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7" r:id="rId1"/>
  </p:sldMasterIdLst>
  <p:notesMasterIdLst>
    <p:notesMasterId r:id="rId81"/>
  </p:notesMasterIdLst>
  <p:sldIdLst>
    <p:sldId id="256" r:id="rId2"/>
    <p:sldId id="3541" r:id="rId3"/>
    <p:sldId id="259" r:id="rId4"/>
    <p:sldId id="441" r:id="rId5"/>
    <p:sldId id="3539" r:id="rId6"/>
    <p:sldId id="265" r:id="rId7"/>
    <p:sldId id="434" r:id="rId8"/>
    <p:sldId id="438" r:id="rId9"/>
    <p:sldId id="260" r:id="rId10"/>
    <p:sldId id="340" r:id="rId11"/>
    <p:sldId id="269" r:id="rId12"/>
    <p:sldId id="352" r:id="rId13"/>
    <p:sldId id="3540" r:id="rId14"/>
    <p:sldId id="3554" r:id="rId15"/>
    <p:sldId id="264" r:id="rId16"/>
    <p:sldId id="439" r:id="rId17"/>
    <p:sldId id="338" r:id="rId18"/>
    <p:sldId id="339" r:id="rId19"/>
    <p:sldId id="3546" r:id="rId20"/>
    <p:sldId id="341" r:id="rId21"/>
    <p:sldId id="342" r:id="rId22"/>
    <p:sldId id="401" r:id="rId23"/>
    <p:sldId id="344" r:id="rId24"/>
    <p:sldId id="395" r:id="rId25"/>
    <p:sldId id="423" r:id="rId26"/>
    <p:sldId id="424" r:id="rId27"/>
    <p:sldId id="396" r:id="rId28"/>
    <p:sldId id="387" r:id="rId29"/>
    <p:sldId id="268" r:id="rId30"/>
    <p:sldId id="3555" r:id="rId31"/>
    <p:sldId id="261" r:id="rId32"/>
    <p:sldId id="3551" r:id="rId33"/>
    <p:sldId id="301" r:id="rId34"/>
    <p:sldId id="678" r:id="rId35"/>
    <p:sldId id="308" r:id="rId36"/>
    <p:sldId id="3547" r:id="rId37"/>
    <p:sldId id="311" r:id="rId38"/>
    <p:sldId id="306" r:id="rId39"/>
    <p:sldId id="357" r:id="rId40"/>
    <p:sldId id="3548" r:id="rId41"/>
    <p:sldId id="446" r:id="rId42"/>
    <p:sldId id="781" r:id="rId43"/>
    <p:sldId id="321" r:id="rId44"/>
    <p:sldId id="322" r:id="rId45"/>
    <p:sldId id="323" r:id="rId46"/>
    <p:sldId id="324" r:id="rId47"/>
    <p:sldId id="445" r:id="rId48"/>
    <p:sldId id="326" r:id="rId49"/>
    <p:sldId id="304" r:id="rId50"/>
    <p:sldId id="290" r:id="rId51"/>
    <p:sldId id="329" r:id="rId52"/>
    <p:sldId id="360" r:id="rId53"/>
    <p:sldId id="332" r:id="rId54"/>
    <p:sldId id="389" r:id="rId55"/>
    <p:sldId id="334" r:id="rId56"/>
    <p:sldId id="302" r:id="rId57"/>
    <p:sldId id="335" r:id="rId58"/>
    <p:sldId id="3558" r:id="rId59"/>
    <p:sldId id="262" r:id="rId60"/>
    <p:sldId id="785" r:id="rId61"/>
    <p:sldId id="3536" r:id="rId62"/>
    <p:sldId id="435" r:id="rId63"/>
    <p:sldId id="3265" r:id="rId64"/>
    <p:sldId id="3542" r:id="rId65"/>
    <p:sldId id="3543" r:id="rId66"/>
    <p:sldId id="3545" r:id="rId67"/>
    <p:sldId id="263" r:id="rId68"/>
    <p:sldId id="3556" r:id="rId69"/>
    <p:sldId id="3557" r:id="rId70"/>
    <p:sldId id="3559" r:id="rId71"/>
    <p:sldId id="440" r:id="rId72"/>
    <p:sldId id="436" r:id="rId73"/>
    <p:sldId id="3544" r:id="rId74"/>
    <p:sldId id="3538" r:id="rId75"/>
    <p:sldId id="3552" r:id="rId76"/>
    <p:sldId id="3553" r:id="rId77"/>
    <p:sldId id="257" r:id="rId78"/>
    <p:sldId id="3549" r:id="rId79"/>
    <p:sldId id="258"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3"/>
    <p:restoredTop sz="95867"/>
  </p:normalViewPr>
  <p:slideViewPr>
    <p:cSldViewPr snapToGrid="0">
      <p:cViewPr varScale="1">
        <p:scale>
          <a:sx n="93" d="100"/>
          <a:sy n="93" d="100"/>
        </p:scale>
        <p:origin x="232" y="848"/>
      </p:cViewPr>
      <p:guideLst/>
    </p:cSldViewPr>
  </p:slideViewPr>
  <p:outlineViewPr>
    <p:cViewPr>
      <p:scale>
        <a:sx n="33" d="100"/>
        <a:sy n="33" d="100"/>
      </p:scale>
      <p:origin x="0" y="-1456"/>
    </p:cViewPr>
  </p:outlineViewPr>
  <p:notesTextViewPr>
    <p:cViewPr>
      <p:scale>
        <a:sx n="1" d="1"/>
        <a:sy n="1" d="1"/>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87944-77EA-AF47-871F-1BFC5BD612A2}" type="doc">
      <dgm:prSet loTypeId="urn:microsoft.com/office/officeart/2005/8/layout/venn1" loCatId="" qsTypeId="urn:microsoft.com/office/officeart/2005/8/quickstyle/simple1" qsCatId="simple" csTypeId="urn:microsoft.com/office/officeart/2005/8/colors/accent1_2" csCatId="accent1" phldr="1"/>
      <dgm:spPr/>
    </dgm:pt>
    <dgm:pt modelId="{B65A729C-E71C-C848-80E6-2F7328CE52E9}">
      <dgm:prSet phldrT="[Text]"/>
      <dgm:spPr>
        <a:solidFill>
          <a:schemeClr val="bg1">
            <a:lumMod val="75000"/>
          </a:schemeClr>
        </a:solidFill>
        <a:ln w="28575">
          <a:solidFill>
            <a:srgbClr val="00B0F0"/>
          </a:solidFill>
        </a:ln>
      </dgm:spPr>
      <dgm:t>
        <a:bodyPr/>
        <a:lstStyle/>
        <a:p>
          <a:r>
            <a:rPr lang="en-US" dirty="0">
              <a:latin typeface="Abadi MT Condensed Light" panose="020B0306030101010103" pitchFamily="34" charset="77"/>
            </a:rPr>
            <a:t>Self Awareness</a:t>
          </a:r>
        </a:p>
      </dgm:t>
    </dgm:pt>
    <dgm:pt modelId="{DF374AA0-1DDF-A743-826A-D71DBD741F8C}" type="parTrans" cxnId="{95FC030E-630E-3249-B6A8-B1F496775EEB}">
      <dgm:prSet/>
      <dgm:spPr/>
      <dgm:t>
        <a:bodyPr/>
        <a:lstStyle/>
        <a:p>
          <a:endParaRPr lang="en-US"/>
        </a:p>
      </dgm:t>
    </dgm:pt>
    <dgm:pt modelId="{8590DE86-D33F-D547-B720-6CC674839F52}" type="sibTrans" cxnId="{95FC030E-630E-3249-B6A8-B1F496775EEB}">
      <dgm:prSet/>
      <dgm:spPr/>
      <dgm:t>
        <a:bodyPr/>
        <a:lstStyle/>
        <a:p>
          <a:endParaRPr lang="en-US"/>
        </a:p>
      </dgm:t>
    </dgm:pt>
    <dgm:pt modelId="{5F3093A7-49FF-5940-800B-01622C440EB8}">
      <dgm:prSet phldrT="[Text]"/>
      <dgm:spPr>
        <a:solidFill>
          <a:schemeClr val="bg1">
            <a:lumMod val="75000"/>
          </a:schemeClr>
        </a:solidFill>
        <a:ln w="28575">
          <a:solidFill>
            <a:srgbClr val="00B0F0"/>
          </a:solidFill>
        </a:ln>
      </dgm:spPr>
      <dgm:t>
        <a:bodyPr/>
        <a:lstStyle/>
        <a:p>
          <a:r>
            <a:rPr lang="en-US" dirty="0">
              <a:latin typeface="Abadi MT Condensed Light" panose="020B0306030101010103" pitchFamily="34" charset="77"/>
            </a:rPr>
            <a:t>Social Awareness</a:t>
          </a:r>
        </a:p>
      </dgm:t>
    </dgm:pt>
    <dgm:pt modelId="{0D9B4162-1CB0-9749-85AE-8F8D4AD07EDD}" type="parTrans" cxnId="{56F520EE-C955-0447-AD84-9606AFFA2A37}">
      <dgm:prSet/>
      <dgm:spPr/>
      <dgm:t>
        <a:bodyPr/>
        <a:lstStyle/>
        <a:p>
          <a:endParaRPr lang="en-US"/>
        </a:p>
      </dgm:t>
    </dgm:pt>
    <dgm:pt modelId="{B98BBE45-0670-0446-A88B-1C5BA511F84D}" type="sibTrans" cxnId="{56F520EE-C955-0447-AD84-9606AFFA2A37}">
      <dgm:prSet/>
      <dgm:spPr/>
      <dgm:t>
        <a:bodyPr/>
        <a:lstStyle/>
        <a:p>
          <a:endParaRPr lang="en-US"/>
        </a:p>
      </dgm:t>
    </dgm:pt>
    <dgm:pt modelId="{4E22D1C2-9EA0-0A4C-8695-60B2B692AD5D}">
      <dgm:prSet phldrT="[Text]"/>
      <dgm:spPr>
        <a:solidFill>
          <a:schemeClr val="bg1">
            <a:lumMod val="75000"/>
          </a:schemeClr>
        </a:solidFill>
        <a:ln w="28575">
          <a:solidFill>
            <a:srgbClr val="00B0F0"/>
          </a:solidFill>
        </a:ln>
      </dgm:spPr>
      <dgm:t>
        <a:bodyPr/>
        <a:lstStyle/>
        <a:p>
          <a:r>
            <a:rPr lang="en-US" dirty="0">
              <a:latin typeface="Abadi MT Condensed Light" panose="020B0306030101010103" pitchFamily="34" charset="77"/>
            </a:rPr>
            <a:t>Emotional Regulation</a:t>
          </a:r>
        </a:p>
      </dgm:t>
    </dgm:pt>
    <dgm:pt modelId="{A1306D32-7FC3-454F-BF00-434F12105C6D}" type="parTrans" cxnId="{966B70B8-BDDC-B94B-BA3A-E970BE86A937}">
      <dgm:prSet/>
      <dgm:spPr/>
      <dgm:t>
        <a:bodyPr/>
        <a:lstStyle/>
        <a:p>
          <a:endParaRPr lang="en-US"/>
        </a:p>
      </dgm:t>
    </dgm:pt>
    <dgm:pt modelId="{24E023BB-9371-0C49-9158-E5C82E32FD10}" type="sibTrans" cxnId="{966B70B8-BDDC-B94B-BA3A-E970BE86A937}">
      <dgm:prSet/>
      <dgm:spPr/>
      <dgm:t>
        <a:bodyPr/>
        <a:lstStyle/>
        <a:p>
          <a:endParaRPr lang="en-US"/>
        </a:p>
      </dgm:t>
    </dgm:pt>
    <dgm:pt modelId="{FE72B594-0DCF-7A45-8088-B3A0E1A2A112}" type="pres">
      <dgm:prSet presAssocID="{19A87944-77EA-AF47-871F-1BFC5BD612A2}" presName="compositeShape" presStyleCnt="0">
        <dgm:presLayoutVars>
          <dgm:chMax val="7"/>
          <dgm:dir/>
          <dgm:resizeHandles val="exact"/>
        </dgm:presLayoutVars>
      </dgm:prSet>
      <dgm:spPr/>
    </dgm:pt>
    <dgm:pt modelId="{7F27F5B2-BF41-114E-96BB-941C56F1F5A5}" type="pres">
      <dgm:prSet presAssocID="{B65A729C-E71C-C848-80E6-2F7328CE52E9}" presName="circ1" presStyleLbl="vennNode1" presStyleIdx="0" presStyleCnt="3"/>
      <dgm:spPr/>
    </dgm:pt>
    <dgm:pt modelId="{706AB983-989C-F340-9E6A-CFE77118A936}" type="pres">
      <dgm:prSet presAssocID="{B65A729C-E71C-C848-80E6-2F7328CE52E9}" presName="circ1Tx" presStyleLbl="revTx" presStyleIdx="0" presStyleCnt="0">
        <dgm:presLayoutVars>
          <dgm:chMax val="0"/>
          <dgm:chPref val="0"/>
          <dgm:bulletEnabled val="1"/>
        </dgm:presLayoutVars>
      </dgm:prSet>
      <dgm:spPr/>
    </dgm:pt>
    <dgm:pt modelId="{DF6F2637-6589-C44A-BBBE-AD734E429A85}" type="pres">
      <dgm:prSet presAssocID="{5F3093A7-49FF-5940-800B-01622C440EB8}" presName="circ2" presStyleLbl="vennNode1" presStyleIdx="1" presStyleCnt="3"/>
      <dgm:spPr/>
    </dgm:pt>
    <dgm:pt modelId="{9497E505-A821-334B-8733-3BD4E1079105}" type="pres">
      <dgm:prSet presAssocID="{5F3093A7-49FF-5940-800B-01622C440EB8}" presName="circ2Tx" presStyleLbl="revTx" presStyleIdx="0" presStyleCnt="0">
        <dgm:presLayoutVars>
          <dgm:chMax val="0"/>
          <dgm:chPref val="0"/>
          <dgm:bulletEnabled val="1"/>
        </dgm:presLayoutVars>
      </dgm:prSet>
      <dgm:spPr/>
    </dgm:pt>
    <dgm:pt modelId="{5B647BAE-E68D-2D43-95A8-E452D4701C1B}" type="pres">
      <dgm:prSet presAssocID="{4E22D1C2-9EA0-0A4C-8695-60B2B692AD5D}" presName="circ3" presStyleLbl="vennNode1" presStyleIdx="2" presStyleCnt="3"/>
      <dgm:spPr/>
    </dgm:pt>
    <dgm:pt modelId="{CA654E45-5573-C445-827A-11A3130717ED}" type="pres">
      <dgm:prSet presAssocID="{4E22D1C2-9EA0-0A4C-8695-60B2B692AD5D}" presName="circ3Tx" presStyleLbl="revTx" presStyleIdx="0" presStyleCnt="0">
        <dgm:presLayoutVars>
          <dgm:chMax val="0"/>
          <dgm:chPref val="0"/>
          <dgm:bulletEnabled val="1"/>
        </dgm:presLayoutVars>
      </dgm:prSet>
      <dgm:spPr/>
    </dgm:pt>
  </dgm:ptLst>
  <dgm:cxnLst>
    <dgm:cxn modelId="{95FC030E-630E-3249-B6A8-B1F496775EEB}" srcId="{19A87944-77EA-AF47-871F-1BFC5BD612A2}" destId="{B65A729C-E71C-C848-80E6-2F7328CE52E9}" srcOrd="0" destOrd="0" parTransId="{DF374AA0-1DDF-A743-826A-D71DBD741F8C}" sibTransId="{8590DE86-D33F-D547-B720-6CC674839F52}"/>
    <dgm:cxn modelId="{FD13B570-3588-7742-9B1D-06A57E31F8DA}" type="presOf" srcId="{19A87944-77EA-AF47-871F-1BFC5BD612A2}" destId="{FE72B594-0DCF-7A45-8088-B3A0E1A2A112}" srcOrd="0" destOrd="0" presId="urn:microsoft.com/office/officeart/2005/8/layout/venn1"/>
    <dgm:cxn modelId="{C49C777A-40CD-BB40-96D8-CAF85D814B3A}" type="presOf" srcId="{4E22D1C2-9EA0-0A4C-8695-60B2B692AD5D}" destId="{CA654E45-5573-C445-827A-11A3130717ED}" srcOrd="1" destOrd="0" presId="urn:microsoft.com/office/officeart/2005/8/layout/venn1"/>
    <dgm:cxn modelId="{E73323A7-3994-8B42-8663-2393BD51A0E9}" type="presOf" srcId="{B65A729C-E71C-C848-80E6-2F7328CE52E9}" destId="{7F27F5B2-BF41-114E-96BB-941C56F1F5A5}" srcOrd="0" destOrd="0" presId="urn:microsoft.com/office/officeart/2005/8/layout/venn1"/>
    <dgm:cxn modelId="{966B70B8-BDDC-B94B-BA3A-E970BE86A937}" srcId="{19A87944-77EA-AF47-871F-1BFC5BD612A2}" destId="{4E22D1C2-9EA0-0A4C-8695-60B2B692AD5D}" srcOrd="2" destOrd="0" parTransId="{A1306D32-7FC3-454F-BF00-434F12105C6D}" sibTransId="{24E023BB-9371-0C49-9158-E5C82E32FD10}"/>
    <dgm:cxn modelId="{D19A11C9-1DEB-6749-BC80-E4AFC8E4F5B5}" type="presOf" srcId="{B65A729C-E71C-C848-80E6-2F7328CE52E9}" destId="{706AB983-989C-F340-9E6A-CFE77118A936}" srcOrd="1" destOrd="0" presId="urn:microsoft.com/office/officeart/2005/8/layout/venn1"/>
    <dgm:cxn modelId="{9B9597CB-5FEF-9740-BF18-BBA16BF8F99F}" type="presOf" srcId="{5F3093A7-49FF-5940-800B-01622C440EB8}" destId="{DF6F2637-6589-C44A-BBBE-AD734E429A85}" srcOrd="0" destOrd="0" presId="urn:microsoft.com/office/officeart/2005/8/layout/venn1"/>
    <dgm:cxn modelId="{952ABED3-94A9-2D45-AC5E-6D2E684A98A6}" type="presOf" srcId="{5F3093A7-49FF-5940-800B-01622C440EB8}" destId="{9497E505-A821-334B-8733-3BD4E1079105}" srcOrd="1" destOrd="0" presId="urn:microsoft.com/office/officeart/2005/8/layout/venn1"/>
    <dgm:cxn modelId="{510318E0-6A7C-C049-B192-A1CCF3CE5444}" type="presOf" srcId="{4E22D1C2-9EA0-0A4C-8695-60B2B692AD5D}" destId="{5B647BAE-E68D-2D43-95A8-E452D4701C1B}" srcOrd="0" destOrd="0" presId="urn:microsoft.com/office/officeart/2005/8/layout/venn1"/>
    <dgm:cxn modelId="{56F520EE-C955-0447-AD84-9606AFFA2A37}" srcId="{19A87944-77EA-AF47-871F-1BFC5BD612A2}" destId="{5F3093A7-49FF-5940-800B-01622C440EB8}" srcOrd="1" destOrd="0" parTransId="{0D9B4162-1CB0-9749-85AE-8F8D4AD07EDD}" sibTransId="{B98BBE45-0670-0446-A88B-1C5BA511F84D}"/>
    <dgm:cxn modelId="{83AF5851-A115-3244-B85E-40C51F9706B2}" type="presParOf" srcId="{FE72B594-0DCF-7A45-8088-B3A0E1A2A112}" destId="{7F27F5B2-BF41-114E-96BB-941C56F1F5A5}" srcOrd="0" destOrd="0" presId="urn:microsoft.com/office/officeart/2005/8/layout/venn1"/>
    <dgm:cxn modelId="{E863B0FD-87DE-5048-BB81-B72F77E4E606}" type="presParOf" srcId="{FE72B594-0DCF-7A45-8088-B3A0E1A2A112}" destId="{706AB983-989C-F340-9E6A-CFE77118A936}" srcOrd="1" destOrd="0" presId="urn:microsoft.com/office/officeart/2005/8/layout/venn1"/>
    <dgm:cxn modelId="{42772308-F13A-0147-BD2F-83BE50FE4C98}" type="presParOf" srcId="{FE72B594-0DCF-7A45-8088-B3A0E1A2A112}" destId="{DF6F2637-6589-C44A-BBBE-AD734E429A85}" srcOrd="2" destOrd="0" presId="urn:microsoft.com/office/officeart/2005/8/layout/venn1"/>
    <dgm:cxn modelId="{5036B40C-B056-D24D-9677-D89F1930B635}" type="presParOf" srcId="{FE72B594-0DCF-7A45-8088-B3A0E1A2A112}" destId="{9497E505-A821-334B-8733-3BD4E1079105}" srcOrd="3" destOrd="0" presId="urn:microsoft.com/office/officeart/2005/8/layout/venn1"/>
    <dgm:cxn modelId="{A8877B5D-4C97-5A4A-8245-03C252EA02CA}" type="presParOf" srcId="{FE72B594-0DCF-7A45-8088-B3A0E1A2A112}" destId="{5B647BAE-E68D-2D43-95A8-E452D4701C1B}" srcOrd="4" destOrd="0" presId="urn:microsoft.com/office/officeart/2005/8/layout/venn1"/>
    <dgm:cxn modelId="{58727EF1-C840-E540-B7EE-A26666980AB5}" type="presParOf" srcId="{FE72B594-0DCF-7A45-8088-B3A0E1A2A112}" destId="{CA654E45-5573-C445-827A-11A3130717ED}"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7F5B2-BF41-114E-96BB-941C56F1F5A5}">
      <dsp:nvSpPr>
        <dsp:cNvPr id="0" name=""/>
        <dsp:cNvSpPr/>
      </dsp:nvSpPr>
      <dsp:spPr>
        <a:xfrm>
          <a:off x="2438399" y="67733"/>
          <a:ext cx="3251200" cy="3251200"/>
        </a:xfrm>
        <a:prstGeom prst="ellipse">
          <a:avLst/>
        </a:prstGeom>
        <a:solidFill>
          <a:schemeClr val="bg1">
            <a:lumMod val="75000"/>
          </a:schemeClr>
        </a:solidFill>
        <a:ln w="28575" cap="flat" cmpd="sng" algn="ctr">
          <a:solidFill>
            <a:srgbClr val="00B0F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Abadi MT Condensed Light" panose="020B0306030101010103" pitchFamily="34" charset="77"/>
            </a:rPr>
            <a:t>Self Awareness</a:t>
          </a:r>
        </a:p>
      </dsp:txBody>
      <dsp:txXfrm>
        <a:off x="2871893" y="636693"/>
        <a:ext cx="2384213" cy="1463040"/>
      </dsp:txXfrm>
    </dsp:sp>
    <dsp:sp modelId="{DF6F2637-6589-C44A-BBBE-AD734E429A85}">
      <dsp:nvSpPr>
        <dsp:cNvPr id="0" name=""/>
        <dsp:cNvSpPr/>
      </dsp:nvSpPr>
      <dsp:spPr>
        <a:xfrm>
          <a:off x="3611541" y="2099733"/>
          <a:ext cx="3251200" cy="3251200"/>
        </a:xfrm>
        <a:prstGeom prst="ellipse">
          <a:avLst/>
        </a:prstGeom>
        <a:solidFill>
          <a:schemeClr val="bg1">
            <a:lumMod val="75000"/>
          </a:schemeClr>
        </a:solidFill>
        <a:ln w="28575" cap="flat" cmpd="sng" algn="ctr">
          <a:solidFill>
            <a:srgbClr val="00B0F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Abadi MT Condensed Light" panose="020B0306030101010103" pitchFamily="34" charset="77"/>
            </a:rPr>
            <a:t>Social Awareness</a:t>
          </a:r>
        </a:p>
      </dsp:txBody>
      <dsp:txXfrm>
        <a:off x="4605866" y="2939626"/>
        <a:ext cx="1950720" cy="1788160"/>
      </dsp:txXfrm>
    </dsp:sp>
    <dsp:sp modelId="{5B647BAE-E68D-2D43-95A8-E452D4701C1B}">
      <dsp:nvSpPr>
        <dsp:cNvPr id="0" name=""/>
        <dsp:cNvSpPr/>
      </dsp:nvSpPr>
      <dsp:spPr>
        <a:xfrm>
          <a:off x="1265258" y="2099733"/>
          <a:ext cx="3251200" cy="3251200"/>
        </a:xfrm>
        <a:prstGeom prst="ellipse">
          <a:avLst/>
        </a:prstGeom>
        <a:solidFill>
          <a:schemeClr val="bg1">
            <a:lumMod val="75000"/>
          </a:schemeClr>
        </a:solidFill>
        <a:ln w="28575" cap="flat" cmpd="sng" algn="ctr">
          <a:solidFill>
            <a:srgbClr val="00B0F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Abadi MT Condensed Light" panose="020B0306030101010103" pitchFamily="34" charset="77"/>
            </a:rPr>
            <a:t>Emotional Regulation</a:t>
          </a:r>
        </a:p>
      </dsp:txBody>
      <dsp:txXfrm>
        <a:off x="1571413" y="2939626"/>
        <a:ext cx="1950720" cy="17881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310A7-80BC-824B-89ED-C775CA173F89}" type="datetimeFigureOut">
              <a:rPr lang="en-US" smtClean="0"/>
              <a:t>8/30/24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CD2BA-087C-F842-B3F0-3A24FAE43321}" type="slidenum">
              <a:rPr lang="en-US" smtClean="0"/>
              <a:t>‹#›</a:t>
            </a:fld>
            <a:endParaRPr lang="en-US" dirty="0"/>
          </a:p>
        </p:txBody>
      </p:sp>
    </p:spTree>
    <p:extLst>
      <p:ext uri="{BB962C8B-B14F-4D97-AF65-F5344CB8AC3E}">
        <p14:creationId xmlns:p14="http://schemas.microsoft.com/office/powerpoint/2010/main" val="343517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 https://www.freepik.com/premium-photo/human-resources-management-recruitment-concept-magnifying-glass-is-searching-human-icon-top_8366112.htm</a:t>
            </a:r>
          </a:p>
        </p:txBody>
      </p:sp>
      <p:sp>
        <p:nvSpPr>
          <p:cNvPr id="4" name="Slide Number Placeholder 3"/>
          <p:cNvSpPr>
            <a:spLocks noGrp="1"/>
          </p:cNvSpPr>
          <p:nvPr>
            <p:ph type="sldNum" sz="quarter" idx="5"/>
          </p:nvPr>
        </p:nvSpPr>
        <p:spPr/>
        <p:txBody>
          <a:bodyPr/>
          <a:lstStyle/>
          <a:p>
            <a:fld id="{2D6FF30D-769F-4F9E-A7FC-B4AEE6B5D3C2}" type="slidenum">
              <a:rPr lang="en-US" smtClean="0"/>
              <a:t>7</a:t>
            </a:fld>
            <a:endParaRPr lang="en-US" dirty="0"/>
          </a:p>
        </p:txBody>
      </p:sp>
    </p:spTree>
    <p:extLst>
      <p:ext uri="{BB962C8B-B14F-4D97-AF65-F5344CB8AC3E}">
        <p14:creationId xmlns:p14="http://schemas.microsoft.com/office/powerpoint/2010/main" val="3872043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FF30D-769F-4F9E-A7FC-B4AEE6B5D3C2}" type="slidenum">
              <a:rPr lang="en-US" smtClean="0"/>
              <a:t>54</a:t>
            </a:fld>
            <a:endParaRPr lang="en-US"/>
          </a:p>
        </p:txBody>
      </p:sp>
    </p:spTree>
    <p:extLst>
      <p:ext uri="{BB962C8B-B14F-4D97-AF65-F5344CB8AC3E}">
        <p14:creationId xmlns:p14="http://schemas.microsoft.com/office/powerpoint/2010/main" val="1242790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6FF30D-769F-4F9E-A7FC-B4AEE6B5D3C2}" type="slidenum">
              <a:rPr lang="en-US" smtClean="0"/>
              <a:t>56</a:t>
            </a:fld>
            <a:endParaRPr lang="en-US"/>
          </a:p>
        </p:txBody>
      </p:sp>
    </p:spTree>
    <p:extLst>
      <p:ext uri="{BB962C8B-B14F-4D97-AF65-F5344CB8AC3E}">
        <p14:creationId xmlns:p14="http://schemas.microsoft.com/office/powerpoint/2010/main" val="3186324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substitute for slide 12 which is currently hidden. Jack or Russ can try to lead the class through this.</a:t>
            </a:r>
          </a:p>
        </p:txBody>
      </p:sp>
      <p:sp>
        <p:nvSpPr>
          <p:cNvPr id="4" name="Slide Number Placeholder 3"/>
          <p:cNvSpPr>
            <a:spLocks noGrp="1"/>
          </p:cNvSpPr>
          <p:nvPr>
            <p:ph type="sldNum" sz="quarter" idx="5"/>
          </p:nvPr>
        </p:nvSpPr>
        <p:spPr/>
        <p:txBody>
          <a:bodyPr/>
          <a:lstStyle/>
          <a:p>
            <a:fld id="{8294ABC8-3A69-6845-98AD-BD93A51A74B8}" type="slidenum">
              <a:rPr lang="en-US" smtClean="0"/>
              <a:t>61</a:t>
            </a:fld>
            <a:endParaRPr lang="en-US" dirty="0"/>
          </a:p>
        </p:txBody>
      </p:sp>
    </p:spTree>
    <p:extLst>
      <p:ext uri="{BB962C8B-B14F-4D97-AF65-F5344CB8AC3E}">
        <p14:creationId xmlns:p14="http://schemas.microsoft.com/office/powerpoint/2010/main" val="3655376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animated this slide to roll through the contributors. Russ can stay through this slide emphasizing the emotional intelligence highlights. “Ourself” replaced “Yourself”</a:t>
            </a:r>
          </a:p>
        </p:txBody>
      </p:sp>
      <p:sp>
        <p:nvSpPr>
          <p:cNvPr id="4" name="Slide Number Placeholder 3"/>
          <p:cNvSpPr>
            <a:spLocks noGrp="1"/>
          </p:cNvSpPr>
          <p:nvPr>
            <p:ph type="sldNum" sz="quarter" idx="5"/>
          </p:nvPr>
        </p:nvSpPr>
        <p:spPr/>
        <p:txBody>
          <a:bodyPr/>
          <a:lstStyle/>
          <a:p>
            <a:fld id="{8294ABC8-3A69-6845-98AD-BD93A51A74B8}" type="slidenum">
              <a:rPr lang="en-US" smtClean="0"/>
              <a:t>63</a:t>
            </a:fld>
            <a:endParaRPr lang="en-US" dirty="0"/>
          </a:p>
        </p:txBody>
      </p:sp>
    </p:spTree>
    <p:extLst>
      <p:ext uri="{BB962C8B-B14F-4D97-AF65-F5344CB8AC3E}">
        <p14:creationId xmlns:p14="http://schemas.microsoft.com/office/powerpoint/2010/main" val="949216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want to be remembered?</a:t>
            </a:r>
          </a:p>
        </p:txBody>
      </p:sp>
      <p:sp>
        <p:nvSpPr>
          <p:cNvPr id="4" name="Slide Number Placeholder 3"/>
          <p:cNvSpPr>
            <a:spLocks noGrp="1"/>
          </p:cNvSpPr>
          <p:nvPr>
            <p:ph type="sldNum" sz="quarter" idx="5"/>
          </p:nvPr>
        </p:nvSpPr>
        <p:spPr/>
        <p:txBody>
          <a:bodyPr/>
          <a:lstStyle/>
          <a:p>
            <a:fld id="{B17CD2BA-087C-F842-B3F0-3A24FAE43321}" type="slidenum">
              <a:rPr lang="en-US" smtClean="0"/>
              <a:t>79</a:t>
            </a:fld>
            <a:endParaRPr lang="en-US" dirty="0"/>
          </a:p>
        </p:txBody>
      </p:sp>
    </p:spTree>
    <p:extLst>
      <p:ext uri="{BB962C8B-B14F-4D97-AF65-F5344CB8AC3E}">
        <p14:creationId xmlns:p14="http://schemas.microsoft.com/office/powerpoint/2010/main" val="383043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should have bought more Snickers Bars”</a:t>
            </a:r>
          </a:p>
          <a:p>
            <a:r>
              <a:rPr lang="en-US" dirty="0"/>
              <a:t>Paid Cash for everything</a:t>
            </a:r>
          </a:p>
        </p:txBody>
      </p:sp>
      <p:sp>
        <p:nvSpPr>
          <p:cNvPr id="4" name="Slide Number Placeholder 3"/>
          <p:cNvSpPr>
            <a:spLocks noGrp="1"/>
          </p:cNvSpPr>
          <p:nvPr>
            <p:ph type="sldNum" sz="quarter" idx="5"/>
          </p:nvPr>
        </p:nvSpPr>
        <p:spPr/>
        <p:txBody>
          <a:bodyPr/>
          <a:lstStyle/>
          <a:p>
            <a:fld id="{C3B2FD1B-AE05-F448-8AB6-DDA5D7859BE4}" type="slidenum">
              <a:rPr lang="en-US" smtClean="0"/>
              <a:t>10</a:t>
            </a:fld>
            <a:endParaRPr lang="en-US" dirty="0"/>
          </a:p>
        </p:txBody>
      </p:sp>
    </p:spTree>
    <p:extLst>
      <p:ext uri="{BB962C8B-B14F-4D97-AF65-F5344CB8AC3E}">
        <p14:creationId xmlns:p14="http://schemas.microsoft.com/office/powerpoint/2010/main" val="2025975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treat our coworkers matters</a:t>
            </a:r>
          </a:p>
        </p:txBody>
      </p:sp>
      <p:sp>
        <p:nvSpPr>
          <p:cNvPr id="4" name="Slide Number Placeholder 3"/>
          <p:cNvSpPr>
            <a:spLocks noGrp="1"/>
          </p:cNvSpPr>
          <p:nvPr>
            <p:ph type="sldNum" sz="quarter" idx="5"/>
          </p:nvPr>
        </p:nvSpPr>
        <p:spPr/>
        <p:txBody>
          <a:bodyPr/>
          <a:lstStyle/>
          <a:p>
            <a:fld id="{C3B2FD1B-AE05-F448-8AB6-DDA5D7859BE4}" type="slidenum">
              <a:rPr lang="en-US" smtClean="0"/>
              <a:t>11</a:t>
            </a:fld>
            <a:endParaRPr lang="en-US" dirty="0"/>
          </a:p>
        </p:txBody>
      </p:sp>
    </p:spTree>
    <p:extLst>
      <p:ext uri="{BB962C8B-B14F-4D97-AF65-F5344CB8AC3E}">
        <p14:creationId xmlns:p14="http://schemas.microsoft.com/office/powerpoint/2010/main" val="1239263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6FF30D-769F-4F9E-A7FC-B4AEE6B5D3C2}" type="slidenum">
              <a:rPr lang="en-US" smtClean="0"/>
              <a:t>18</a:t>
            </a:fld>
            <a:endParaRPr lang="en-US"/>
          </a:p>
        </p:txBody>
      </p:sp>
    </p:spTree>
    <p:extLst>
      <p:ext uri="{BB962C8B-B14F-4D97-AF65-F5344CB8AC3E}">
        <p14:creationId xmlns:p14="http://schemas.microsoft.com/office/powerpoint/2010/main" val="112119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6FF30D-769F-4F9E-A7FC-B4AEE6B5D3C2}" type="slidenum">
              <a:rPr lang="en-US" smtClean="0"/>
              <a:t>40</a:t>
            </a:fld>
            <a:endParaRPr lang="en-US"/>
          </a:p>
        </p:txBody>
      </p:sp>
    </p:spTree>
    <p:extLst>
      <p:ext uri="{BB962C8B-B14F-4D97-AF65-F5344CB8AC3E}">
        <p14:creationId xmlns:p14="http://schemas.microsoft.com/office/powerpoint/2010/main" val="750956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6FF30D-769F-4F9E-A7FC-B4AEE6B5D3C2}" type="slidenum">
              <a:rPr lang="en-US" smtClean="0"/>
              <a:t>41</a:t>
            </a:fld>
            <a:endParaRPr lang="en-US"/>
          </a:p>
        </p:txBody>
      </p:sp>
    </p:spTree>
    <p:extLst>
      <p:ext uri="{BB962C8B-B14F-4D97-AF65-F5344CB8AC3E}">
        <p14:creationId xmlns:p14="http://schemas.microsoft.com/office/powerpoint/2010/main" val="1546359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FF30D-769F-4F9E-A7FC-B4AEE6B5D3C2}" type="slidenum">
              <a:rPr lang="en-US" smtClean="0"/>
              <a:t>44</a:t>
            </a:fld>
            <a:endParaRPr lang="en-US"/>
          </a:p>
        </p:txBody>
      </p:sp>
    </p:spTree>
    <p:extLst>
      <p:ext uri="{BB962C8B-B14F-4D97-AF65-F5344CB8AC3E}">
        <p14:creationId xmlns:p14="http://schemas.microsoft.com/office/powerpoint/2010/main" val="4269887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ontserrat" panose="00000500000000000000" pitchFamily="2" charset="0"/>
              </a:rPr>
              <a:t>US Military to address an issue to a superior: Sir/Madame, do I have</a:t>
            </a:r>
            <a:r>
              <a:rPr lang="id-ID" sz="1200" b="1" dirty="0">
                <a:latin typeface="Montserrat" panose="00000500000000000000" pitchFamily="2" charset="0"/>
              </a:rPr>
              <a:t> </a:t>
            </a:r>
            <a:r>
              <a:rPr lang="en-US" sz="1200" b="1" dirty="0">
                <a:latin typeface="Montserrat" panose="00000500000000000000" pitchFamily="2" charset="0"/>
              </a:rPr>
              <a:t>permission to</a:t>
            </a:r>
            <a:r>
              <a:rPr lang="id-ID" sz="1200" b="1" dirty="0">
                <a:latin typeface="Montserrat" panose="00000500000000000000" pitchFamily="2" charset="0"/>
              </a:rPr>
              <a:t> </a:t>
            </a:r>
            <a:r>
              <a:rPr lang="en-US" sz="1200" b="1" dirty="0">
                <a:latin typeface="Montserrat" panose="00000500000000000000" pitchFamily="2" charset="0"/>
              </a:rPr>
              <a:t>speak frankly?</a:t>
            </a:r>
          </a:p>
          <a:p>
            <a:endParaRPr lang="en-MY" dirty="0"/>
          </a:p>
        </p:txBody>
      </p:sp>
      <p:sp>
        <p:nvSpPr>
          <p:cNvPr id="4" name="Slide Number Placeholder 3"/>
          <p:cNvSpPr>
            <a:spLocks noGrp="1"/>
          </p:cNvSpPr>
          <p:nvPr>
            <p:ph type="sldNum" sz="quarter" idx="5"/>
          </p:nvPr>
        </p:nvSpPr>
        <p:spPr/>
        <p:txBody>
          <a:bodyPr/>
          <a:lstStyle/>
          <a:p>
            <a:fld id="{2D6FF30D-769F-4F9E-A7FC-B4AEE6B5D3C2}" type="slidenum">
              <a:rPr lang="en-US" smtClean="0"/>
              <a:t>47</a:t>
            </a:fld>
            <a:endParaRPr lang="en-US"/>
          </a:p>
        </p:txBody>
      </p:sp>
    </p:spTree>
    <p:extLst>
      <p:ext uri="{BB962C8B-B14F-4D97-AF65-F5344CB8AC3E}">
        <p14:creationId xmlns:p14="http://schemas.microsoft.com/office/powerpoint/2010/main" val="386754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FF30D-769F-4F9E-A7FC-B4AEE6B5D3C2}" type="slidenum">
              <a:rPr lang="en-US" smtClean="0"/>
              <a:t>52</a:t>
            </a:fld>
            <a:endParaRPr lang="en-US"/>
          </a:p>
        </p:txBody>
      </p:sp>
    </p:spTree>
    <p:extLst>
      <p:ext uri="{BB962C8B-B14F-4D97-AF65-F5344CB8AC3E}">
        <p14:creationId xmlns:p14="http://schemas.microsoft.com/office/powerpoint/2010/main" val="17183812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C63127-9C4C-4A44-9050-5E2904B8515D}" type="datetime1">
              <a:rPr lang="en-US" smtClean="0"/>
              <a:t>8/30/24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4463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70655-CDF6-974D-9B08-FB71F04D69CD}" type="datetime1">
              <a:rPr lang="en-US" smtClean="0"/>
              <a:t>8/30/24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152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798D5E-EF1F-6C47-B823-5335541B40A0}" type="datetime1">
              <a:rPr lang="en-US" smtClean="0"/>
              <a:t>8/30/24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2550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521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A98CFE-25B0-436C-AF8E-AF223902A175}"/>
              </a:ext>
            </a:extLst>
          </p:cNvPr>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225820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173412" y="0"/>
            <a:ext cx="4954209" cy="6858000"/>
          </a:xfrm>
          <a:custGeom>
            <a:avLst/>
            <a:gdLst>
              <a:gd name="connsiteX0" fmla="*/ 0 w 3715657"/>
              <a:gd name="connsiteY0" fmla="*/ 0 h 6858000"/>
              <a:gd name="connsiteX1" fmla="*/ 3715657 w 3715657"/>
              <a:gd name="connsiteY1" fmla="*/ 0 h 6858000"/>
              <a:gd name="connsiteX2" fmla="*/ 3715657 w 3715657"/>
              <a:gd name="connsiteY2" fmla="*/ 6858000 h 6858000"/>
              <a:gd name="connsiteX3" fmla="*/ 0 w 37156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15657" h="6858000">
                <a:moveTo>
                  <a:pt x="0" y="0"/>
                </a:moveTo>
                <a:lnTo>
                  <a:pt x="3715657" y="0"/>
                </a:lnTo>
                <a:lnTo>
                  <a:pt x="3715657" y="6858000"/>
                </a:lnTo>
                <a:lnTo>
                  <a:pt x="0" y="6858000"/>
                </a:lnTo>
                <a:close/>
              </a:path>
            </a:pathLst>
          </a:custGeom>
        </p:spPr>
        <p:txBody>
          <a:bodyPr wrap="square">
            <a:noAutofit/>
          </a:bodyPr>
          <a:lstStyle>
            <a:lvl1pPr>
              <a:defRPr>
                <a:latin typeface="Lato" panose="020F0502020204030203" pitchFamily="34" charset="0"/>
              </a:defRPr>
            </a:lvl1pPr>
          </a:lstStyle>
          <a:p>
            <a:endParaRPr lang="en-US" dirty="0"/>
          </a:p>
        </p:txBody>
      </p:sp>
    </p:spTree>
    <p:extLst>
      <p:ext uri="{BB962C8B-B14F-4D97-AF65-F5344CB8AC3E}">
        <p14:creationId xmlns:p14="http://schemas.microsoft.com/office/powerpoint/2010/main" val="188247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298185" y="0"/>
            <a:ext cx="5219864" cy="6197600"/>
          </a:xfrm>
          <a:custGeom>
            <a:avLst/>
            <a:gdLst>
              <a:gd name="connsiteX0" fmla="*/ 0 w 3914898"/>
              <a:gd name="connsiteY0" fmla="*/ 0 h 6197600"/>
              <a:gd name="connsiteX1" fmla="*/ 3914898 w 3914898"/>
              <a:gd name="connsiteY1" fmla="*/ 0 h 6197600"/>
              <a:gd name="connsiteX2" fmla="*/ 3914898 w 3914898"/>
              <a:gd name="connsiteY2" fmla="*/ 6197600 h 6197600"/>
              <a:gd name="connsiteX3" fmla="*/ 0 w 3914898"/>
              <a:gd name="connsiteY3" fmla="*/ 6197600 h 6197600"/>
            </a:gdLst>
            <a:ahLst/>
            <a:cxnLst>
              <a:cxn ang="0">
                <a:pos x="connsiteX0" y="connsiteY0"/>
              </a:cxn>
              <a:cxn ang="0">
                <a:pos x="connsiteX1" y="connsiteY1"/>
              </a:cxn>
              <a:cxn ang="0">
                <a:pos x="connsiteX2" y="connsiteY2"/>
              </a:cxn>
              <a:cxn ang="0">
                <a:pos x="connsiteX3" y="connsiteY3"/>
              </a:cxn>
            </a:cxnLst>
            <a:rect l="l" t="t" r="r" b="b"/>
            <a:pathLst>
              <a:path w="3914898" h="6197600">
                <a:moveTo>
                  <a:pt x="0" y="0"/>
                </a:moveTo>
                <a:lnTo>
                  <a:pt x="3914898" y="0"/>
                </a:lnTo>
                <a:lnTo>
                  <a:pt x="3914898" y="6197600"/>
                </a:lnTo>
                <a:lnTo>
                  <a:pt x="0" y="6197600"/>
                </a:lnTo>
                <a:close/>
              </a:path>
            </a:pathLst>
          </a:custGeom>
        </p:spPr>
        <p:txBody>
          <a:bodyPr wrap="square">
            <a:noAutofit/>
          </a:bodyPr>
          <a:lstStyle>
            <a:lvl1pPr>
              <a:defRPr>
                <a:latin typeface="Lato" panose="020F0502020204030203" pitchFamily="34" charset="0"/>
              </a:defRPr>
            </a:lvl1pPr>
          </a:lstStyle>
          <a:p>
            <a:endParaRPr lang="en-US" dirty="0"/>
          </a:p>
        </p:txBody>
      </p:sp>
    </p:spTree>
    <p:extLst>
      <p:ext uri="{BB962C8B-B14F-4D97-AF65-F5344CB8AC3E}">
        <p14:creationId xmlns:p14="http://schemas.microsoft.com/office/powerpoint/2010/main" val="3841618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5109027" cy="6858000"/>
          </a:xfrm>
          <a:custGeom>
            <a:avLst/>
            <a:gdLst>
              <a:gd name="connsiteX0" fmla="*/ 0 w 3152633"/>
              <a:gd name="connsiteY0" fmla="*/ 0 h 6858000"/>
              <a:gd name="connsiteX1" fmla="*/ 3152633 w 3152633"/>
              <a:gd name="connsiteY1" fmla="*/ 0 h 6858000"/>
              <a:gd name="connsiteX2" fmla="*/ 3152633 w 3152633"/>
              <a:gd name="connsiteY2" fmla="*/ 6858000 h 6858000"/>
              <a:gd name="connsiteX3" fmla="*/ 0 w 31526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2633" h="6858000">
                <a:moveTo>
                  <a:pt x="0" y="0"/>
                </a:moveTo>
                <a:lnTo>
                  <a:pt x="3152633" y="0"/>
                </a:lnTo>
                <a:lnTo>
                  <a:pt x="315263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572647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E21A00-FBE5-0046-88F1-4A5F1BECC2E7}" type="datetime1">
              <a:rPr lang="en-US" smtClean="0"/>
              <a:t>8/30/24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917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621DF9EB-B6E0-824B-B37E-B219BC243E28}" type="datetime1">
              <a:rPr lang="en-US" smtClean="0"/>
              <a:t>8/30/24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266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C3D04D-F24A-BC4F-8A4C-259D4C291690}" type="datetime1">
              <a:rPr lang="en-US" smtClean="0"/>
              <a:t>8/30/24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168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48231B-EC05-E946-97BF-4A5E6FB442CB}" type="datetime1">
              <a:rPr lang="en-US" smtClean="0"/>
              <a:t>8/30/24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40055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2A5F9C-148F-B54C-AA5B-E7A47EA31360}" type="datetime1">
              <a:rPr lang="en-US" smtClean="0"/>
              <a:t>8/30/24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113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795C5E-6287-8943-885D-EC55A866B580}" type="datetime1">
              <a:rPr lang="en-US" smtClean="0"/>
              <a:t>8/30/24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834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292434-5AA8-0840-A90A-86DC012AB8A3}" type="datetime1">
              <a:rPr lang="en-US" smtClean="0"/>
              <a:t>8/30/24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5394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8C6C68-52C8-8F43-B271-6CDA5C548C93}" type="datetime1">
              <a:rPr lang="en-US" smtClean="0"/>
              <a:t>8/30/24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4708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07A07EC-864B-954E-97EC-16342D215140}" type="datetime1">
              <a:rPr lang="en-US" smtClean="0"/>
              <a:t>8/30/24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8">
                <a:duotone>
                  <a:schemeClr val="accent1">
                    <a:shade val="45000"/>
                    <a:satMod val="135000"/>
                  </a:schemeClr>
                  <a:prstClr val="white"/>
                </a:duotone>
                <a:extLst>
                  <a:ext uri="{BEBA8EAE-BF5A-486C-A8C5-ECC9F3942E4B}">
                    <a14:imgProps xmlns:a14="http://schemas.microsoft.com/office/drawing/2010/main">
                      <a14:imgLayer r:embed="rId19">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544591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Lst>
  <p:hf hdr="0"/>
  <p:txStyles>
    <p:titleStyle>
      <a:lvl1pPr algn="l" defTabSz="914400" rtl="0" eaLnBrk="1" latinLnBrk="0" hangingPunct="1">
        <a:lnSpc>
          <a:spcPct val="90000"/>
        </a:lnSpc>
        <a:spcBef>
          <a:spcPct val="0"/>
        </a:spcBef>
        <a:buNone/>
        <a:defRPr sz="4800" kern="1200" cap="none" baseline="0">
          <a:blipFill>
            <a:blip r:embed="rId20">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hyperlink" Target="https://www.flickr.com/photos/wonderlane/333667715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digitaldoorway.blogspot.com/2016/12/hey-nurse-got-resistance.html" TargetMode="Externa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hyperlink" Target="https://www.labrujulaverde.com/2017/02/ignaz-semmelweiss-el-medico-que-abogaba-por-la-desinfeccion-de-las-manos-y-murio-ridiculizado" TargetMode="External"/><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svg"/></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1.jpeg"/><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1.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hyperlink" Target="https://tscpl.org/sports/passing-of-a-pioneer" TargetMode="External"/><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hyperlink" Target="https://creativecommons.org/licenses/by-nc-nd/3.0/" TargetMode="External"/><Relationship Id="rId4" Type="http://schemas.openxmlformats.org/officeDocument/2006/relationships/hyperlink" Target="https://deepfryedmind.blogspot.com/2015/03/deep-fry-rousing-resilience-part-1.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brewminate.com/the-equestrian-statue-of-roman-emperor-marcus-aurelius/" TargetMode="External"/><Relationship Id="rId2" Type="http://schemas.openxmlformats.org/officeDocument/2006/relationships/image" Target="../media/image79.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hyperlink" Target="https://simple.wikipedia.org/wiki/Paul_the_Apostle" TargetMode="External"/><Relationship Id="rId2" Type="http://schemas.openxmlformats.org/officeDocument/2006/relationships/image" Target="../media/image80.jp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www.thorvaldsensmuseum.dk/en/collections/work/A761" TargetMode="External"/><Relationship Id="rId2" Type="http://schemas.openxmlformats.org/officeDocument/2006/relationships/image" Target="../media/image82.jp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www.flickr.com/photos/railsummit/39108967330/" TargetMode="External"/><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hyperlink" Target="https://es.wikipedia.org/wiki/Taco_Bell" TargetMode="External"/><Relationship Id="rId2" Type="http://schemas.openxmlformats.org/officeDocument/2006/relationships/image" Target="../media/image86.JP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mailto:rmartin@leadershipdeveloped.com" TargetMode="External"/><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4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C618-8BB9-2840-413A-9E6E2A520071}"/>
              </a:ext>
            </a:extLst>
          </p:cNvPr>
          <p:cNvSpPr>
            <a:spLocks noGrp="1"/>
          </p:cNvSpPr>
          <p:nvPr>
            <p:ph type="ctrTitle"/>
          </p:nvPr>
        </p:nvSpPr>
        <p:spPr/>
        <p:txBody>
          <a:bodyPr/>
          <a:lstStyle/>
          <a:p>
            <a:r>
              <a:rPr lang="en-US" dirty="0"/>
              <a:t>Purposeful Principled Leadership</a:t>
            </a:r>
            <a:br>
              <a:rPr lang="en-US" dirty="0"/>
            </a:br>
            <a:endParaRPr lang="en-US" sz="3200" dirty="0"/>
          </a:p>
        </p:txBody>
      </p:sp>
      <p:sp>
        <p:nvSpPr>
          <p:cNvPr id="3" name="Subtitle 2">
            <a:extLst>
              <a:ext uri="{FF2B5EF4-FFF2-40B4-BE49-F238E27FC236}">
                <a16:creationId xmlns:a16="http://schemas.microsoft.com/office/drawing/2014/main" id="{B990220D-06C3-1F21-5D65-06E9D90E1E11}"/>
              </a:ext>
            </a:extLst>
          </p:cNvPr>
          <p:cNvSpPr>
            <a:spLocks noGrp="1"/>
          </p:cNvSpPr>
          <p:nvPr>
            <p:ph type="subTitle" idx="1"/>
          </p:nvPr>
        </p:nvSpPr>
        <p:spPr/>
        <p:txBody>
          <a:bodyPr>
            <a:normAutofit/>
          </a:bodyPr>
          <a:lstStyle/>
          <a:p>
            <a:pPr marL="342900" indent="-342900">
              <a:buFont typeface="Arial" panose="020B0604020202020204" pitchFamily="34" charset="0"/>
              <a:buChar char="•"/>
            </a:pPr>
            <a:r>
              <a:rPr lang="en-US" sz="2400" b="1" i="1" dirty="0">
                <a:solidFill>
                  <a:schemeClr val="accent5"/>
                </a:solidFill>
              </a:rPr>
              <a:t>Courageous Leadership</a:t>
            </a:r>
          </a:p>
          <a:p>
            <a:pPr marL="342900" indent="-342900">
              <a:buFont typeface="Arial" panose="020B0604020202020204" pitchFamily="34" charset="0"/>
              <a:buChar char="•"/>
            </a:pPr>
            <a:r>
              <a:rPr lang="en-US" sz="2400" b="1" i="1" dirty="0">
                <a:solidFill>
                  <a:schemeClr val="accent5"/>
                </a:solidFill>
              </a:rPr>
              <a:t>Impacting the Organization by Inspiring the People</a:t>
            </a:r>
          </a:p>
        </p:txBody>
      </p:sp>
      <p:sp>
        <p:nvSpPr>
          <p:cNvPr id="4" name="Date Placeholder 3">
            <a:extLst>
              <a:ext uri="{FF2B5EF4-FFF2-40B4-BE49-F238E27FC236}">
                <a16:creationId xmlns:a16="http://schemas.microsoft.com/office/drawing/2014/main" id="{E94D980D-C917-3C55-315A-D3564541DDEC}"/>
              </a:ext>
            </a:extLst>
          </p:cNvPr>
          <p:cNvSpPr>
            <a:spLocks noGrp="1"/>
          </p:cNvSpPr>
          <p:nvPr>
            <p:ph type="dt" sz="half" idx="10"/>
          </p:nvPr>
        </p:nvSpPr>
        <p:spPr/>
        <p:txBody>
          <a:bodyPr/>
          <a:lstStyle/>
          <a:p>
            <a:fld id="{672CC727-7AB0-7F40-9F23-C22EC40F32DE}" type="datetime1">
              <a:rPr lang="en-US" smtClean="0"/>
              <a:t>8/30/24</a:t>
            </a:fld>
            <a:endParaRPr lang="en-US" dirty="0"/>
          </a:p>
        </p:txBody>
      </p:sp>
      <p:sp>
        <p:nvSpPr>
          <p:cNvPr id="5" name="Footer Placeholder 4">
            <a:extLst>
              <a:ext uri="{FF2B5EF4-FFF2-40B4-BE49-F238E27FC236}">
                <a16:creationId xmlns:a16="http://schemas.microsoft.com/office/drawing/2014/main" id="{5DCB4C39-0394-2754-3F43-8D8AEE2597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77879A-433E-1FFF-BB19-43ABB692EE63}"/>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1580606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58DE-5A7D-8A25-B080-E221849A193B}"/>
              </a:ext>
            </a:extLst>
          </p:cNvPr>
          <p:cNvSpPr>
            <a:spLocks noGrp="1"/>
          </p:cNvSpPr>
          <p:nvPr>
            <p:ph type="title"/>
          </p:nvPr>
        </p:nvSpPr>
        <p:spPr>
          <a:xfrm>
            <a:off x="495300" y="1"/>
            <a:ext cx="8414116" cy="1447801"/>
          </a:xfrm>
        </p:spPr>
        <p:txBody>
          <a:bodyPr>
            <a:normAutofit/>
          </a:bodyPr>
          <a:lstStyle/>
          <a:p>
            <a:r>
              <a:rPr lang="en-US" b="1" dirty="0"/>
              <a:t>Preparation</a:t>
            </a:r>
            <a:br>
              <a:rPr lang="en-US" dirty="0"/>
            </a:br>
            <a:r>
              <a:rPr lang="en-US" sz="3100" i="1" dirty="0"/>
              <a:t>Was it Modeled?</a:t>
            </a:r>
          </a:p>
        </p:txBody>
      </p:sp>
      <p:pic>
        <p:nvPicPr>
          <p:cNvPr id="8" name="Content Placeholder 7">
            <a:extLst>
              <a:ext uri="{FF2B5EF4-FFF2-40B4-BE49-F238E27FC236}">
                <a16:creationId xmlns:a16="http://schemas.microsoft.com/office/drawing/2014/main" id="{2279FE34-3C23-67EB-FB74-7B351E9ADE49}"/>
              </a:ext>
            </a:extLst>
          </p:cNvPr>
          <p:cNvPicPr>
            <a:picLocks noGrp="1" noChangeAspect="1"/>
          </p:cNvPicPr>
          <p:nvPr>
            <p:ph sz="half" idx="1"/>
          </p:nvPr>
        </p:nvPicPr>
        <p:blipFill>
          <a:blip r:embed="rId3"/>
          <a:stretch>
            <a:fillRect/>
          </a:stretch>
        </p:blipFill>
        <p:spPr>
          <a:xfrm>
            <a:off x="1416310" y="1310133"/>
            <a:ext cx="3634740" cy="4846320"/>
          </a:xfrm>
        </p:spPr>
      </p:pic>
      <p:sp>
        <p:nvSpPr>
          <p:cNvPr id="3" name="Content Placeholder 2">
            <a:extLst>
              <a:ext uri="{FF2B5EF4-FFF2-40B4-BE49-F238E27FC236}">
                <a16:creationId xmlns:a16="http://schemas.microsoft.com/office/drawing/2014/main" id="{3BDCE1A4-1E5B-31BF-AB5E-FF6CFE6AA4C1}"/>
              </a:ext>
            </a:extLst>
          </p:cNvPr>
          <p:cNvSpPr>
            <a:spLocks noGrp="1"/>
          </p:cNvSpPr>
          <p:nvPr>
            <p:ph sz="half" idx="2"/>
          </p:nvPr>
        </p:nvSpPr>
        <p:spPr>
          <a:xfrm>
            <a:off x="6445956" y="1689100"/>
            <a:ext cx="3612444" cy="4088386"/>
          </a:xfrm>
        </p:spPr>
        <p:txBody>
          <a:bodyPr>
            <a:normAutofit/>
          </a:bodyPr>
          <a:lstStyle/>
          <a:p>
            <a:r>
              <a:rPr lang="en-US" sz="2800" b="1" dirty="0"/>
              <a:t>Work Ethic </a:t>
            </a:r>
          </a:p>
          <a:p>
            <a:r>
              <a:rPr lang="en-US" sz="2800" b="1" dirty="0"/>
              <a:t>Reliability &amp; Dependability</a:t>
            </a:r>
          </a:p>
          <a:p>
            <a:r>
              <a:rPr lang="en-US" sz="2800" b="1" dirty="0"/>
              <a:t>Integrity</a:t>
            </a:r>
          </a:p>
          <a:p>
            <a:r>
              <a:rPr lang="en-US" sz="2800" b="1" dirty="0"/>
              <a:t>Humility</a:t>
            </a:r>
          </a:p>
          <a:p>
            <a:r>
              <a:rPr lang="en-US" sz="2800" b="1" dirty="0"/>
              <a:t>Service</a:t>
            </a:r>
          </a:p>
          <a:p>
            <a:r>
              <a:rPr lang="en-US" sz="2800" b="1" dirty="0"/>
              <a:t>Stewardship</a:t>
            </a:r>
          </a:p>
          <a:p>
            <a:r>
              <a:rPr lang="en-US" sz="2800" b="1" dirty="0"/>
              <a:t>Loyalty</a:t>
            </a:r>
          </a:p>
          <a:p>
            <a:endParaRPr lang="en-US" dirty="0"/>
          </a:p>
        </p:txBody>
      </p:sp>
      <p:sp>
        <p:nvSpPr>
          <p:cNvPr id="4" name="Date Placeholder 3">
            <a:extLst>
              <a:ext uri="{FF2B5EF4-FFF2-40B4-BE49-F238E27FC236}">
                <a16:creationId xmlns:a16="http://schemas.microsoft.com/office/drawing/2014/main" id="{C3EFC184-F1F9-9919-367E-1639312D3268}"/>
              </a:ext>
            </a:extLst>
          </p:cNvPr>
          <p:cNvSpPr>
            <a:spLocks noGrp="1"/>
          </p:cNvSpPr>
          <p:nvPr>
            <p:ph type="dt" sz="half" idx="10"/>
          </p:nvPr>
        </p:nvSpPr>
        <p:spPr/>
        <p:txBody>
          <a:bodyPr/>
          <a:lstStyle/>
          <a:p>
            <a:fld id="{DEFAC2E6-6183-1E4E-8EA8-A88C4F4FEB8F}" type="datetime1">
              <a:rPr lang="en-US" smtClean="0"/>
              <a:t>8/30/24</a:t>
            </a:fld>
            <a:endParaRPr lang="en-US" dirty="0"/>
          </a:p>
        </p:txBody>
      </p:sp>
      <p:sp>
        <p:nvSpPr>
          <p:cNvPr id="5" name="Footer Placeholder 4">
            <a:extLst>
              <a:ext uri="{FF2B5EF4-FFF2-40B4-BE49-F238E27FC236}">
                <a16:creationId xmlns:a16="http://schemas.microsoft.com/office/drawing/2014/main" id="{5547C931-5E3D-C569-A006-CE14CE622A10}"/>
              </a:ext>
            </a:extLst>
          </p:cNvPr>
          <p:cNvSpPr>
            <a:spLocks noGrp="1"/>
          </p:cNvSpPr>
          <p:nvPr>
            <p:ph type="ftr" sz="quarter" idx="11"/>
          </p:nvPr>
        </p:nvSpPr>
        <p:spPr/>
        <p:txBody>
          <a:bodyPr/>
          <a:lstStyle/>
          <a:p>
            <a:r>
              <a:rPr lang="en-US" dirty="0"/>
              <a:t>LESSONS LEARNED</a:t>
            </a:r>
          </a:p>
        </p:txBody>
      </p:sp>
      <p:sp>
        <p:nvSpPr>
          <p:cNvPr id="6" name="Slide Number Placeholder 5">
            <a:extLst>
              <a:ext uri="{FF2B5EF4-FFF2-40B4-BE49-F238E27FC236}">
                <a16:creationId xmlns:a16="http://schemas.microsoft.com/office/drawing/2014/main" id="{3AB1C2F2-BCB9-47C2-7709-34CA82010394}"/>
              </a:ext>
            </a:extLst>
          </p:cNvPr>
          <p:cNvSpPr>
            <a:spLocks noGrp="1"/>
          </p:cNvSpPr>
          <p:nvPr>
            <p:ph type="sldNum" sz="quarter" idx="12"/>
          </p:nvPr>
        </p:nvSpPr>
        <p:spPr/>
        <p:txBody>
          <a:bodyPr/>
          <a:lstStyle/>
          <a:p>
            <a:fld id="{B79E0131-7798-EC46-8565-435C1C8EA633}" type="slidenum">
              <a:rPr lang="en-US" smtClean="0"/>
              <a:t>10</a:t>
            </a:fld>
            <a:endParaRPr lang="en-US" dirty="0"/>
          </a:p>
        </p:txBody>
      </p:sp>
    </p:spTree>
    <p:extLst>
      <p:ext uri="{BB962C8B-B14F-4D97-AF65-F5344CB8AC3E}">
        <p14:creationId xmlns:p14="http://schemas.microsoft.com/office/powerpoint/2010/main" val="9103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A320-E1C1-D7D7-D1C5-8B5D9D8F27B7}"/>
              </a:ext>
            </a:extLst>
          </p:cNvPr>
          <p:cNvSpPr>
            <a:spLocks noGrp="1"/>
          </p:cNvSpPr>
          <p:nvPr>
            <p:ph type="title"/>
          </p:nvPr>
        </p:nvSpPr>
        <p:spPr>
          <a:xfrm>
            <a:off x="558801" y="117232"/>
            <a:ext cx="6856983" cy="1242646"/>
          </a:xfrm>
        </p:spPr>
        <p:txBody>
          <a:bodyPr>
            <a:normAutofit/>
          </a:bodyPr>
          <a:lstStyle/>
          <a:p>
            <a:r>
              <a:rPr lang="en-US" b="1" dirty="0"/>
              <a:t>Preparation</a:t>
            </a:r>
            <a:br>
              <a:rPr lang="en-US" dirty="0"/>
            </a:br>
            <a:r>
              <a:rPr lang="en-US" sz="3100" i="1" dirty="0"/>
              <a:t>What We Witness Matters</a:t>
            </a:r>
          </a:p>
        </p:txBody>
      </p:sp>
      <p:sp>
        <p:nvSpPr>
          <p:cNvPr id="6" name="Content Placeholder 5">
            <a:extLst>
              <a:ext uri="{FF2B5EF4-FFF2-40B4-BE49-F238E27FC236}">
                <a16:creationId xmlns:a16="http://schemas.microsoft.com/office/drawing/2014/main" id="{03EBA7B1-66CF-8E4F-F370-C4F300242A8F}"/>
              </a:ext>
            </a:extLst>
          </p:cNvPr>
          <p:cNvSpPr>
            <a:spLocks noGrp="1"/>
          </p:cNvSpPr>
          <p:nvPr>
            <p:ph sz="half" idx="1"/>
          </p:nvPr>
        </p:nvSpPr>
        <p:spPr>
          <a:xfrm>
            <a:off x="762001" y="1803399"/>
            <a:ext cx="3929269" cy="4332357"/>
          </a:xfrm>
        </p:spPr>
        <p:txBody>
          <a:bodyPr anchor="t">
            <a:noAutofit/>
          </a:bodyPr>
          <a:lstStyle/>
          <a:p>
            <a:endParaRPr lang="en-US" sz="2400" b="1" dirty="0"/>
          </a:p>
          <a:p>
            <a:r>
              <a:rPr lang="en-US" sz="2800" b="1" dirty="0"/>
              <a:t>Dignity</a:t>
            </a:r>
          </a:p>
          <a:p>
            <a:r>
              <a:rPr lang="en-US" sz="2800" b="1" dirty="0"/>
              <a:t>Fidelity</a:t>
            </a:r>
          </a:p>
          <a:p>
            <a:r>
              <a:rPr lang="en-US" sz="2800" b="1" dirty="0"/>
              <a:t>Courtesy</a:t>
            </a:r>
          </a:p>
          <a:p>
            <a:r>
              <a:rPr lang="en-US" sz="2800" b="1" dirty="0"/>
              <a:t>Competency</a:t>
            </a:r>
          </a:p>
          <a:p>
            <a:r>
              <a:rPr lang="en-US" sz="2800" b="1" dirty="0"/>
              <a:t>Compassion</a:t>
            </a:r>
          </a:p>
          <a:p>
            <a:r>
              <a:rPr lang="en-US" sz="2800" b="1" dirty="0"/>
              <a:t>Tenacity</a:t>
            </a:r>
          </a:p>
          <a:p>
            <a:r>
              <a:rPr lang="en-US" sz="2800" b="1" dirty="0"/>
              <a:t>Determination</a:t>
            </a:r>
          </a:p>
        </p:txBody>
      </p:sp>
      <p:pic>
        <p:nvPicPr>
          <p:cNvPr id="9" name="Content Placeholder 8">
            <a:extLst>
              <a:ext uri="{FF2B5EF4-FFF2-40B4-BE49-F238E27FC236}">
                <a16:creationId xmlns:a16="http://schemas.microsoft.com/office/drawing/2014/main" id="{CC477DCE-4311-8B94-2987-D7459EDD2D6C}"/>
              </a:ext>
            </a:extLst>
          </p:cNvPr>
          <p:cNvPicPr>
            <a:picLocks noGrp="1" noChangeAspect="1"/>
          </p:cNvPicPr>
          <p:nvPr>
            <p:ph sz="half" idx="2"/>
          </p:nvPr>
        </p:nvPicPr>
        <p:blipFill>
          <a:blip r:embed="rId3"/>
          <a:stretch>
            <a:fillRect/>
          </a:stretch>
        </p:blipFill>
        <p:spPr>
          <a:xfrm>
            <a:off x="5407622" y="1696616"/>
            <a:ext cx="5595693" cy="4389120"/>
          </a:xfrm>
        </p:spPr>
      </p:pic>
      <p:sp>
        <p:nvSpPr>
          <p:cNvPr id="3" name="Date Placeholder 2">
            <a:extLst>
              <a:ext uri="{FF2B5EF4-FFF2-40B4-BE49-F238E27FC236}">
                <a16:creationId xmlns:a16="http://schemas.microsoft.com/office/drawing/2014/main" id="{1E7440C5-4204-6C9F-B127-81ABD0850E07}"/>
              </a:ext>
            </a:extLst>
          </p:cNvPr>
          <p:cNvSpPr>
            <a:spLocks noGrp="1"/>
          </p:cNvSpPr>
          <p:nvPr>
            <p:ph type="dt" sz="half" idx="10"/>
          </p:nvPr>
        </p:nvSpPr>
        <p:spPr/>
        <p:txBody>
          <a:bodyPr/>
          <a:lstStyle/>
          <a:p>
            <a:fld id="{BE8B3A72-F9DB-C945-A8F9-CCF980ED896B}" type="datetime1">
              <a:rPr lang="en-US" smtClean="0"/>
              <a:t>8/30/24</a:t>
            </a:fld>
            <a:endParaRPr lang="en-US" dirty="0"/>
          </a:p>
        </p:txBody>
      </p:sp>
      <p:sp>
        <p:nvSpPr>
          <p:cNvPr id="4" name="Footer Placeholder 3">
            <a:extLst>
              <a:ext uri="{FF2B5EF4-FFF2-40B4-BE49-F238E27FC236}">
                <a16:creationId xmlns:a16="http://schemas.microsoft.com/office/drawing/2014/main" id="{28FA0559-256E-8B5B-8613-E6CDD2494C5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F3B10C-F923-E25D-3EA2-57DABF80F88B}"/>
              </a:ext>
            </a:extLst>
          </p:cNvPr>
          <p:cNvSpPr>
            <a:spLocks noGrp="1"/>
          </p:cNvSpPr>
          <p:nvPr>
            <p:ph type="sldNum" sz="quarter" idx="12"/>
          </p:nvPr>
        </p:nvSpPr>
        <p:spPr/>
        <p:txBody>
          <a:bodyPr/>
          <a:lstStyle/>
          <a:p>
            <a:fld id="{B79E0131-7798-EC46-8565-435C1C8EA633}" type="slidenum">
              <a:rPr lang="en-US" smtClean="0"/>
              <a:t>11</a:t>
            </a:fld>
            <a:endParaRPr lang="en-US" dirty="0"/>
          </a:p>
        </p:txBody>
      </p:sp>
    </p:spTree>
    <p:extLst>
      <p:ext uri="{BB962C8B-B14F-4D97-AF65-F5344CB8AC3E}">
        <p14:creationId xmlns:p14="http://schemas.microsoft.com/office/powerpoint/2010/main" val="352060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descr="business people with papers talking in office - Mojebankowanie.pl">
            <a:extLst>
              <a:ext uri="{FF2B5EF4-FFF2-40B4-BE49-F238E27FC236}">
                <a16:creationId xmlns:a16="http://schemas.microsoft.com/office/drawing/2014/main" id="{624DF742-0B10-4DD5-B9B4-2BC02E7B9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56" b="9949"/>
          <a:stretch/>
        </p:blipFill>
        <p:spPr bwMode="auto">
          <a:xfrm>
            <a:off x="1524000" y="1"/>
            <a:ext cx="9144000" cy="4728546"/>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7EAD51AA-4B8B-4106-9DCC-AF69E35C7C15}"/>
              </a:ext>
            </a:extLst>
          </p:cNvPr>
          <p:cNvSpPr/>
          <p:nvPr/>
        </p:nvSpPr>
        <p:spPr>
          <a:xfrm>
            <a:off x="1524000" y="-1"/>
            <a:ext cx="9144001" cy="4817637"/>
          </a:xfrm>
          <a:prstGeom prst="rect">
            <a:avLst/>
          </a:prstGeom>
          <a:gradFill flip="none" rotWithShape="1">
            <a:gsLst>
              <a:gs pos="100000">
                <a:schemeClr val="bg1"/>
              </a:gs>
              <a:gs pos="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8682451E-B8AA-47E7-B0C9-BE2ED52745BF}"/>
              </a:ext>
            </a:extLst>
          </p:cNvPr>
          <p:cNvSpPr txBox="1"/>
          <p:nvPr/>
        </p:nvSpPr>
        <p:spPr>
          <a:xfrm>
            <a:off x="2418945" y="489958"/>
            <a:ext cx="7354110" cy="646331"/>
          </a:xfrm>
          <a:prstGeom prst="rect">
            <a:avLst/>
          </a:prstGeom>
          <a:noFill/>
        </p:spPr>
        <p:txBody>
          <a:bodyPr wrap="square" anchor="ctr">
            <a:spAutoFit/>
          </a:bodyPr>
          <a:lstStyle/>
          <a:p>
            <a:pPr algn="ct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Organizational</a:t>
            </a:r>
            <a:r>
              <a:rPr lang="en-US" sz="3600" b="1" dirty="0">
                <a:solidFill>
                  <a:schemeClr val="tx1">
                    <a:lumMod val="75000"/>
                    <a:lumOff val="25000"/>
                  </a:schemeClr>
                </a:solidFill>
                <a:latin typeface="Montserrat" panose="00000500000000000000" pitchFamily="2" charset="0"/>
              </a:rPr>
              <a:t> Life Cycle</a:t>
            </a:r>
          </a:p>
        </p:txBody>
      </p:sp>
      <p:cxnSp>
        <p:nvCxnSpPr>
          <p:cNvPr id="8" name="Straight Connector 7">
            <a:extLst>
              <a:ext uri="{FF2B5EF4-FFF2-40B4-BE49-F238E27FC236}">
                <a16:creationId xmlns:a16="http://schemas.microsoft.com/office/drawing/2014/main" id="{12F81612-A1A2-4C88-8A91-2651E5C4CCC5}"/>
              </a:ext>
            </a:extLst>
          </p:cNvPr>
          <p:cNvCxnSpPr/>
          <p:nvPr/>
        </p:nvCxnSpPr>
        <p:spPr>
          <a:xfrm>
            <a:off x="4170685" y="1615113"/>
            <a:ext cx="0" cy="436977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970AF2-4779-46A7-A4E9-9F9894190711}"/>
              </a:ext>
            </a:extLst>
          </p:cNvPr>
          <p:cNvCxnSpPr/>
          <p:nvPr/>
        </p:nvCxnSpPr>
        <p:spPr>
          <a:xfrm>
            <a:off x="6096008" y="1615113"/>
            <a:ext cx="0" cy="436977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C64237-0D71-4A3D-8588-5933ADBE6794}"/>
              </a:ext>
            </a:extLst>
          </p:cNvPr>
          <p:cNvCxnSpPr>
            <a:cxnSpLocks/>
          </p:cNvCxnSpPr>
          <p:nvPr/>
        </p:nvCxnSpPr>
        <p:spPr>
          <a:xfrm>
            <a:off x="8021332" y="1615113"/>
            <a:ext cx="0" cy="436977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46E0154-A958-4A8A-A97E-5A8585C0A08A}"/>
              </a:ext>
            </a:extLst>
          </p:cNvPr>
          <p:cNvSpPr txBox="1"/>
          <p:nvPr/>
        </p:nvSpPr>
        <p:spPr>
          <a:xfrm>
            <a:off x="2245362" y="1297972"/>
            <a:ext cx="1925318" cy="707886"/>
          </a:xfrm>
          <a:prstGeom prst="rect">
            <a:avLst/>
          </a:prstGeom>
          <a:noFill/>
        </p:spPr>
        <p:txBody>
          <a:bodyPr wrap="square">
            <a:spAutoFit/>
          </a:bodyPr>
          <a:lstStyle/>
          <a:p>
            <a:pPr algn="ct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Identify</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principles</a:t>
            </a:r>
          </a:p>
        </p:txBody>
      </p:sp>
      <p:sp>
        <p:nvSpPr>
          <p:cNvPr id="18" name="TextBox 17">
            <a:extLst>
              <a:ext uri="{FF2B5EF4-FFF2-40B4-BE49-F238E27FC236}">
                <a16:creationId xmlns:a16="http://schemas.microsoft.com/office/drawing/2014/main" id="{A858C3A8-1FCA-4359-B32F-1D74321F4489}"/>
              </a:ext>
            </a:extLst>
          </p:cNvPr>
          <p:cNvSpPr txBox="1"/>
          <p:nvPr/>
        </p:nvSpPr>
        <p:spPr>
          <a:xfrm>
            <a:off x="4182553" y="1285671"/>
            <a:ext cx="1925318" cy="1323439"/>
          </a:xfrm>
          <a:prstGeom prst="rect">
            <a:avLst/>
          </a:prstGeom>
          <a:noFill/>
        </p:spPr>
        <p:txBody>
          <a:bodyPr wrap="square">
            <a:spAutoFit/>
          </a:bodyPr>
          <a:lstStyle/>
          <a:p>
            <a:pPr algn="ct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Share Principles. </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Develop</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procedures</a:t>
            </a:r>
          </a:p>
        </p:txBody>
      </p:sp>
      <p:sp>
        <p:nvSpPr>
          <p:cNvPr id="19" name="TextBox 18">
            <a:extLst>
              <a:ext uri="{FF2B5EF4-FFF2-40B4-BE49-F238E27FC236}">
                <a16:creationId xmlns:a16="http://schemas.microsoft.com/office/drawing/2014/main" id="{1B1A77BF-3CC5-4294-BF55-9B593D4802F3}"/>
              </a:ext>
            </a:extLst>
          </p:cNvPr>
          <p:cNvSpPr txBox="1"/>
          <p:nvPr/>
        </p:nvSpPr>
        <p:spPr>
          <a:xfrm>
            <a:off x="6084130" y="1243221"/>
            <a:ext cx="1925318" cy="1323439"/>
          </a:xfrm>
          <a:prstGeom prst="rect">
            <a:avLst/>
          </a:prstGeom>
          <a:noFill/>
        </p:spPr>
        <p:txBody>
          <a:bodyPr wrap="square">
            <a:spAutoFit/>
          </a:bodyPr>
          <a:lstStyle/>
          <a:p>
            <a:pPr algn="ct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Emphasize procedures. </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Neglect principles</a:t>
            </a:r>
          </a:p>
        </p:txBody>
      </p:sp>
      <p:sp>
        <p:nvSpPr>
          <p:cNvPr id="20" name="TextBox 19">
            <a:extLst>
              <a:ext uri="{FF2B5EF4-FFF2-40B4-BE49-F238E27FC236}">
                <a16:creationId xmlns:a16="http://schemas.microsoft.com/office/drawing/2014/main" id="{B9CF4E15-3141-4EA9-AD27-39633E37A2E4}"/>
              </a:ext>
            </a:extLst>
          </p:cNvPr>
          <p:cNvSpPr txBox="1"/>
          <p:nvPr/>
        </p:nvSpPr>
        <p:spPr>
          <a:xfrm>
            <a:off x="7994972" y="1213678"/>
            <a:ext cx="2514156" cy="1323439"/>
          </a:xfrm>
          <a:prstGeom prst="rect">
            <a:avLst/>
          </a:prstGeom>
          <a:noFill/>
        </p:spPr>
        <p:txBody>
          <a:bodyPr wrap="square">
            <a:spAutoFit/>
          </a:bodyPr>
          <a:lstStyle/>
          <a:p>
            <a:pPr algn="ct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Procedures</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rejected. </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Principles forgotten</a:t>
            </a:r>
          </a:p>
        </p:txBody>
      </p:sp>
      <p:sp>
        <p:nvSpPr>
          <p:cNvPr id="25" name="TextBox 24">
            <a:extLst>
              <a:ext uri="{FF2B5EF4-FFF2-40B4-BE49-F238E27FC236}">
                <a16:creationId xmlns:a16="http://schemas.microsoft.com/office/drawing/2014/main" id="{6FE59027-3246-470D-B4E2-592E7D212A92}"/>
              </a:ext>
            </a:extLst>
          </p:cNvPr>
          <p:cNvSpPr txBox="1"/>
          <p:nvPr/>
        </p:nvSpPr>
        <p:spPr>
          <a:xfrm>
            <a:off x="2245362" y="5276999"/>
            <a:ext cx="1925318" cy="707886"/>
          </a:xfrm>
          <a:prstGeom prst="rect">
            <a:avLst/>
          </a:prstGeom>
          <a:noFill/>
        </p:spPr>
        <p:txBody>
          <a:bodyPr wrap="square" anchor="b">
            <a:spAutoFit/>
          </a:bodyPr>
          <a:lstStyle/>
          <a:p>
            <a:pPr algn="ctr"/>
            <a:r>
              <a:rPr lang="en-US" sz="2000" b="1" i="1" dirty="0">
                <a:latin typeface="Tahoma" panose="020B0604030504040204" pitchFamily="34" charset="0"/>
                <a:ea typeface="Tahoma" panose="020B0604030504040204" pitchFamily="34" charset="0"/>
                <a:cs typeface="Tahoma" panose="020B0604030504040204" pitchFamily="34" charset="0"/>
              </a:rPr>
              <a:t>Vision </a:t>
            </a:r>
            <a:br>
              <a:rPr lang="en-US" sz="2000" b="1" i="1" dirty="0">
                <a:latin typeface="Tahoma" panose="020B0604030504040204" pitchFamily="34" charset="0"/>
                <a:ea typeface="Tahoma" panose="020B0604030504040204" pitchFamily="34" charset="0"/>
                <a:cs typeface="Tahoma" panose="020B0604030504040204" pitchFamily="34" charset="0"/>
              </a:rPr>
            </a:br>
            <a:r>
              <a:rPr lang="en-US" sz="2000" b="1" i="1" dirty="0">
                <a:latin typeface="Tahoma" panose="020B0604030504040204" pitchFamily="34" charset="0"/>
                <a:ea typeface="Tahoma" panose="020B0604030504040204" pitchFamily="34" charset="0"/>
                <a:cs typeface="Tahoma" panose="020B0604030504040204" pitchFamily="34" charset="0"/>
              </a:rPr>
              <a:t>of excellence </a:t>
            </a:r>
          </a:p>
        </p:txBody>
      </p:sp>
      <p:sp>
        <p:nvSpPr>
          <p:cNvPr id="26" name="TextBox 25">
            <a:extLst>
              <a:ext uri="{FF2B5EF4-FFF2-40B4-BE49-F238E27FC236}">
                <a16:creationId xmlns:a16="http://schemas.microsoft.com/office/drawing/2014/main" id="{B5FEC0AA-8013-438B-98DE-9942596D9D1A}"/>
              </a:ext>
            </a:extLst>
          </p:cNvPr>
          <p:cNvSpPr txBox="1"/>
          <p:nvPr/>
        </p:nvSpPr>
        <p:spPr>
          <a:xfrm>
            <a:off x="4170679" y="5276999"/>
            <a:ext cx="1925318" cy="707886"/>
          </a:xfrm>
          <a:prstGeom prst="rect">
            <a:avLst/>
          </a:prstGeom>
          <a:noFill/>
        </p:spPr>
        <p:txBody>
          <a:bodyPr wrap="square" anchor="b">
            <a:spAutoFit/>
          </a:bodyPr>
          <a:lstStyle/>
          <a:p>
            <a:pPr algn="ctr"/>
            <a:r>
              <a:rPr lang="en-US" sz="2000" b="1" i="1" dirty="0">
                <a:latin typeface="Tahoma" panose="020B0604030504040204" pitchFamily="34" charset="0"/>
                <a:ea typeface="Tahoma" panose="020B0604030504040204" pitchFamily="34" charset="0"/>
                <a:cs typeface="Tahoma" panose="020B0604030504040204" pitchFamily="34" charset="0"/>
              </a:rPr>
              <a:t>Struggle </a:t>
            </a:r>
            <a:br>
              <a:rPr lang="en-US" sz="2000" b="1" i="1" dirty="0">
                <a:latin typeface="Tahoma" panose="020B0604030504040204" pitchFamily="34" charset="0"/>
                <a:ea typeface="Tahoma" panose="020B0604030504040204" pitchFamily="34" charset="0"/>
                <a:cs typeface="Tahoma" panose="020B0604030504040204" pitchFamily="34" charset="0"/>
              </a:rPr>
            </a:br>
            <a:r>
              <a:rPr lang="en-US" sz="2000" b="1" i="1" dirty="0">
                <a:latin typeface="Tahoma" panose="020B0604030504040204" pitchFamily="34" charset="0"/>
                <a:ea typeface="Tahoma" panose="020B0604030504040204" pitchFamily="34" charset="0"/>
                <a:cs typeface="Tahoma" panose="020B0604030504040204" pitchFamily="34" charset="0"/>
              </a:rPr>
              <a:t>to excellence</a:t>
            </a:r>
          </a:p>
        </p:txBody>
      </p:sp>
      <p:sp>
        <p:nvSpPr>
          <p:cNvPr id="27" name="TextBox 26">
            <a:extLst>
              <a:ext uri="{FF2B5EF4-FFF2-40B4-BE49-F238E27FC236}">
                <a16:creationId xmlns:a16="http://schemas.microsoft.com/office/drawing/2014/main" id="{C8B6BF96-A53D-4FD5-A742-795A781D8CCE}"/>
              </a:ext>
            </a:extLst>
          </p:cNvPr>
          <p:cNvSpPr txBox="1"/>
          <p:nvPr/>
        </p:nvSpPr>
        <p:spPr>
          <a:xfrm>
            <a:off x="6096001" y="5276999"/>
            <a:ext cx="1925318" cy="707886"/>
          </a:xfrm>
          <a:prstGeom prst="rect">
            <a:avLst/>
          </a:prstGeom>
          <a:noFill/>
        </p:spPr>
        <p:txBody>
          <a:bodyPr wrap="square" anchor="b">
            <a:spAutoFit/>
          </a:bodyPr>
          <a:lstStyle/>
          <a:p>
            <a:pPr algn="ctr"/>
            <a:r>
              <a:rPr lang="en-US" sz="2000" b="1" i="1" dirty="0">
                <a:latin typeface="Tahoma" panose="020B0604030504040204" pitchFamily="34" charset="0"/>
                <a:ea typeface="Tahoma" panose="020B0604030504040204" pitchFamily="34" charset="0"/>
                <a:cs typeface="Tahoma" panose="020B0604030504040204" pitchFamily="34" charset="0"/>
              </a:rPr>
              <a:t>Achievement excellence</a:t>
            </a:r>
          </a:p>
        </p:txBody>
      </p:sp>
      <p:sp>
        <p:nvSpPr>
          <p:cNvPr id="28" name="TextBox 27">
            <a:extLst>
              <a:ext uri="{FF2B5EF4-FFF2-40B4-BE49-F238E27FC236}">
                <a16:creationId xmlns:a16="http://schemas.microsoft.com/office/drawing/2014/main" id="{318091C6-7E2B-442B-AE96-8AA6325AAA86}"/>
              </a:ext>
            </a:extLst>
          </p:cNvPr>
          <p:cNvSpPr txBox="1"/>
          <p:nvPr/>
        </p:nvSpPr>
        <p:spPr>
          <a:xfrm>
            <a:off x="8021310" y="4950769"/>
            <a:ext cx="2067838" cy="1015663"/>
          </a:xfrm>
          <a:prstGeom prst="rect">
            <a:avLst/>
          </a:prstGeom>
          <a:noFill/>
        </p:spPr>
        <p:txBody>
          <a:bodyPr wrap="square" anchor="b">
            <a:spAutoFit/>
          </a:bodyPr>
          <a:lstStyle/>
          <a:p>
            <a:pPr algn="ctr"/>
            <a:r>
              <a:rPr lang="en-US" sz="2000" b="1" i="1" dirty="0">
                <a:latin typeface="Tahoma" panose="020B0604030504040204" pitchFamily="34" charset="0"/>
                <a:ea typeface="Tahoma" panose="020B0604030504040204" pitchFamily="34" charset="0"/>
                <a:cs typeface="Tahoma" panose="020B0604030504040204" pitchFamily="34" charset="0"/>
              </a:rPr>
              <a:t>Decline</a:t>
            </a:r>
            <a:br>
              <a:rPr lang="en-US" sz="2000" b="1" i="1" dirty="0">
                <a:latin typeface="Tahoma" panose="020B0604030504040204" pitchFamily="34" charset="0"/>
                <a:ea typeface="Tahoma" panose="020B0604030504040204" pitchFamily="34" charset="0"/>
                <a:cs typeface="Tahoma" panose="020B0604030504040204" pitchFamily="34" charset="0"/>
              </a:rPr>
            </a:br>
            <a:r>
              <a:rPr lang="en-US" sz="2000" b="1" i="1" dirty="0">
                <a:latin typeface="Tahoma" panose="020B0604030504040204" pitchFamily="34" charset="0"/>
                <a:ea typeface="Tahoma" panose="020B0604030504040204" pitchFamily="34" charset="0"/>
                <a:cs typeface="Tahoma" panose="020B0604030504040204" pitchFamily="34" charset="0"/>
              </a:rPr>
              <a:t>from excellence</a:t>
            </a:r>
          </a:p>
        </p:txBody>
      </p:sp>
      <p:sp>
        <p:nvSpPr>
          <p:cNvPr id="31" name="Arc 5">
            <a:extLst>
              <a:ext uri="{FF2B5EF4-FFF2-40B4-BE49-F238E27FC236}">
                <a16:creationId xmlns:a16="http://schemas.microsoft.com/office/drawing/2014/main" id="{F26EE988-4D6C-4891-88EB-AD882C1A2A33}"/>
              </a:ext>
            </a:extLst>
          </p:cNvPr>
          <p:cNvSpPr>
            <a:spLocks/>
          </p:cNvSpPr>
          <p:nvPr/>
        </p:nvSpPr>
        <p:spPr bwMode="auto">
          <a:xfrm>
            <a:off x="2450946" y="4101495"/>
            <a:ext cx="1991979" cy="1124139"/>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accent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latin typeface="Lato" panose="020F0502020204030203" pitchFamily="34" charset="0"/>
            </a:endParaRPr>
          </a:p>
        </p:txBody>
      </p:sp>
      <p:sp>
        <p:nvSpPr>
          <p:cNvPr id="33" name="Arc 6">
            <a:extLst>
              <a:ext uri="{FF2B5EF4-FFF2-40B4-BE49-F238E27FC236}">
                <a16:creationId xmlns:a16="http://schemas.microsoft.com/office/drawing/2014/main" id="{1563F42E-AED8-4AFD-BDDC-1FD03F91435E}"/>
              </a:ext>
            </a:extLst>
          </p:cNvPr>
          <p:cNvSpPr>
            <a:spLocks/>
          </p:cNvSpPr>
          <p:nvPr/>
        </p:nvSpPr>
        <p:spPr bwMode="auto">
          <a:xfrm>
            <a:off x="4442932" y="2618336"/>
            <a:ext cx="2317067" cy="1477272"/>
          </a:xfrm>
          <a:custGeom>
            <a:avLst/>
            <a:gdLst>
              <a:gd name="G0" fmla="+- 21600 0 0"/>
              <a:gd name="G1" fmla="+- 21599 0 0"/>
              <a:gd name="G2" fmla="+- 21600 0 0"/>
              <a:gd name="T0" fmla="*/ 0 w 21600"/>
              <a:gd name="T1" fmla="*/ 21599 h 21599"/>
              <a:gd name="T2" fmla="*/ 21584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675"/>
                  <a:pt x="9660" y="7"/>
                  <a:pt x="21583" y="-1"/>
                </a:cubicBezTo>
              </a:path>
              <a:path w="21600" h="21599" stroke="0" extrusionOk="0">
                <a:moveTo>
                  <a:pt x="0" y="21599"/>
                </a:moveTo>
                <a:cubicBezTo>
                  <a:pt x="0" y="9675"/>
                  <a:pt x="9660" y="7"/>
                  <a:pt x="21583" y="-1"/>
                </a:cubicBezTo>
                <a:lnTo>
                  <a:pt x="21600" y="21599"/>
                </a:lnTo>
                <a:close/>
              </a:path>
            </a:pathLst>
          </a:custGeom>
          <a:noFill/>
          <a:ln w="38100" cap="rnd">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latin typeface="Lato" panose="020F0502020204030203" pitchFamily="34" charset="0"/>
            </a:endParaRPr>
          </a:p>
        </p:txBody>
      </p:sp>
      <p:sp>
        <p:nvSpPr>
          <p:cNvPr id="35" name="Arc 7">
            <a:extLst>
              <a:ext uri="{FF2B5EF4-FFF2-40B4-BE49-F238E27FC236}">
                <a16:creationId xmlns:a16="http://schemas.microsoft.com/office/drawing/2014/main" id="{FFC24A7F-0A61-433A-8A4D-AB593F57331C}"/>
              </a:ext>
            </a:extLst>
          </p:cNvPr>
          <p:cNvSpPr>
            <a:spLocks/>
          </p:cNvSpPr>
          <p:nvPr/>
        </p:nvSpPr>
        <p:spPr bwMode="auto">
          <a:xfrm>
            <a:off x="8253987" y="3960242"/>
            <a:ext cx="1487073" cy="1124139"/>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cap="rnd">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latin typeface="Lato" panose="020F0502020204030203" pitchFamily="34" charset="0"/>
            </a:endParaRPr>
          </a:p>
        </p:txBody>
      </p:sp>
      <p:sp>
        <p:nvSpPr>
          <p:cNvPr id="37" name="Arc 8">
            <a:extLst>
              <a:ext uri="{FF2B5EF4-FFF2-40B4-BE49-F238E27FC236}">
                <a16:creationId xmlns:a16="http://schemas.microsoft.com/office/drawing/2014/main" id="{BFF85B17-A532-4424-B824-D70274726C43}"/>
              </a:ext>
            </a:extLst>
          </p:cNvPr>
          <p:cNvSpPr>
            <a:spLocks/>
          </p:cNvSpPr>
          <p:nvPr/>
        </p:nvSpPr>
        <p:spPr bwMode="auto">
          <a:xfrm>
            <a:off x="6683914" y="2618337"/>
            <a:ext cx="1570072" cy="133601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latin typeface="Lato" panose="020F0502020204030203" pitchFamily="34" charset="0"/>
            </a:endParaRPr>
          </a:p>
        </p:txBody>
      </p:sp>
      <p:sp>
        <p:nvSpPr>
          <p:cNvPr id="39" name="AutoShape 19">
            <a:extLst>
              <a:ext uri="{FF2B5EF4-FFF2-40B4-BE49-F238E27FC236}">
                <a16:creationId xmlns:a16="http://schemas.microsoft.com/office/drawing/2014/main" id="{E94CA200-5B89-4C80-8255-AC24FC8E5FEC}"/>
              </a:ext>
            </a:extLst>
          </p:cNvPr>
          <p:cNvSpPr>
            <a:spLocks noChangeArrowheads="1"/>
          </p:cNvSpPr>
          <p:nvPr/>
        </p:nvSpPr>
        <p:spPr bwMode="auto">
          <a:xfrm>
            <a:off x="4999280" y="2877014"/>
            <a:ext cx="268119" cy="377517"/>
          </a:xfrm>
          <a:prstGeom prst="irregularSeal1">
            <a:avLst/>
          </a:prstGeom>
          <a:solidFill>
            <a:srgbClr val="00B0F0"/>
          </a:solidFill>
          <a:ln w="12700" cap="sq">
            <a:noFill/>
            <a:miter lim="800000"/>
            <a:headEnd type="none" w="sm" len="sm"/>
            <a:tailEnd type="none" w="sm" len="sm"/>
          </a:ln>
          <a:effectLst/>
        </p:spPr>
        <p:txBody>
          <a:bodyPr wrap="none" anchor="ctr"/>
          <a:lstStyle/>
          <a:p>
            <a:endParaRPr lang="en-GB" dirty="0">
              <a:solidFill>
                <a:schemeClr val="accent3"/>
              </a:solidFill>
              <a:latin typeface="Lato" panose="020F0502020204030203" pitchFamily="34" charset="0"/>
            </a:endParaRPr>
          </a:p>
        </p:txBody>
      </p:sp>
      <p:sp>
        <p:nvSpPr>
          <p:cNvPr id="40" name="AutoShape 19">
            <a:extLst>
              <a:ext uri="{FF2B5EF4-FFF2-40B4-BE49-F238E27FC236}">
                <a16:creationId xmlns:a16="http://schemas.microsoft.com/office/drawing/2014/main" id="{3C7087B8-1828-44BD-A9A3-F6C7CB13D441}"/>
              </a:ext>
            </a:extLst>
          </p:cNvPr>
          <p:cNvSpPr>
            <a:spLocks noChangeArrowheads="1"/>
          </p:cNvSpPr>
          <p:nvPr/>
        </p:nvSpPr>
        <p:spPr bwMode="auto">
          <a:xfrm>
            <a:off x="3073962" y="4960679"/>
            <a:ext cx="268119" cy="377517"/>
          </a:xfrm>
          <a:prstGeom prst="irregularSeal1">
            <a:avLst/>
          </a:prstGeom>
          <a:solidFill>
            <a:srgbClr val="FF0000"/>
          </a:solidFill>
          <a:ln w="12700" cap="sq">
            <a:noFill/>
            <a:miter lim="800000"/>
            <a:headEnd type="none" w="sm" len="sm"/>
            <a:tailEnd type="none" w="sm" len="sm"/>
          </a:ln>
          <a:effectLst/>
        </p:spPr>
        <p:txBody>
          <a:bodyPr wrap="none" anchor="ctr"/>
          <a:lstStyle/>
          <a:p>
            <a:endParaRPr lang="en-GB" dirty="0">
              <a:solidFill>
                <a:schemeClr val="accent4"/>
              </a:solidFill>
              <a:latin typeface="Lato" panose="020F0502020204030203" pitchFamily="34" charset="0"/>
            </a:endParaRPr>
          </a:p>
        </p:txBody>
      </p:sp>
      <p:sp>
        <p:nvSpPr>
          <p:cNvPr id="41" name="AutoShape 19">
            <a:extLst>
              <a:ext uri="{FF2B5EF4-FFF2-40B4-BE49-F238E27FC236}">
                <a16:creationId xmlns:a16="http://schemas.microsoft.com/office/drawing/2014/main" id="{A4B3951B-4472-4B6C-A34C-9D1C840DF25C}"/>
              </a:ext>
            </a:extLst>
          </p:cNvPr>
          <p:cNvSpPr>
            <a:spLocks noChangeArrowheads="1"/>
          </p:cNvSpPr>
          <p:nvPr/>
        </p:nvSpPr>
        <p:spPr bwMode="auto">
          <a:xfrm>
            <a:off x="6924601" y="2477084"/>
            <a:ext cx="268119" cy="377517"/>
          </a:xfrm>
          <a:prstGeom prst="irregularSeal1">
            <a:avLst/>
          </a:prstGeom>
          <a:solidFill>
            <a:srgbClr val="00B050"/>
          </a:solidFill>
          <a:ln w="12700" cap="sq">
            <a:noFill/>
            <a:miter lim="800000"/>
            <a:headEnd type="none" w="sm" len="sm"/>
            <a:tailEnd type="none" w="sm" len="sm"/>
          </a:ln>
          <a:effectLst/>
        </p:spPr>
        <p:txBody>
          <a:bodyPr wrap="none" anchor="ctr"/>
          <a:lstStyle/>
          <a:p>
            <a:endParaRPr lang="en-GB" dirty="0">
              <a:latin typeface="Lato" panose="020F0502020204030203" pitchFamily="34" charset="0"/>
            </a:endParaRPr>
          </a:p>
        </p:txBody>
      </p:sp>
      <p:sp>
        <p:nvSpPr>
          <p:cNvPr id="42" name="AutoShape 19">
            <a:extLst>
              <a:ext uri="{FF2B5EF4-FFF2-40B4-BE49-F238E27FC236}">
                <a16:creationId xmlns:a16="http://schemas.microsoft.com/office/drawing/2014/main" id="{F6FB5533-8FC2-4CF9-8B57-383F569F3953}"/>
              </a:ext>
            </a:extLst>
          </p:cNvPr>
          <p:cNvSpPr>
            <a:spLocks noChangeArrowheads="1"/>
          </p:cNvSpPr>
          <p:nvPr/>
        </p:nvSpPr>
        <p:spPr bwMode="auto">
          <a:xfrm>
            <a:off x="8849923" y="4728548"/>
            <a:ext cx="268119" cy="377517"/>
          </a:xfrm>
          <a:prstGeom prst="irregularSeal1">
            <a:avLst/>
          </a:prstGeom>
          <a:solidFill>
            <a:srgbClr val="FF0000"/>
          </a:solidFill>
          <a:ln w="12700" cap="sq">
            <a:noFill/>
            <a:miter lim="800000"/>
            <a:headEnd type="none" w="sm" len="sm"/>
            <a:tailEnd type="none" w="sm" len="sm"/>
          </a:ln>
          <a:effectLst/>
        </p:spPr>
        <p:txBody>
          <a:bodyPr wrap="none" anchor="ctr"/>
          <a:lstStyle/>
          <a:p>
            <a:endParaRPr lang="en-GB" dirty="0">
              <a:latin typeface="Lato" panose="020F0502020204030203" pitchFamily="34" charset="0"/>
            </a:endParaRPr>
          </a:p>
        </p:txBody>
      </p:sp>
      <p:grpSp>
        <p:nvGrpSpPr>
          <p:cNvPr id="2" name="Group 1">
            <a:extLst>
              <a:ext uri="{FF2B5EF4-FFF2-40B4-BE49-F238E27FC236}">
                <a16:creationId xmlns:a16="http://schemas.microsoft.com/office/drawing/2014/main" id="{CA863D96-4BCC-4A38-BBB8-A98F33EADAED}"/>
              </a:ext>
            </a:extLst>
          </p:cNvPr>
          <p:cNvGrpSpPr/>
          <p:nvPr/>
        </p:nvGrpSpPr>
        <p:grpSpPr>
          <a:xfrm>
            <a:off x="8249414" y="2656052"/>
            <a:ext cx="2423161" cy="1976919"/>
            <a:chOff x="6725413" y="2656051"/>
            <a:chExt cx="2423161" cy="1976919"/>
          </a:xfrm>
        </p:grpSpPr>
        <p:sp>
          <p:nvSpPr>
            <p:cNvPr id="53" name="Freeform 9">
              <a:extLst>
                <a:ext uri="{FF2B5EF4-FFF2-40B4-BE49-F238E27FC236}">
                  <a16:creationId xmlns:a16="http://schemas.microsoft.com/office/drawing/2014/main" id="{D812B869-B16C-4DF5-A653-177BA8FFF210}"/>
                </a:ext>
              </a:extLst>
            </p:cNvPr>
            <p:cNvSpPr>
              <a:spLocks/>
            </p:cNvSpPr>
            <p:nvPr/>
          </p:nvSpPr>
          <p:spPr bwMode="auto">
            <a:xfrm>
              <a:off x="6725413" y="2656051"/>
              <a:ext cx="2423161" cy="1976919"/>
            </a:xfrm>
            <a:custGeom>
              <a:avLst/>
              <a:gdLst>
                <a:gd name="T0" fmla="*/ 1298 w 1298"/>
                <a:gd name="T1" fmla="*/ 648 h 1299"/>
                <a:gd name="T2" fmla="*/ 1206 w 1298"/>
                <a:gd name="T3" fmla="*/ 713 h 1299"/>
                <a:gd name="T4" fmla="*/ 1284 w 1298"/>
                <a:gd name="T5" fmla="*/ 794 h 1299"/>
                <a:gd name="T6" fmla="*/ 1177 w 1298"/>
                <a:gd name="T7" fmla="*/ 834 h 1299"/>
                <a:gd name="T8" fmla="*/ 1234 w 1298"/>
                <a:gd name="T9" fmla="*/ 932 h 1299"/>
                <a:gd name="T10" fmla="*/ 1124 w 1298"/>
                <a:gd name="T11" fmla="*/ 946 h 1299"/>
                <a:gd name="T12" fmla="*/ 1158 w 1298"/>
                <a:gd name="T13" fmla="*/ 1056 h 1299"/>
                <a:gd name="T14" fmla="*/ 1046 w 1298"/>
                <a:gd name="T15" fmla="*/ 1046 h 1299"/>
                <a:gd name="T16" fmla="*/ 1055 w 1298"/>
                <a:gd name="T17" fmla="*/ 1158 h 1299"/>
                <a:gd name="T18" fmla="*/ 948 w 1298"/>
                <a:gd name="T19" fmla="*/ 1123 h 1299"/>
                <a:gd name="T20" fmla="*/ 931 w 1298"/>
                <a:gd name="T21" fmla="*/ 1235 h 1299"/>
                <a:gd name="T22" fmla="*/ 834 w 1298"/>
                <a:gd name="T23" fmla="*/ 1177 h 1299"/>
                <a:gd name="T24" fmla="*/ 793 w 1298"/>
                <a:gd name="T25" fmla="*/ 1282 h 1299"/>
                <a:gd name="T26" fmla="*/ 712 w 1298"/>
                <a:gd name="T27" fmla="*/ 1206 h 1299"/>
                <a:gd name="T28" fmla="*/ 650 w 1298"/>
                <a:gd name="T29" fmla="*/ 1299 h 1299"/>
                <a:gd name="T30" fmla="*/ 586 w 1298"/>
                <a:gd name="T31" fmla="*/ 1206 h 1299"/>
                <a:gd name="T32" fmla="*/ 505 w 1298"/>
                <a:gd name="T33" fmla="*/ 1282 h 1299"/>
                <a:gd name="T34" fmla="*/ 464 w 1298"/>
                <a:gd name="T35" fmla="*/ 1177 h 1299"/>
                <a:gd name="T36" fmla="*/ 367 w 1298"/>
                <a:gd name="T37" fmla="*/ 1235 h 1299"/>
                <a:gd name="T38" fmla="*/ 352 w 1298"/>
                <a:gd name="T39" fmla="*/ 1123 h 1299"/>
                <a:gd name="T40" fmla="*/ 243 w 1298"/>
                <a:gd name="T41" fmla="*/ 1158 h 1299"/>
                <a:gd name="T42" fmla="*/ 252 w 1298"/>
                <a:gd name="T43" fmla="*/ 1046 h 1299"/>
                <a:gd name="T44" fmla="*/ 140 w 1298"/>
                <a:gd name="T45" fmla="*/ 1056 h 1299"/>
                <a:gd name="T46" fmla="*/ 176 w 1298"/>
                <a:gd name="T47" fmla="*/ 946 h 1299"/>
                <a:gd name="T48" fmla="*/ 64 w 1298"/>
                <a:gd name="T49" fmla="*/ 932 h 1299"/>
                <a:gd name="T50" fmla="*/ 121 w 1298"/>
                <a:gd name="T51" fmla="*/ 834 h 1299"/>
                <a:gd name="T52" fmla="*/ 16 w 1298"/>
                <a:gd name="T53" fmla="*/ 794 h 1299"/>
                <a:gd name="T54" fmla="*/ 93 w 1298"/>
                <a:gd name="T55" fmla="*/ 713 h 1299"/>
                <a:gd name="T56" fmla="*/ 0 w 1298"/>
                <a:gd name="T57" fmla="*/ 648 h 1299"/>
                <a:gd name="T58" fmla="*/ 93 w 1298"/>
                <a:gd name="T59" fmla="*/ 586 h 1299"/>
                <a:gd name="T60" fmla="*/ 16 w 1298"/>
                <a:gd name="T61" fmla="*/ 505 h 1299"/>
                <a:gd name="T62" fmla="*/ 121 w 1298"/>
                <a:gd name="T63" fmla="*/ 465 h 1299"/>
                <a:gd name="T64" fmla="*/ 64 w 1298"/>
                <a:gd name="T65" fmla="*/ 367 h 1299"/>
                <a:gd name="T66" fmla="*/ 176 w 1298"/>
                <a:gd name="T67" fmla="*/ 351 h 1299"/>
                <a:gd name="T68" fmla="*/ 140 w 1298"/>
                <a:gd name="T69" fmla="*/ 243 h 1299"/>
                <a:gd name="T70" fmla="*/ 252 w 1298"/>
                <a:gd name="T71" fmla="*/ 253 h 1299"/>
                <a:gd name="T72" fmla="*/ 243 w 1298"/>
                <a:gd name="T73" fmla="*/ 141 h 1299"/>
                <a:gd name="T74" fmla="*/ 352 w 1298"/>
                <a:gd name="T75" fmla="*/ 174 h 1299"/>
                <a:gd name="T76" fmla="*/ 367 w 1298"/>
                <a:gd name="T77" fmla="*/ 65 h 1299"/>
                <a:gd name="T78" fmla="*/ 464 w 1298"/>
                <a:gd name="T79" fmla="*/ 122 h 1299"/>
                <a:gd name="T80" fmla="*/ 505 w 1298"/>
                <a:gd name="T81" fmla="*/ 15 h 1299"/>
                <a:gd name="T82" fmla="*/ 586 w 1298"/>
                <a:gd name="T83" fmla="*/ 93 h 1299"/>
                <a:gd name="T84" fmla="*/ 650 w 1298"/>
                <a:gd name="T85" fmla="*/ 0 h 1299"/>
                <a:gd name="T86" fmla="*/ 712 w 1298"/>
                <a:gd name="T87" fmla="*/ 93 h 1299"/>
                <a:gd name="T88" fmla="*/ 793 w 1298"/>
                <a:gd name="T89" fmla="*/ 15 h 1299"/>
                <a:gd name="T90" fmla="*/ 834 w 1298"/>
                <a:gd name="T91" fmla="*/ 122 h 1299"/>
                <a:gd name="T92" fmla="*/ 931 w 1298"/>
                <a:gd name="T93" fmla="*/ 65 h 1299"/>
                <a:gd name="T94" fmla="*/ 948 w 1298"/>
                <a:gd name="T95" fmla="*/ 174 h 1299"/>
                <a:gd name="T96" fmla="*/ 1055 w 1298"/>
                <a:gd name="T97" fmla="*/ 141 h 1299"/>
                <a:gd name="T98" fmla="*/ 1046 w 1298"/>
                <a:gd name="T99" fmla="*/ 253 h 1299"/>
                <a:gd name="T100" fmla="*/ 1158 w 1298"/>
                <a:gd name="T101" fmla="*/ 243 h 1299"/>
                <a:gd name="T102" fmla="*/ 1124 w 1298"/>
                <a:gd name="T103" fmla="*/ 351 h 1299"/>
                <a:gd name="T104" fmla="*/ 1234 w 1298"/>
                <a:gd name="T105" fmla="*/ 367 h 1299"/>
                <a:gd name="T106" fmla="*/ 1177 w 1298"/>
                <a:gd name="T107" fmla="*/ 465 h 1299"/>
                <a:gd name="T108" fmla="*/ 1284 w 1298"/>
                <a:gd name="T109" fmla="*/ 505 h 1299"/>
                <a:gd name="T110" fmla="*/ 1206 w 1298"/>
                <a:gd name="T111" fmla="*/ 586 h 1299"/>
                <a:gd name="T112" fmla="*/ 1298 w 1298"/>
                <a:gd name="T113" fmla="*/ 648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8" h="1299">
                  <a:moveTo>
                    <a:pt x="1298" y="648"/>
                  </a:moveTo>
                  <a:lnTo>
                    <a:pt x="1206" y="713"/>
                  </a:lnTo>
                  <a:lnTo>
                    <a:pt x="1284" y="794"/>
                  </a:lnTo>
                  <a:lnTo>
                    <a:pt x="1177" y="834"/>
                  </a:lnTo>
                  <a:lnTo>
                    <a:pt x="1234" y="932"/>
                  </a:lnTo>
                  <a:lnTo>
                    <a:pt x="1124" y="946"/>
                  </a:lnTo>
                  <a:lnTo>
                    <a:pt x="1158" y="1056"/>
                  </a:lnTo>
                  <a:lnTo>
                    <a:pt x="1046" y="1046"/>
                  </a:lnTo>
                  <a:lnTo>
                    <a:pt x="1055" y="1158"/>
                  </a:lnTo>
                  <a:lnTo>
                    <a:pt x="948" y="1123"/>
                  </a:lnTo>
                  <a:lnTo>
                    <a:pt x="931" y="1235"/>
                  </a:lnTo>
                  <a:lnTo>
                    <a:pt x="834" y="1177"/>
                  </a:lnTo>
                  <a:lnTo>
                    <a:pt x="793" y="1282"/>
                  </a:lnTo>
                  <a:lnTo>
                    <a:pt x="712" y="1206"/>
                  </a:lnTo>
                  <a:lnTo>
                    <a:pt x="650" y="1299"/>
                  </a:lnTo>
                  <a:lnTo>
                    <a:pt x="586" y="1206"/>
                  </a:lnTo>
                  <a:lnTo>
                    <a:pt x="505" y="1282"/>
                  </a:lnTo>
                  <a:lnTo>
                    <a:pt x="464" y="1177"/>
                  </a:lnTo>
                  <a:lnTo>
                    <a:pt x="367" y="1235"/>
                  </a:lnTo>
                  <a:lnTo>
                    <a:pt x="352" y="1123"/>
                  </a:lnTo>
                  <a:lnTo>
                    <a:pt x="243" y="1158"/>
                  </a:lnTo>
                  <a:lnTo>
                    <a:pt x="252" y="1046"/>
                  </a:lnTo>
                  <a:lnTo>
                    <a:pt x="140" y="1056"/>
                  </a:lnTo>
                  <a:lnTo>
                    <a:pt x="176" y="946"/>
                  </a:lnTo>
                  <a:lnTo>
                    <a:pt x="64" y="932"/>
                  </a:lnTo>
                  <a:lnTo>
                    <a:pt x="121" y="834"/>
                  </a:lnTo>
                  <a:lnTo>
                    <a:pt x="16" y="794"/>
                  </a:lnTo>
                  <a:lnTo>
                    <a:pt x="93" y="713"/>
                  </a:lnTo>
                  <a:lnTo>
                    <a:pt x="0" y="648"/>
                  </a:lnTo>
                  <a:lnTo>
                    <a:pt x="93" y="586"/>
                  </a:lnTo>
                  <a:lnTo>
                    <a:pt x="16" y="505"/>
                  </a:lnTo>
                  <a:lnTo>
                    <a:pt x="121" y="465"/>
                  </a:lnTo>
                  <a:lnTo>
                    <a:pt x="64" y="367"/>
                  </a:lnTo>
                  <a:lnTo>
                    <a:pt x="176" y="351"/>
                  </a:lnTo>
                  <a:lnTo>
                    <a:pt x="140" y="243"/>
                  </a:lnTo>
                  <a:lnTo>
                    <a:pt x="252" y="253"/>
                  </a:lnTo>
                  <a:lnTo>
                    <a:pt x="243" y="141"/>
                  </a:lnTo>
                  <a:lnTo>
                    <a:pt x="352" y="174"/>
                  </a:lnTo>
                  <a:lnTo>
                    <a:pt x="367" y="65"/>
                  </a:lnTo>
                  <a:lnTo>
                    <a:pt x="464" y="122"/>
                  </a:lnTo>
                  <a:lnTo>
                    <a:pt x="505" y="15"/>
                  </a:lnTo>
                  <a:lnTo>
                    <a:pt x="586" y="93"/>
                  </a:lnTo>
                  <a:lnTo>
                    <a:pt x="650" y="0"/>
                  </a:lnTo>
                  <a:lnTo>
                    <a:pt x="712" y="93"/>
                  </a:lnTo>
                  <a:lnTo>
                    <a:pt x="793" y="15"/>
                  </a:lnTo>
                  <a:lnTo>
                    <a:pt x="834" y="122"/>
                  </a:lnTo>
                  <a:lnTo>
                    <a:pt x="931" y="65"/>
                  </a:lnTo>
                  <a:lnTo>
                    <a:pt x="948" y="174"/>
                  </a:lnTo>
                  <a:lnTo>
                    <a:pt x="1055" y="141"/>
                  </a:lnTo>
                  <a:lnTo>
                    <a:pt x="1046" y="253"/>
                  </a:lnTo>
                  <a:lnTo>
                    <a:pt x="1158" y="243"/>
                  </a:lnTo>
                  <a:lnTo>
                    <a:pt x="1124" y="351"/>
                  </a:lnTo>
                  <a:lnTo>
                    <a:pt x="1234" y="367"/>
                  </a:lnTo>
                  <a:lnTo>
                    <a:pt x="1177" y="465"/>
                  </a:lnTo>
                  <a:lnTo>
                    <a:pt x="1284" y="505"/>
                  </a:lnTo>
                  <a:lnTo>
                    <a:pt x="1206" y="586"/>
                  </a:lnTo>
                  <a:lnTo>
                    <a:pt x="1298" y="648"/>
                  </a:lnTo>
                  <a:close/>
                </a:path>
              </a:pathLst>
            </a:custGeom>
            <a:gradFill>
              <a:gsLst>
                <a:gs pos="0">
                  <a:schemeClr val="accent1"/>
                </a:gs>
                <a:gs pos="100000">
                  <a:schemeClr val="accent2"/>
                </a:gs>
              </a:gsLst>
              <a:lin ang="5400000" scaled="1"/>
            </a:gradFill>
            <a:ln>
              <a:noFill/>
            </a:ln>
          </p:spPr>
          <p:txBody>
            <a:bodyPr vert="horz" wrap="square" lIns="91440" tIns="45720" rIns="91440" bIns="45720" numCol="1" anchor="ctr" anchorCtr="0" compatLnSpc="1">
              <a:prstTxWarp prst="textNoShape">
                <a:avLst/>
              </a:prstTxWarp>
            </a:bodyPr>
            <a:lstStyle/>
            <a:p>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46" name="TextBox 45">
              <a:extLst>
                <a:ext uri="{FF2B5EF4-FFF2-40B4-BE49-F238E27FC236}">
                  <a16:creationId xmlns:a16="http://schemas.microsoft.com/office/drawing/2014/main" id="{465FAE62-CF21-4A09-BD5E-80311852FCE1}"/>
                </a:ext>
              </a:extLst>
            </p:cNvPr>
            <p:cNvSpPr txBox="1"/>
            <p:nvPr/>
          </p:nvSpPr>
          <p:spPr>
            <a:xfrm>
              <a:off x="6794577" y="3068302"/>
              <a:ext cx="2349423" cy="1015663"/>
            </a:xfrm>
            <a:prstGeom prst="rect">
              <a:avLst/>
            </a:prstGeom>
            <a:noFill/>
          </p:spPr>
          <p:txBody>
            <a:bodyPr wrap="square" anchor="ctr">
              <a:spAutoFit/>
            </a:bodyPr>
            <a:lstStyle/>
            <a:p>
              <a:pPr algn="ct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Where is</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your organization?</a:t>
              </a:r>
            </a:p>
          </p:txBody>
        </p:sp>
      </p:grpSp>
    </p:spTree>
    <p:extLst>
      <p:ext uri="{BB962C8B-B14F-4D97-AF65-F5344CB8AC3E}">
        <p14:creationId xmlns:p14="http://schemas.microsoft.com/office/powerpoint/2010/main" val="340462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D2732-D07E-C783-0DA5-29A4E753819B}"/>
              </a:ext>
            </a:extLst>
          </p:cNvPr>
          <p:cNvSpPr>
            <a:spLocks noGrp="1"/>
          </p:cNvSpPr>
          <p:nvPr>
            <p:ph type="title"/>
          </p:nvPr>
        </p:nvSpPr>
        <p:spPr/>
        <p:txBody>
          <a:bodyPr/>
          <a:lstStyle/>
          <a:p>
            <a:r>
              <a:rPr lang="en-US" dirty="0"/>
              <a:t>It Begins with You</a:t>
            </a:r>
          </a:p>
        </p:txBody>
      </p:sp>
      <p:pic>
        <p:nvPicPr>
          <p:cNvPr id="10" name="Content Placeholder 9">
            <a:extLst>
              <a:ext uri="{FF2B5EF4-FFF2-40B4-BE49-F238E27FC236}">
                <a16:creationId xmlns:a16="http://schemas.microsoft.com/office/drawing/2014/main" id="{0DA86C33-6348-6ABD-D13B-F09A8FC28FBE}"/>
              </a:ext>
            </a:extLst>
          </p:cNvPr>
          <p:cNvPicPr>
            <a:picLocks noGrp="1" noChangeAspect="1"/>
          </p:cNvPicPr>
          <p:nvPr>
            <p:ph sz="half" idx="1"/>
          </p:nvPr>
        </p:nvPicPr>
        <p:blipFill>
          <a:blip r:embed="rId2"/>
          <a:stretch>
            <a:fillRect/>
          </a:stretch>
        </p:blipFill>
        <p:spPr>
          <a:xfrm>
            <a:off x="1069975" y="2598208"/>
            <a:ext cx="5486401" cy="3657600"/>
          </a:xfrm>
        </p:spPr>
      </p:pic>
      <p:pic>
        <p:nvPicPr>
          <p:cNvPr id="7" name="Content Placeholder 6">
            <a:extLst>
              <a:ext uri="{FF2B5EF4-FFF2-40B4-BE49-F238E27FC236}">
                <a16:creationId xmlns:a16="http://schemas.microsoft.com/office/drawing/2014/main" id="{B8A6B67E-A971-8E60-88FF-AB4C2C480213}"/>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7891710" y="1097280"/>
            <a:ext cx="3096816" cy="4663440"/>
          </a:xfrm>
        </p:spPr>
      </p:pic>
    </p:spTree>
    <p:extLst>
      <p:ext uri="{BB962C8B-B14F-4D97-AF65-F5344CB8AC3E}">
        <p14:creationId xmlns:p14="http://schemas.microsoft.com/office/powerpoint/2010/main" val="397881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7591A-CCD4-410D-6208-25D9A246EEF2}"/>
              </a:ext>
            </a:extLst>
          </p:cNvPr>
          <p:cNvSpPr>
            <a:spLocks noGrp="1"/>
          </p:cNvSpPr>
          <p:nvPr>
            <p:ph type="title"/>
          </p:nvPr>
        </p:nvSpPr>
        <p:spPr/>
        <p:txBody>
          <a:bodyPr>
            <a:normAutofit/>
          </a:bodyPr>
          <a:lstStyle/>
          <a:p>
            <a:r>
              <a:rPr lang="en-US" sz="4800" dirty="0"/>
              <a:t>Inspirational Leaders are </a:t>
            </a:r>
            <a:r>
              <a:rPr lang="en-US" sz="4800" u="sng" dirty="0"/>
              <a:t>Principled</a:t>
            </a:r>
          </a:p>
        </p:txBody>
      </p:sp>
      <p:sp>
        <p:nvSpPr>
          <p:cNvPr id="3" name="Text Placeholder 2">
            <a:extLst>
              <a:ext uri="{FF2B5EF4-FFF2-40B4-BE49-F238E27FC236}">
                <a16:creationId xmlns:a16="http://schemas.microsoft.com/office/drawing/2014/main" id="{E8C5950D-63EB-5B04-FD82-AD9F2F6E9C2C}"/>
              </a:ext>
            </a:extLst>
          </p:cNvPr>
          <p:cNvSpPr>
            <a:spLocks noGrp="1"/>
          </p:cNvSpPr>
          <p:nvPr>
            <p:ph type="body" idx="1"/>
          </p:nvPr>
        </p:nvSpPr>
        <p:spPr/>
        <p:txBody>
          <a:bodyPr>
            <a:normAutofit/>
          </a:bodyPr>
          <a:lstStyle/>
          <a:p>
            <a:r>
              <a:rPr lang="en-US" sz="3200" dirty="0"/>
              <a:t>What is our foundation?</a:t>
            </a:r>
          </a:p>
        </p:txBody>
      </p:sp>
      <p:sp>
        <p:nvSpPr>
          <p:cNvPr id="4" name="Date Placeholder 3">
            <a:extLst>
              <a:ext uri="{FF2B5EF4-FFF2-40B4-BE49-F238E27FC236}">
                <a16:creationId xmlns:a16="http://schemas.microsoft.com/office/drawing/2014/main" id="{652CB65A-2B47-7D41-01CE-B5BE813FCA2C}"/>
              </a:ext>
            </a:extLst>
          </p:cNvPr>
          <p:cNvSpPr>
            <a:spLocks noGrp="1"/>
          </p:cNvSpPr>
          <p:nvPr>
            <p:ph type="dt" sz="half" idx="10"/>
          </p:nvPr>
        </p:nvSpPr>
        <p:spPr/>
        <p:txBody>
          <a:bodyPr/>
          <a:lstStyle/>
          <a:p>
            <a:fld id="{621DF9EB-B6E0-824B-B37E-B219BC243E28}" type="datetime1">
              <a:rPr lang="en-US" smtClean="0"/>
              <a:t>9/7/24</a:t>
            </a:fld>
            <a:endParaRPr lang="en-US" dirty="0"/>
          </a:p>
        </p:txBody>
      </p:sp>
      <p:sp>
        <p:nvSpPr>
          <p:cNvPr id="5" name="Footer Placeholder 4">
            <a:extLst>
              <a:ext uri="{FF2B5EF4-FFF2-40B4-BE49-F238E27FC236}">
                <a16:creationId xmlns:a16="http://schemas.microsoft.com/office/drawing/2014/main" id="{5B8F7417-889F-FF43-28A3-4BDAD17B8C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2AD649-8687-78E4-B189-4AB6B1FCE120}"/>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3059177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9C79-3781-2F43-053D-52288F752257}"/>
              </a:ext>
            </a:extLst>
          </p:cNvPr>
          <p:cNvSpPr>
            <a:spLocks noGrp="1"/>
          </p:cNvSpPr>
          <p:nvPr>
            <p:ph type="title"/>
          </p:nvPr>
        </p:nvSpPr>
        <p:spPr>
          <a:xfrm>
            <a:off x="649357" y="484632"/>
            <a:ext cx="10840278" cy="1609344"/>
          </a:xfrm>
        </p:spPr>
        <p:txBody>
          <a:bodyPr>
            <a:normAutofit/>
          </a:bodyPr>
          <a:lstStyle/>
          <a:p>
            <a:r>
              <a:rPr lang="en-US" sz="4000" dirty="0"/>
              <a:t>Inspirational Trustworthy Leaders are </a:t>
            </a:r>
            <a:r>
              <a:rPr lang="en-US" sz="4000" i="1" u="sng" dirty="0"/>
              <a:t>PRINCIPLED</a:t>
            </a:r>
          </a:p>
        </p:txBody>
      </p:sp>
      <p:sp>
        <p:nvSpPr>
          <p:cNvPr id="3" name="Content Placeholder 2">
            <a:extLst>
              <a:ext uri="{FF2B5EF4-FFF2-40B4-BE49-F238E27FC236}">
                <a16:creationId xmlns:a16="http://schemas.microsoft.com/office/drawing/2014/main" id="{01345B2F-6F76-0991-7ED8-E2555DC96997}"/>
              </a:ext>
            </a:extLst>
          </p:cNvPr>
          <p:cNvSpPr>
            <a:spLocks noGrp="1"/>
          </p:cNvSpPr>
          <p:nvPr>
            <p:ph idx="1"/>
          </p:nvPr>
        </p:nvSpPr>
        <p:spPr/>
        <p:txBody>
          <a:bodyPr>
            <a:normAutofit/>
          </a:bodyPr>
          <a:lstStyle/>
          <a:p>
            <a:r>
              <a:rPr lang="en-US" sz="2400" b="1" dirty="0">
                <a:solidFill>
                  <a:schemeClr val="accent2">
                    <a:lumMod val="75000"/>
                  </a:schemeClr>
                </a:solidFill>
              </a:rPr>
              <a:t>Conviction to </a:t>
            </a:r>
            <a:r>
              <a:rPr lang="en-US" sz="2400" b="1" u="sng" dirty="0">
                <a:solidFill>
                  <a:schemeClr val="accent2">
                    <a:lumMod val="75000"/>
                  </a:schemeClr>
                </a:solidFill>
              </a:rPr>
              <a:t>Principles</a:t>
            </a:r>
          </a:p>
          <a:p>
            <a:r>
              <a:rPr lang="en-US" sz="2400" b="1" u="sng" dirty="0">
                <a:solidFill>
                  <a:schemeClr val="accent2">
                    <a:lumMod val="75000"/>
                  </a:schemeClr>
                </a:solidFill>
              </a:rPr>
              <a:t>Create Critical Mass </a:t>
            </a:r>
            <a:r>
              <a:rPr lang="en-US" sz="2400" b="1" dirty="0">
                <a:solidFill>
                  <a:schemeClr val="accent2">
                    <a:lumMod val="75000"/>
                  </a:schemeClr>
                </a:solidFill>
              </a:rPr>
              <a:t>of commitment to Principles</a:t>
            </a:r>
          </a:p>
          <a:p>
            <a:r>
              <a:rPr lang="en-US" sz="2400" b="1" dirty="0">
                <a:solidFill>
                  <a:schemeClr val="accent2">
                    <a:lumMod val="75000"/>
                  </a:schemeClr>
                </a:solidFill>
              </a:rPr>
              <a:t>Objectives &amp; Strategies are Specific</a:t>
            </a:r>
          </a:p>
          <a:p>
            <a:r>
              <a:rPr lang="en-US" sz="2400" b="1" dirty="0">
                <a:solidFill>
                  <a:schemeClr val="accent2">
                    <a:lumMod val="75000"/>
                  </a:schemeClr>
                </a:solidFill>
              </a:rPr>
              <a:t>Detailed Plans</a:t>
            </a:r>
          </a:p>
          <a:p>
            <a:r>
              <a:rPr lang="en-US" sz="2400" b="1" dirty="0">
                <a:solidFill>
                  <a:schemeClr val="accent2">
                    <a:lumMod val="75000"/>
                  </a:schemeClr>
                </a:solidFill>
              </a:rPr>
              <a:t>Call Direct Supports to </a:t>
            </a:r>
            <a:r>
              <a:rPr lang="en-US" sz="2400" b="1" u="sng" dirty="0">
                <a:solidFill>
                  <a:schemeClr val="accent2">
                    <a:lumMod val="75000"/>
                  </a:schemeClr>
                </a:solidFill>
              </a:rPr>
              <a:t>Take Action</a:t>
            </a:r>
          </a:p>
          <a:p>
            <a:r>
              <a:rPr lang="en-US" sz="2400" b="1" u="sng" dirty="0">
                <a:solidFill>
                  <a:schemeClr val="accent2">
                    <a:lumMod val="75000"/>
                  </a:schemeClr>
                </a:solidFill>
              </a:rPr>
              <a:t>Institutionalize</a:t>
            </a:r>
            <a:r>
              <a:rPr lang="en-US" sz="2400" b="1" dirty="0">
                <a:solidFill>
                  <a:schemeClr val="accent2">
                    <a:lumMod val="75000"/>
                  </a:schemeClr>
                </a:solidFill>
              </a:rPr>
              <a:t> AND </a:t>
            </a:r>
            <a:r>
              <a:rPr lang="en-US" sz="2400" b="1" u="sng" dirty="0">
                <a:solidFill>
                  <a:schemeClr val="accent2">
                    <a:lumMod val="75000"/>
                  </a:schemeClr>
                </a:solidFill>
              </a:rPr>
              <a:t>Personalize</a:t>
            </a:r>
            <a:r>
              <a:rPr lang="en-US" sz="2400" b="1" dirty="0">
                <a:solidFill>
                  <a:schemeClr val="accent2">
                    <a:lumMod val="75000"/>
                  </a:schemeClr>
                </a:solidFill>
              </a:rPr>
              <a:t> Feedback</a:t>
            </a:r>
          </a:p>
          <a:p>
            <a:r>
              <a:rPr lang="en-US" sz="2400" b="1" dirty="0">
                <a:solidFill>
                  <a:schemeClr val="accent2">
                    <a:lumMod val="75000"/>
                  </a:schemeClr>
                </a:solidFill>
              </a:rPr>
              <a:t>Create Accountability (Instruction AND Discipline)</a:t>
            </a:r>
          </a:p>
          <a:p>
            <a:r>
              <a:rPr lang="en-US" sz="2400" b="1" dirty="0">
                <a:solidFill>
                  <a:schemeClr val="accent2">
                    <a:lumMod val="75000"/>
                  </a:schemeClr>
                </a:solidFill>
              </a:rPr>
              <a:t>Consistently reinforce the </a:t>
            </a:r>
            <a:r>
              <a:rPr lang="en-US" sz="2400" b="1" u="sng" dirty="0">
                <a:solidFill>
                  <a:schemeClr val="accent2">
                    <a:lumMod val="75000"/>
                  </a:schemeClr>
                </a:solidFill>
              </a:rPr>
              <a:t>Principles</a:t>
            </a:r>
          </a:p>
        </p:txBody>
      </p:sp>
      <p:sp>
        <p:nvSpPr>
          <p:cNvPr id="4" name="Date Placeholder 3">
            <a:extLst>
              <a:ext uri="{FF2B5EF4-FFF2-40B4-BE49-F238E27FC236}">
                <a16:creationId xmlns:a16="http://schemas.microsoft.com/office/drawing/2014/main" id="{46755388-670C-0B9A-3E6D-7A9806A8BB6B}"/>
              </a:ext>
            </a:extLst>
          </p:cNvPr>
          <p:cNvSpPr>
            <a:spLocks noGrp="1"/>
          </p:cNvSpPr>
          <p:nvPr>
            <p:ph type="dt" sz="half" idx="10"/>
          </p:nvPr>
        </p:nvSpPr>
        <p:spPr/>
        <p:txBody>
          <a:bodyPr/>
          <a:lstStyle/>
          <a:p>
            <a:fld id="{4AEC1933-E8D2-EF4F-B445-F261F29429E5}" type="datetime1">
              <a:rPr lang="en-US" smtClean="0"/>
              <a:t>8/30/24</a:t>
            </a:fld>
            <a:endParaRPr lang="en-US" dirty="0"/>
          </a:p>
        </p:txBody>
      </p:sp>
      <p:sp>
        <p:nvSpPr>
          <p:cNvPr id="5" name="Footer Placeholder 4">
            <a:extLst>
              <a:ext uri="{FF2B5EF4-FFF2-40B4-BE49-F238E27FC236}">
                <a16:creationId xmlns:a16="http://schemas.microsoft.com/office/drawing/2014/main" id="{6CF97293-537D-30E6-FFF9-79C48E4818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EB0DF6-2A83-31FA-4440-585A51808AA3}"/>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75842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14" name="Picture 113" descr="A group of people preparing food in a kitchen&#10;&#10;Description automatically generated">
            <a:extLst>
              <a:ext uri="{FF2B5EF4-FFF2-40B4-BE49-F238E27FC236}">
                <a16:creationId xmlns:a16="http://schemas.microsoft.com/office/drawing/2014/main" id="{76F0FEBF-8CE5-4BF4-8623-EA20FD55E3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11"/>
          <a:stretch/>
        </p:blipFill>
        <p:spPr>
          <a:xfrm>
            <a:off x="1524000" y="0"/>
            <a:ext cx="9144000" cy="6858000"/>
          </a:xfrm>
          <a:prstGeom prst="rect">
            <a:avLst/>
          </a:prstGeom>
        </p:spPr>
      </p:pic>
      <p:sp>
        <p:nvSpPr>
          <p:cNvPr id="116" name="Rectangle 115">
            <a:extLst>
              <a:ext uri="{FF2B5EF4-FFF2-40B4-BE49-F238E27FC236}">
                <a16:creationId xmlns:a16="http://schemas.microsoft.com/office/drawing/2014/main" id="{F7AEF706-4710-406E-B5A8-C54EE91D4C87}"/>
              </a:ext>
            </a:extLst>
          </p:cNvPr>
          <p:cNvSpPr/>
          <p:nvPr/>
        </p:nvSpPr>
        <p:spPr>
          <a:xfrm>
            <a:off x="660399" y="0"/>
            <a:ext cx="11209867" cy="6858000"/>
          </a:xfrm>
          <a:prstGeom prst="rect">
            <a:avLst/>
          </a:prstGeom>
          <a:gradFill flip="none" rotWithShape="1">
            <a:gsLst>
              <a:gs pos="100000">
                <a:schemeClr val="bg1"/>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5C9C3A7A-F0BF-48B8-ACEB-183AFD00F875}"/>
              </a:ext>
            </a:extLst>
          </p:cNvPr>
          <p:cNvGrpSpPr/>
          <p:nvPr/>
        </p:nvGrpSpPr>
        <p:grpSpPr>
          <a:xfrm>
            <a:off x="7307818" y="673422"/>
            <a:ext cx="2775828" cy="5501668"/>
            <a:chOff x="5699125" y="1260865"/>
            <a:chExt cx="2507490" cy="5071989"/>
          </a:xfrm>
        </p:grpSpPr>
        <p:grpSp>
          <p:nvGrpSpPr>
            <p:cNvPr id="24" name="Group 23">
              <a:extLst>
                <a:ext uri="{FF2B5EF4-FFF2-40B4-BE49-F238E27FC236}">
                  <a16:creationId xmlns:a16="http://schemas.microsoft.com/office/drawing/2014/main" id="{16D6C015-7F17-4E13-B3EC-E2AA370A4E31}"/>
                </a:ext>
              </a:extLst>
            </p:cNvPr>
            <p:cNvGrpSpPr/>
            <p:nvPr/>
          </p:nvGrpSpPr>
          <p:grpSpPr>
            <a:xfrm>
              <a:off x="5699125" y="4689070"/>
              <a:ext cx="2317750" cy="1643784"/>
              <a:chOff x="1514475" y="3057525"/>
              <a:chExt cx="2317750" cy="1974850"/>
            </a:xfrm>
          </p:grpSpPr>
          <p:sp>
            <p:nvSpPr>
              <p:cNvPr id="13" name="Freeform 5">
                <a:extLst>
                  <a:ext uri="{FF2B5EF4-FFF2-40B4-BE49-F238E27FC236}">
                    <a16:creationId xmlns:a16="http://schemas.microsoft.com/office/drawing/2014/main" id="{92AF73F7-1870-4687-A377-22DD3BAAB420}"/>
                  </a:ext>
                </a:extLst>
              </p:cNvPr>
              <p:cNvSpPr>
                <a:spLocks/>
              </p:cNvSpPr>
              <p:nvPr/>
            </p:nvSpPr>
            <p:spPr bwMode="auto">
              <a:xfrm>
                <a:off x="1514475" y="3081338"/>
                <a:ext cx="2317750" cy="736600"/>
              </a:xfrm>
              <a:custGeom>
                <a:avLst/>
                <a:gdLst>
                  <a:gd name="T0" fmla="*/ 984 w 1460"/>
                  <a:gd name="T1" fmla="*/ 464 h 464"/>
                  <a:gd name="T2" fmla="*/ 0 w 1460"/>
                  <a:gd name="T3" fmla="*/ 369 h 464"/>
                  <a:gd name="T4" fmla="*/ 476 w 1460"/>
                  <a:gd name="T5" fmla="*/ 0 h 464"/>
                  <a:gd name="T6" fmla="*/ 1460 w 1460"/>
                  <a:gd name="T7" fmla="*/ 95 h 464"/>
                  <a:gd name="T8" fmla="*/ 984 w 1460"/>
                  <a:gd name="T9" fmla="*/ 464 h 464"/>
                </a:gdLst>
                <a:ahLst/>
                <a:cxnLst>
                  <a:cxn ang="0">
                    <a:pos x="T0" y="T1"/>
                  </a:cxn>
                  <a:cxn ang="0">
                    <a:pos x="T2" y="T3"/>
                  </a:cxn>
                  <a:cxn ang="0">
                    <a:pos x="T4" y="T5"/>
                  </a:cxn>
                  <a:cxn ang="0">
                    <a:pos x="T6" y="T7"/>
                  </a:cxn>
                  <a:cxn ang="0">
                    <a:pos x="T8" y="T9"/>
                  </a:cxn>
                </a:cxnLst>
                <a:rect l="0" t="0" r="r" b="b"/>
                <a:pathLst>
                  <a:path w="1460" h="464">
                    <a:moveTo>
                      <a:pt x="984" y="464"/>
                    </a:moveTo>
                    <a:lnTo>
                      <a:pt x="0" y="369"/>
                    </a:lnTo>
                    <a:lnTo>
                      <a:pt x="476" y="0"/>
                    </a:lnTo>
                    <a:lnTo>
                      <a:pt x="1460" y="95"/>
                    </a:lnTo>
                    <a:lnTo>
                      <a:pt x="984" y="46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14" name="Freeform 6">
                <a:extLst>
                  <a:ext uri="{FF2B5EF4-FFF2-40B4-BE49-F238E27FC236}">
                    <a16:creationId xmlns:a16="http://schemas.microsoft.com/office/drawing/2014/main" id="{3FC2047F-DA32-4C3A-A37A-A5E94716D5C2}"/>
                  </a:ext>
                </a:extLst>
              </p:cNvPr>
              <p:cNvSpPr>
                <a:spLocks/>
              </p:cNvSpPr>
              <p:nvPr/>
            </p:nvSpPr>
            <p:spPr bwMode="auto">
              <a:xfrm>
                <a:off x="1514475" y="3667125"/>
                <a:ext cx="1562100" cy="1365250"/>
              </a:xfrm>
              <a:custGeom>
                <a:avLst/>
                <a:gdLst>
                  <a:gd name="T0" fmla="*/ 984 w 984"/>
                  <a:gd name="T1" fmla="*/ 95 h 860"/>
                  <a:gd name="T2" fmla="*/ 984 w 984"/>
                  <a:gd name="T3" fmla="*/ 860 h 860"/>
                  <a:gd name="T4" fmla="*/ 688 w 984"/>
                  <a:gd name="T5" fmla="*/ 829 h 860"/>
                  <a:gd name="T6" fmla="*/ 557 w 984"/>
                  <a:gd name="T7" fmla="*/ 817 h 860"/>
                  <a:gd name="T8" fmla="*/ 438 w 984"/>
                  <a:gd name="T9" fmla="*/ 805 h 860"/>
                  <a:gd name="T10" fmla="*/ 319 w 984"/>
                  <a:gd name="T11" fmla="*/ 794 h 860"/>
                  <a:gd name="T12" fmla="*/ 245 w 984"/>
                  <a:gd name="T13" fmla="*/ 786 h 860"/>
                  <a:gd name="T14" fmla="*/ 128 w 984"/>
                  <a:gd name="T15" fmla="*/ 777 h 860"/>
                  <a:gd name="T16" fmla="*/ 38 w 984"/>
                  <a:gd name="T17" fmla="*/ 767 h 860"/>
                  <a:gd name="T18" fmla="*/ 0 w 984"/>
                  <a:gd name="T19" fmla="*/ 765 h 860"/>
                  <a:gd name="T20" fmla="*/ 0 w 984"/>
                  <a:gd name="T21" fmla="*/ 0 h 860"/>
                  <a:gd name="T22" fmla="*/ 984 w 984"/>
                  <a:gd name="T23" fmla="*/ 95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4" h="860">
                    <a:moveTo>
                      <a:pt x="984" y="95"/>
                    </a:moveTo>
                    <a:lnTo>
                      <a:pt x="984" y="860"/>
                    </a:lnTo>
                    <a:lnTo>
                      <a:pt x="688" y="829"/>
                    </a:lnTo>
                    <a:lnTo>
                      <a:pt x="557" y="817"/>
                    </a:lnTo>
                    <a:lnTo>
                      <a:pt x="438" y="805"/>
                    </a:lnTo>
                    <a:lnTo>
                      <a:pt x="319" y="794"/>
                    </a:lnTo>
                    <a:lnTo>
                      <a:pt x="245" y="786"/>
                    </a:lnTo>
                    <a:lnTo>
                      <a:pt x="128" y="777"/>
                    </a:lnTo>
                    <a:lnTo>
                      <a:pt x="38" y="767"/>
                    </a:lnTo>
                    <a:lnTo>
                      <a:pt x="0" y="765"/>
                    </a:lnTo>
                    <a:lnTo>
                      <a:pt x="0" y="0"/>
                    </a:lnTo>
                    <a:lnTo>
                      <a:pt x="984" y="95"/>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15" name="Freeform 7">
                <a:extLst>
                  <a:ext uri="{FF2B5EF4-FFF2-40B4-BE49-F238E27FC236}">
                    <a16:creationId xmlns:a16="http://schemas.microsoft.com/office/drawing/2014/main" id="{3584400E-C691-45C0-8982-DA0109E0901D}"/>
                  </a:ext>
                </a:extLst>
              </p:cNvPr>
              <p:cNvSpPr>
                <a:spLocks/>
              </p:cNvSpPr>
              <p:nvPr/>
            </p:nvSpPr>
            <p:spPr bwMode="auto">
              <a:xfrm>
                <a:off x="3076575" y="3232150"/>
                <a:ext cx="755650" cy="1800225"/>
              </a:xfrm>
              <a:custGeom>
                <a:avLst/>
                <a:gdLst>
                  <a:gd name="T0" fmla="*/ 476 w 476"/>
                  <a:gd name="T1" fmla="*/ 765 h 1134"/>
                  <a:gd name="T2" fmla="*/ 0 w 476"/>
                  <a:gd name="T3" fmla="*/ 1134 h 1134"/>
                  <a:gd name="T4" fmla="*/ 0 w 476"/>
                  <a:gd name="T5" fmla="*/ 369 h 1134"/>
                  <a:gd name="T6" fmla="*/ 476 w 476"/>
                  <a:gd name="T7" fmla="*/ 0 h 1134"/>
                  <a:gd name="T8" fmla="*/ 476 w 476"/>
                  <a:gd name="T9" fmla="*/ 765 h 1134"/>
                </a:gdLst>
                <a:ahLst/>
                <a:cxnLst>
                  <a:cxn ang="0">
                    <a:pos x="T0" y="T1"/>
                  </a:cxn>
                  <a:cxn ang="0">
                    <a:pos x="T2" y="T3"/>
                  </a:cxn>
                  <a:cxn ang="0">
                    <a:pos x="T4" y="T5"/>
                  </a:cxn>
                  <a:cxn ang="0">
                    <a:pos x="T6" y="T7"/>
                  </a:cxn>
                  <a:cxn ang="0">
                    <a:pos x="T8" y="T9"/>
                  </a:cxn>
                </a:cxnLst>
                <a:rect l="0" t="0" r="r" b="b"/>
                <a:pathLst>
                  <a:path w="476" h="1134">
                    <a:moveTo>
                      <a:pt x="476" y="765"/>
                    </a:moveTo>
                    <a:lnTo>
                      <a:pt x="0" y="1134"/>
                    </a:lnTo>
                    <a:lnTo>
                      <a:pt x="0" y="369"/>
                    </a:lnTo>
                    <a:lnTo>
                      <a:pt x="476" y="0"/>
                    </a:lnTo>
                    <a:lnTo>
                      <a:pt x="476" y="765"/>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16" name="Freeform 8">
                <a:extLst>
                  <a:ext uri="{FF2B5EF4-FFF2-40B4-BE49-F238E27FC236}">
                    <a16:creationId xmlns:a16="http://schemas.microsoft.com/office/drawing/2014/main" id="{D33DF692-211C-49E0-A1D4-5DA6C4B1C571}"/>
                  </a:ext>
                </a:extLst>
              </p:cNvPr>
              <p:cNvSpPr>
                <a:spLocks/>
              </p:cNvSpPr>
              <p:nvPr/>
            </p:nvSpPr>
            <p:spPr bwMode="auto">
              <a:xfrm>
                <a:off x="2289175" y="3149600"/>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17" name="Oval 9">
                <a:extLst>
                  <a:ext uri="{FF2B5EF4-FFF2-40B4-BE49-F238E27FC236}">
                    <a16:creationId xmlns:a16="http://schemas.microsoft.com/office/drawing/2014/main" id="{2365FC05-3268-4FCF-8E2B-CA15E2A53423}"/>
                  </a:ext>
                </a:extLst>
              </p:cNvPr>
              <p:cNvSpPr>
                <a:spLocks noChangeArrowheads="1"/>
              </p:cNvSpPr>
              <p:nvPr/>
            </p:nvSpPr>
            <p:spPr bwMode="auto">
              <a:xfrm>
                <a:off x="2289175" y="3057525"/>
                <a:ext cx="495300" cy="1857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18" name="Freeform 10">
                <a:extLst>
                  <a:ext uri="{FF2B5EF4-FFF2-40B4-BE49-F238E27FC236}">
                    <a16:creationId xmlns:a16="http://schemas.microsoft.com/office/drawing/2014/main" id="{27F674F8-C320-49D9-85A0-B57796A7CA2A}"/>
                  </a:ext>
                </a:extLst>
              </p:cNvPr>
              <p:cNvSpPr>
                <a:spLocks/>
              </p:cNvSpPr>
              <p:nvPr/>
            </p:nvSpPr>
            <p:spPr bwMode="auto">
              <a:xfrm>
                <a:off x="1895475" y="3440113"/>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19" name="Oval 11">
                <a:extLst>
                  <a:ext uri="{FF2B5EF4-FFF2-40B4-BE49-F238E27FC236}">
                    <a16:creationId xmlns:a16="http://schemas.microsoft.com/office/drawing/2014/main" id="{91DC93F9-298F-4B93-AFB8-BCDEC27CB9A9}"/>
                  </a:ext>
                </a:extLst>
              </p:cNvPr>
              <p:cNvSpPr>
                <a:spLocks noChangeArrowheads="1"/>
              </p:cNvSpPr>
              <p:nvPr/>
            </p:nvSpPr>
            <p:spPr bwMode="auto">
              <a:xfrm>
                <a:off x="1895475" y="3349625"/>
                <a:ext cx="495300" cy="1857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20" name="Freeform 12">
                <a:extLst>
                  <a:ext uri="{FF2B5EF4-FFF2-40B4-BE49-F238E27FC236}">
                    <a16:creationId xmlns:a16="http://schemas.microsoft.com/office/drawing/2014/main" id="{E2381F2F-C6C9-417C-A7F3-97046D3AD54F}"/>
                  </a:ext>
                </a:extLst>
              </p:cNvPr>
              <p:cNvSpPr>
                <a:spLocks/>
              </p:cNvSpPr>
              <p:nvPr/>
            </p:nvSpPr>
            <p:spPr bwMode="auto">
              <a:xfrm>
                <a:off x="3003550" y="3209925"/>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21" name="Oval 13">
                <a:extLst>
                  <a:ext uri="{FF2B5EF4-FFF2-40B4-BE49-F238E27FC236}">
                    <a16:creationId xmlns:a16="http://schemas.microsoft.com/office/drawing/2014/main" id="{1A01D7AF-D953-4557-B93A-1B45AF086167}"/>
                  </a:ext>
                </a:extLst>
              </p:cNvPr>
              <p:cNvSpPr>
                <a:spLocks noChangeArrowheads="1"/>
              </p:cNvSpPr>
              <p:nvPr/>
            </p:nvSpPr>
            <p:spPr bwMode="auto">
              <a:xfrm>
                <a:off x="3003550" y="3119438"/>
                <a:ext cx="495300" cy="1841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22" name="Freeform 14">
                <a:extLst>
                  <a:ext uri="{FF2B5EF4-FFF2-40B4-BE49-F238E27FC236}">
                    <a16:creationId xmlns:a16="http://schemas.microsoft.com/office/drawing/2014/main" id="{55A54F1C-B04A-45E0-BE5B-42F4EA4D6931}"/>
                  </a:ext>
                </a:extLst>
              </p:cNvPr>
              <p:cNvSpPr>
                <a:spLocks/>
              </p:cNvSpPr>
              <p:nvPr/>
            </p:nvSpPr>
            <p:spPr bwMode="auto">
              <a:xfrm>
                <a:off x="2611438" y="3500438"/>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23" name="Oval 15">
                <a:extLst>
                  <a:ext uri="{FF2B5EF4-FFF2-40B4-BE49-F238E27FC236}">
                    <a16:creationId xmlns:a16="http://schemas.microsoft.com/office/drawing/2014/main" id="{63D10511-93F8-4D54-97FB-61B85FBC4D1C}"/>
                  </a:ext>
                </a:extLst>
              </p:cNvPr>
              <p:cNvSpPr>
                <a:spLocks noChangeArrowheads="1"/>
              </p:cNvSpPr>
              <p:nvPr/>
            </p:nvSpPr>
            <p:spPr bwMode="auto">
              <a:xfrm>
                <a:off x="2611438" y="3409950"/>
                <a:ext cx="495300" cy="1857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grpSp>
        <p:grpSp>
          <p:nvGrpSpPr>
            <p:cNvPr id="25" name="Group 24">
              <a:extLst>
                <a:ext uri="{FF2B5EF4-FFF2-40B4-BE49-F238E27FC236}">
                  <a16:creationId xmlns:a16="http://schemas.microsoft.com/office/drawing/2014/main" id="{E6C0C55E-442C-4FF4-A7EB-BC7221501D9D}"/>
                </a:ext>
              </a:extLst>
            </p:cNvPr>
            <p:cNvGrpSpPr/>
            <p:nvPr/>
          </p:nvGrpSpPr>
          <p:grpSpPr>
            <a:xfrm>
              <a:off x="5699125" y="3677560"/>
              <a:ext cx="2317750" cy="1643784"/>
              <a:chOff x="1514475" y="3057525"/>
              <a:chExt cx="2317750" cy="1974850"/>
            </a:xfrm>
          </p:grpSpPr>
          <p:sp>
            <p:nvSpPr>
              <p:cNvPr id="26" name="Freeform 5">
                <a:extLst>
                  <a:ext uri="{FF2B5EF4-FFF2-40B4-BE49-F238E27FC236}">
                    <a16:creationId xmlns:a16="http://schemas.microsoft.com/office/drawing/2014/main" id="{96DE2A38-53BD-4F0C-A067-FE96B6AA776F}"/>
                  </a:ext>
                </a:extLst>
              </p:cNvPr>
              <p:cNvSpPr>
                <a:spLocks/>
              </p:cNvSpPr>
              <p:nvPr/>
            </p:nvSpPr>
            <p:spPr bwMode="auto">
              <a:xfrm>
                <a:off x="1514475" y="3081338"/>
                <a:ext cx="2317750" cy="736600"/>
              </a:xfrm>
              <a:custGeom>
                <a:avLst/>
                <a:gdLst>
                  <a:gd name="T0" fmla="*/ 984 w 1460"/>
                  <a:gd name="T1" fmla="*/ 464 h 464"/>
                  <a:gd name="T2" fmla="*/ 0 w 1460"/>
                  <a:gd name="T3" fmla="*/ 369 h 464"/>
                  <a:gd name="T4" fmla="*/ 476 w 1460"/>
                  <a:gd name="T5" fmla="*/ 0 h 464"/>
                  <a:gd name="T6" fmla="*/ 1460 w 1460"/>
                  <a:gd name="T7" fmla="*/ 95 h 464"/>
                  <a:gd name="T8" fmla="*/ 984 w 1460"/>
                  <a:gd name="T9" fmla="*/ 464 h 464"/>
                </a:gdLst>
                <a:ahLst/>
                <a:cxnLst>
                  <a:cxn ang="0">
                    <a:pos x="T0" y="T1"/>
                  </a:cxn>
                  <a:cxn ang="0">
                    <a:pos x="T2" y="T3"/>
                  </a:cxn>
                  <a:cxn ang="0">
                    <a:pos x="T4" y="T5"/>
                  </a:cxn>
                  <a:cxn ang="0">
                    <a:pos x="T6" y="T7"/>
                  </a:cxn>
                  <a:cxn ang="0">
                    <a:pos x="T8" y="T9"/>
                  </a:cxn>
                </a:cxnLst>
                <a:rect l="0" t="0" r="r" b="b"/>
                <a:pathLst>
                  <a:path w="1460" h="464">
                    <a:moveTo>
                      <a:pt x="984" y="464"/>
                    </a:moveTo>
                    <a:lnTo>
                      <a:pt x="0" y="369"/>
                    </a:lnTo>
                    <a:lnTo>
                      <a:pt x="476" y="0"/>
                    </a:lnTo>
                    <a:lnTo>
                      <a:pt x="1460" y="95"/>
                    </a:lnTo>
                    <a:lnTo>
                      <a:pt x="984" y="46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27" name="Freeform 6">
                <a:extLst>
                  <a:ext uri="{FF2B5EF4-FFF2-40B4-BE49-F238E27FC236}">
                    <a16:creationId xmlns:a16="http://schemas.microsoft.com/office/drawing/2014/main" id="{96AFEC11-CFE1-4E84-8D8B-232F9A4CC0EE}"/>
                  </a:ext>
                </a:extLst>
              </p:cNvPr>
              <p:cNvSpPr>
                <a:spLocks/>
              </p:cNvSpPr>
              <p:nvPr/>
            </p:nvSpPr>
            <p:spPr bwMode="auto">
              <a:xfrm>
                <a:off x="1514475" y="3667125"/>
                <a:ext cx="1562100" cy="1365250"/>
              </a:xfrm>
              <a:custGeom>
                <a:avLst/>
                <a:gdLst>
                  <a:gd name="T0" fmla="*/ 984 w 984"/>
                  <a:gd name="T1" fmla="*/ 95 h 860"/>
                  <a:gd name="T2" fmla="*/ 984 w 984"/>
                  <a:gd name="T3" fmla="*/ 860 h 860"/>
                  <a:gd name="T4" fmla="*/ 688 w 984"/>
                  <a:gd name="T5" fmla="*/ 829 h 860"/>
                  <a:gd name="T6" fmla="*/ 557 w 984"/>
                  <a:gd name="T7" fmla="*/ 817 h 860"/>
                  <a:gd name="T8" fmla="*/ 438 w 984"/>
                  <a:gd name="T9" fmla="*/ 805 h 860"/>
                  <a:gd name="T10" fmla="*/ 319 w 984"/>
                  <a:gd name="T11" fmla="*/ 794 h 860"/>
                  <a:gd name="T12" fmla="*/ 245 w 984"/>
                  <a:gd name="T13" fmla="*/ 786 h 860"/>
                  <a:gd name="T14" fmla="*/ 128 w 984"/>
                  <a:gd name="T15" fmla="*/ 777 h 860"/>
                  <a:gd name="T16" fmla="*/ 38 w 984"/>
                  <a:gd name="T17" fmla="*/ 767 h 860"/>
                  <a:gd name="T18" fmla="*/ 0 w 984"/>
                  <a:gd name="T19" fmla="*/ 765 h 860"/>
                  <a:gd name="T20" fmla="*/ 0 w 984"/>
                  <a:gd name="T21" fmla="*/ 0 h 860"/>
                  <a:gd name="T22" fmla="*/ 984 w 984"/>
                  <a:gd name="T23" fmla="*/ 95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4" h="860">
                    <a:moveTo>
                      <a:pt x="984" y="95"/>
                    </a:moveTo>
                    <a:lnTo>
                      <a:pt x="984" y="860"/>
                    </a:lnTo>
                    <a:lnTo>
                      <a:pt x="688" y="829"/>
                    </a:lnTo>
                    <a:lnTo>
                      <a:pt x="557" y="817"/>
                    </a:lnTo>
                    <a:lnTo>
                      <a:pt x="438" y="805"/>
                    </a:lnTo>
                    <a:lnTo>
                      <a:pt x="319" y="794"/>
                    </a:lnTo>
                    <a:lnTo>
                      <a:pt x="245" y="786"/>
                    </a:lnTo>
                    <a:lnTo>
                      <a:pt x="128" y="777"/>
                    </a:lnTo>
                    <a:lnTo>
                      <a:pt x="38" y="767"/>
                    </a:lnTo>
                    <a:lnTo>
                      <a:pt x="0" y="765"/>
                    </a:lnTo>
                    <a:lnTo>
                      <a:pt x="0" y="0"/>
                    </a:lnTo>
                    <a:lnTo>
                      <a:pt x="984" y="9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28" name="Freeform 7">
                <a:extLst>
                  <a:ext uri="{FF2B5EF4-FFF2-40B4-BE49-F238E27FC236}">
                    <a16:creationId xmlns:a16="http://schemas.microsoft.com/office/drawing/2014/main" id="{DB7011C1-AD54-4257-BEE6-0A2142426556}"/>
                  </a:ext>
                </a:extLst>
              </p:cNvPr>
              <p:cNvSpPr>
                <a:spLocks/>
              </p:cNvSpPr>
              <p:nvPr/>
            </p:nvSpPr>
            <p:spPr bwMode="auto">
              <a:xfrm>
                <a:off x="3076575" y="3232150"/>
                <a:ext cx="755650" cy="1800225"/>
              </a:xfrm>
              <a:custGeom>
                <a:avLst/>
                <a:gdLst>
                  <a:gd name="T0" fmla="*/ 476 w 476"/>
                  <a:gd name="T1" fmla="*/ 765 h 1134"/>
                  <a:gd name="T2" fmla="*/ 0 w 476"/>
                  <a:gd name="T3" fmla="*/ 1134 h 1134"/>
                  <a:gd name="T4" fmla="*/ 0 w 476"/>
                  <a:gd name="T5" fmla="*/ 369 h 1134"/>
                  <a:gd name="T6" fmla="*/ 476 w 476"/>
                  <a:gd name="T7" fmla="*/ 0 h 1134"/>
                  <a:gd name="T8" fmla="*/ 476 w 476"/>
                  <a:gd name="T9" fmla="*/ 765 h 1134"/>
                </a:gdLst>
                <a:ahLst/>
                <a:cxnLst>
                  <a:cxn ang="0">
                    <a:pos x="T0" y="T1"/>
                  </a:cxn>
                  <a:cxn ang="0">
                    <a:pos x="T2" y="T3"/>
                  </a:cxn>
                  <a:cxn ang="0">
                    <a:pos x="T4" y="T5"/>
                  </a:cxn>
                  <a:cxn ang="0">
                    <a:pos x="T6" y="T7"/>
                  </a:cxn>
                  <a:cxn ang="0">
                    <a:pos x="T8" y="T9"/>
                  </a:cxn>
                </a:cxnLst>
                <a:rect l="0" t="0" r="r" b="b"/>
                <a:pathLst>
                  <a:path w="476" h="1134">
                    <a:moveTo>
                      <a:pt x="476" y="765"/>
                    </a:moveTo>
                    <a:lnTo>
                      <a:pt x="0" y="1134"/>
                    </a:lnTo>
                    <a:lnTo>
                      <a:pt x="0" y="369"/>
                    </a:lnTo>
                    <a:lnTo>
                      <a:pt x="476" y="0"/>
                    </a:lnTo>
                    <a:lnTo>
                      <a:pt x="476" y="765"/>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29" name="Freeform 8">
                <a:extLst>
                  <a:ext uri="{FF2B5EF4-FFF2-40B4-BE49-F238E27FC236}">
                    <a16:creationId xmlns:a16="http://schemas.microsoft.com/office/drawing/2014/main" id="{70F0AB9D-2669-4E5B-9FAA-4B59E0E7075F}"/>
                  </a:ext>
                </a:extLst>
              </p:cNvPr>
              <p:cNvSpPr>
                <a:spLocks/>
              </p:cNvSpPr>
              <p:nvPr/>
            </p:nvSpPr>
            <p:spPr bwMode="auto">
              <a:xfrm>
                <a:off x="2289175" y="3149600"/>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30" name="Oval 9">
                <a:extLst>
                  <a:ext uri="{FF2B5EF4-FFF2-40B4-BE49-F238E27FC236}">
                    <a16:creationId xmlns:a16="http://schemas.microsoft.com/office/drawing/2014/main" id="{2D3623BB-C374-4E34-96DC-13BBE95E0A90}"/>
                  </a:ext>
                </a:extLst>
              </p:cNvPr>
              <p:cNvSpPr>
                <a:spLocks noChangeArrowheads="1"/>
              </p:cNvSpPr>
              <p:nvPr/>
            </p:nvSpPr>
            <p:spPr bwMode="auto">
              <a:xfrm>
                <a:off x="2289175" y="3057525"/>
                <a:ext cx="495300" cy="1857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31" name="Freeform 10">
                <a:extLst>
                  <a:ext uri="{FF2B5EF4-FFF2-40B4-BE49-F238E27FC236}">
                    <a16:creationId xmlns:a16="http://schemas.microsoft.com/office/drawing/2014/main" id="{D1834D4C-CFBB-4CB8-989A-5CABBCC950D6}"/>
                  </a:ext>
                </a:extLst>
              </p:cNvPr>
              <p:cNvSpPr>
                <a:spLocks/>
              </p:cNvSpPr>
              <p:nvPr/>
            </p:nvSpPr>
            <p:spPr bwMode="auto">
              <a:xfrm>
                <a:off x="1895475" y="3440113"/>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32" name="Oval 11">
                <a:extLst>
                  <a:ext uri="{FF2B5EF4-FFF2-40B4-BE49-F238E27FC236}">
                    <a16:creationId xmlns:a16="http://schemas.microsoft.com/office/drawing/2014/main" id="{E64C8813-CD37-42F6-8B9C-560F0B3C7DD6}"/>
                  </a:ext>
                </a:extLst>
              </p:cNvPr>
              <p:cNvSpPr>
                <a:spLocks noChangeArrowheads="1"/>
              </p:cNvSpPr>
              <p:nvPr/>
            </p:nvSpPr>
            <p:spPr bwMode="auto">
              <a:xfrm>
                <a:off x="1895475" y="3349625"/>
                <a:ext cx="495300" cy="1857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33" name="Freeform 12">
                <a:extLst>
                  <a:ext uri="{FF2B5EF4-FFF2-40B4-BE49-F238E27FC236}">
                    <a16:creationId xmlns:a16="http://schemas.microsoft.com/office/drawing/2014/main" id="{15E6832A-6E08-41B3-B46E-1964C240D097}"/>
                  </a:ext>
                </a:extLst>
              </p:cNvPr>
              <p:cNvSpPr>
                <a:spLocks/>
              </p:cNvSpPr>
              <p:nvPr/>
            </p:nvSpPr>
            <p:spPr bwMode="auto">
              <a:xfrm>
                <a:off x="3003550" y="3209925"/>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34" name="Oval 13">
                <a:extLst>
                  <a:ext uri="{FF2B5EF4-FFF2-40B4-BE49-F238E27FC236}">
                    <a16:creationId xmlns:a16="http://schemas.microsoft.com/office/drawing/2014/main" id="{E7F04FD3-1BFC-4B87-9E52-D14A071D7647}"/>
                  </a:ext>
                </a:extLst>
              </p:cNvPr>
              <p:cNvSpPr>
                <a:spLocks noChangeArrowheads="1"/>
              </p:cNvSpPr>
              <p:nvPr/>
            </p:nvSpPr>
            <p:spPr bwMode="auto">
              <a:xfrm>
                <a:off x="3003550" y="3119438"/>
                <a:ext cx="495300" cy="1841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35" name="Freeform 14">
                <a:extLst>
                  <a:ext uri="{FF2B5EF4-FFF2-40B4-BE49-F238E27FC236}">
                    <a16:creationId xmlns:a16="http://schemas.microsoft.com/office/drawing/2014/main" id="{2B26D946-0A21-431E-B6BB-F6FC7B2BDA2E}"/>
                  </a:ext>
                </a:extLst>
              </p:cNvPr>
              <p:cNvSpPr>
                <a:spLocks/>
              </p:cNvSpPr>
              <p:nvPr/>
            </p:nvSpPr>
            <p:spPr bwMode="auto">
              <a:xfrm>
                <a:off x="2611438" y="3500438"/>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36" name="Oval 15">
                <a:extLst>
                  <a:ext uri="{FF2B5EF4-FFF2-40B4-BE49-F238E27FC236}">
                    <a16:creationId xmlns:a16="http://schemas.microsoft.com/office/drawing/2014/main" id="{FCEFA185-3030-42C7-8ED8-908BDA098AB8}"/>
                  </a:ext>
                </a:extLst>
              </p:cNvPr>
              <p:cNvSpPr>
                <a:spLocks noChangeArrowheads="1"/>
              </p:cNvSpPr>
              <p:nvPr/>
            </p:nvSpPr>
            <p:spPr bwMode="auto">
              <a:xfrm>
                <a:off x="2611438" y="3409950"/>
                <a:ext cx="495300" cy="1857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grpSp>
        <p:grpSp>
          <p:nvGrpSpPr>
            <p:cNvPr id="37" name="Group 36">
              <a:extLst>
                <a:ext uri="{FF2B5EF4-FFF2-40B4-BE49-F238E27FC236}">
                  <a16:creationId xmlns:a16="http://schemas.microsoft.com/office/drawing/2014/main" id="{532B6625-CCC9-4B6A-8077-0D3AF5B54938}"/>
                </a:ext>
              </a:extLst>
            </p:cNvPr>
            <p:cNvGrpSpPr/>
            <p:nvPr/>
          </p:nvGrpSpPr>
          <p:grpSpPr>
            <a:xfrm>
              <a:off x="5699125" y="2666050"/>
              <a:ext cx="2317750" cy="1643784"/>
              <a:chOff x="1514475" y="3057525"/>
              <a:chExt cx="2317750" cy="1974850"/>
            </a:xfrm>
          </p:grpSpPr>
          <p:sp>
            <p:nvSpPr>
              <p:cNvPr id="38" name="Freeform 5">
                <a:extLst>
                  <a:ext uri="{FF2B5EF4-FFF2-40B4-BE49-F238E27FC236}">
                    <a16:creationId xmlns:a16="http://schemas.microsoft.com/office/drawing/2014/main" id="{A8EB1BD7-DA71-49C4-BC9D-A1D7BF0F8CCA}"/>
                  </a:ext>
                </a:extLst>
              </p:cNvPr>
              <p:cNvSpPr>
                <a:spLocks/>
              </p:cNvSpPr>
              <p:nvPr/>
            </p:nvSpPr>
            <p:spPr bwMode="auto">
              <a:xfrm>
                <a:off x="1514475" y="3081338"/>
                <a:ext cx="2317750" cy="736600"/>
              </a:xfrm>
              <a:custGeom>
                <a:avLst/>
                <a:gdLst>
                  <a:gd name="T0" fmla="*/ 984 w 1460"/>
                  <a:gd name="T1" fmla="*/ 464 h 464"/>
                  <a:gd name="T2" fmla="*/ 0 w 1460"/>
                  <a:gd name="T3" fmla="*/ 369 h 464"/>
                  <a:gd name="T4" fmla="*/ 476 w 1460"/>
                  <a:gd name="T5" fmla="*/ 0 h 464"/>
                  <a:gd name="T6" fmla="*/ 1460 w 1460"/>
                  <a:gd name="T7" fmla="*/ 95 h 464"/>
                  <a:gd name="T8" fmla="*/ 984 w 1460"/>
                  <a:gd name="T9" fmla="*/ 464 h 464"/>
                </a:gdLst>
                <a:ahLst/>
                <a:cxnLst>
                  <a:cxn ang="0">
                    <a:pos x="T0" y="T1"/>
                  </a:cxn>
                  <a:cxn ang="0">
                    <a:pos x="T2" y="T3"/>
                  </a:cxn>
                  <a:cxn ang="0">
                    <a:pos x="T4" y="T5"/>
                  </a:cxn>
                  <a:cxn ang="0">
                    <a:pos x="T6" y="T7"/>
                  </a:cxn>
                  <a:cxn ang="0">
                    <a:pos x="T8" y="T9"/>
                  </a:cxn>
                </a:cxnLst>
                <a:rect l="0" t="0" r="r" b="b"/>
                <a:pathLst>
                  <a:path w="1460" h="464">
                    <a:moveTo>
                      <a:pt x="984" y="464"/>
                    </a:moveTo>
                    <a:lnTo>
                      <a:pt x="0" y="369"/>
                    </a:lnTo>
                    <a:lnTo>
                      <a:pt x="476" y="0"/>
                    </a:lnTo>
                    <a:lnTo>
                      <a:pt x="1460" y="95"/>
                    </a:lnTo>
                    <a:lnTo>
                      <a:pt x="984" y="46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39" name="Freeform 6">
                <a:extLst>
                  <a:ext uri="{FF2B5EF4-FFF2-40B4-BE49-F238E27FC236}">
                    <a16:creationId xmlns:a16="http://schemas.microsoft.com/office/drawing/2014/main" id="{2F38A700-2B6A-4B8A-8439-162DB2900B48}"/>
                  </a:ext>
                </a:extLst>
              </p:cNvPr>
              <p:cNvSpPr>
                <a:spLocks/>
              </p:cNvSpPr>
              <p:nvPr/>
            </p:nvSpPr>
            <p:spPr bwMode="auto">
              <a:xfrm>
                <a:off x="1514475" y="3667125"/>
                <a:ext cx="1562100" cy="1365250"/>
              </a:xfrm>
              <a:custGeom>
                <a:avLst/>
                <a:gdLst>
                  <a:gd name="T0" fmla="*/ 984 w 984"/>
                  <a:gd name="T1" fmla="*/ 95 h 860"/>
                  <a:gd name="T2" fmla="*/ 984 w 984"/>
                  <a:gd name="T3" fmla="*/ 860 h 860"/>
                  <a:gd name="T4" fmla="*/ 688 w 984"/>
                  <a:gd name="T5" fmla="*/ 829 h 860"/>
                  <a:gd name="T6" fmla="*/ 557 w 984"/>
                  <a:gd name="T7" fmla="*/ 817 h 860"/>
                  <a:gd name="T8" fmla="*/ 438 w 984"/>
                  <a:gd name="T9" fmla="*/ 805 h 860"/>
                  <a:gd name="T10" fmla="*/ 319 w 984"/>
                  <a:gd name="T11" fmla="*/ 794 h 860"/>
                  <a:gd name="T12" fmla="*/ 245 w 984"/>
                  <a:gd name="T13" fmla="*/ 786 h 860"/>
                  <a:gd name="T14" fmla="*/ 128 w 984"/>
                  <a:gd name="T15" fmla="*/ 777 h 860"/>
                  <a:gd name="T16" fmla="*/ 38 w 984"/>
                  <a:gd name="T17" fmla="*/ 767 h 860"/>
                  <a:gd name="T18" fmla="*/ 0 w 984"/>
                  <a:gd name="T19" fmla="*/ 765 h 860"/>
                  <a:gd name="T20" fmla="*/ 0 w 984"/>
                  <a:gd name="T21" fmla="*/ 0 h 860"/>
                  <a:gd name="T22" fmla="*/ 984 w 984"/>
                  <a:gd name="T23" fmla="*/ 95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4" h="860">
                    <a:moveTo>
                      <a:pt x="984" y="95"/>
                    </a:moveTo>
                    <a:lnTo>
                      <a:pt x="984" y="860"/>
                    </a:lnTo>
                    <a:lnTo>
                      <a:pt x="688" y="829"/>
                    </a:lnTo>
                    <a:lnTo>
                      <a:pt x="557" y="817"/>
                    </a:lnTo>
                    <a:lnTo>
                      <a:pt x="438" y="805"/>
                    </a:lnTo>
                    <a:lnTo>
                      <a:pt x="319" y="794"/>
                    </a:lnTo>
                    <a:lnTo>
                      <a:pt x="245" y="786"/>
                    </a:lnTo>
                    <a:lnTo>
                      <a:pt x="128" y="777"/>
                    </a:lnTo>
                    <a:lnTo>
                      <a:pt x="38" y="767"/>
                    </a:lnTo>
                    <a:lnTo>
                      <a:pt x="0" y="765"/>
                    </a:lnTo>
                    <a:lnTo>
                      <a:pt x="0" y="0"/>
                    </a:lnTo>
                    <a:lnTo>
                      <a:pt x="984" y="95"/>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40" name="Freeform 7">
                <a:extLst>
                  <a:ext uri="{FF2B5EF4-FFF2-40B4-BE49-F238E27FC236}">
                    <a16:creationId xmlns:a16="http://schemas.microsoft.com/office/drawing/2014/main" id="{739F75BD-2492-4476-8070-6F18C52814C6}"/>
                  </a:ext>
                </a:extLst>
              </p:cNvPr>
              <p:cNvSpPr>
                <a:spLocks/>
              </p:cNvSpPr>
              <p:nvPr/>
            </p:nvSpPr>
            <p:spPr bwMode="auto">
              <a:xfrm>
                <a:off x="3076575" y="3232150"/>
                <a:ext cx="755650" cy="1800225"/>
              </a:xfrm>
              <a:custGeom>
                <a:avLst/>
                <a:gdLst>
                  <a:gd name="T0" fmla="*/ 476 w 476"/>
                  <a:gd name="T1" fmla="*/ 765 h 1134"/>
                  <a:gd name="T2" fmla="*/ 0 w 476"/>
                  <a:gd name="T3" fmla="*/ 1134 h 1134"/>
                  <a:gd name="T4" fmla="*/ 0 w 476"/>
                  <a:gd name="T5" fmla="*/ 369 h 1134"/>
                  <a:gd name="T6" fmla="*/ 476 w 476"/>
                  <a:gd name="T7" fmla="*/ 0 h 1134"/>
                  <a:gd name="T8" fmla="*/ 476 w 476"/>
                  <a:gd name="T9" fmla="*/ 765 h 1134"/>
                </a:gdLst>
                <a:ahLst/>
                <a:cxnLst>
                  <a:cxn ang="0">
                    <a:pos x="T0" y="T1"/>
                  </a:cxn>
                  <a:cxn ang="0">
                    <a:pos x="T2" y="T3"/>
                  </a:cxn>
                  <a:cxn ang="0">
                    <a:pos x="T4" y="T5"/>
                  </a:cxn>
                  <a:cxn ang="0">
                    <a:pos x="T6" y="T7"/>
                  </a:cxn>
                  <a:cxn ang="0">
                    <a:pos x="T8" y="T9"/>
                  </a:cxn>
                </a:cxnLst>
                <a:rect l="0" t="0" r="r" b="b"/>
                <a:pathLst>
                  <a:path w="476" h="1134">
                    <a:moveTo>
                      <a:pt x="476" y="765"/>
                    </a:moveTo>
                    <a:lnTo>
                      <a:pt x="0" y="1134"/>
                    </a:lnTo>
                    <a:lnTo>
                      <a:pt x="0" y="369"/>
                    </a:lnTo>
                    <a:lnTo>
                      <a:pt x="476" y="0"/>
                    </a:lnTo>
                    <a:lnTo>
                      <a:pt x="476" y="765"/>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41" name="Freeform 8">
                <a:extLst>
                  <a:ext uri="{FF2B5EF4-FFF2-40B4-BE49-F238E27FC236}">
                    <a16:creationId xmlns:a16="http://schemas.microsoft.com/office/drawing/2014/main" id="{C5C5E76F-1D50-47B4-A27E-F07B90E40D69}"/>
                  </a:ext>
                </a:extLst>
              </p:cNvPr>
              <p:cNvSpPr>
                <a:spLocks/>
              </p:cNvSpPr>
              <p:nvPr/>
            </p:nvSpPr>
            <p:spPr bwMode="auto">
              <a:xfrm>
                <a:off x="2289175" y="3149600"/>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42" name="Oval 9">
                <a:extLst>
                  <a:ext uri="{FF2B5EF4-FFF2-40B4-BE49-F238E27FC236}">
                    <a16:creationId xmlns:a16="http://schemas.microsoft.com/office/drawing/2014/main" id="{DED7BD39-699B-4328-9F50-1591BD29967E}"/>
                  </a:ext>
                </a:extLst>
              </p:cNvPr>
              <p:cNvSpPr>
                <a:spLocks noChangeArrowheads="1"/>
              </p:cNvSpPr>
              <p:nvPr/>
            </p:nvSpPr>
            <p:spPr bwMode="auto">
              <a:xfrm>
                <a:off x="2289175" y="3057525"/>
                <a:ext cx="495300" cy="1857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43" name="Freeform 10">
                <a:extLst>
                  <a:ext uri="{FF2B5EF4-FFF2-40B4-BE49-F238E27FC236}">
                    <a16:creationId xmlns:a16="http://schemas.microsoft.com/office/drawing/2014/main" id="{C959255E-D294-40C7-AFC6-241C7FFF08FE}"/>
                  </a:ext>
                </a:extLst>
              </p:cNvPr>
              <p:cNvSpPr>
                <a:spLocks/>
              </p:cNvSpPr>
              <p:nvPr/>
            </p:nvSpPr>
            <p:spPr bwMode="auto">
              <a:xfrm>
                <a:off x="1895475" y="3440113"/>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44" name="Oval 11">
                <a:extLst>
                  <a:ext uri="{FF2B5EF4-FFF2-40B4-BE49-F238E27FC236}">
                    <a16:creationId xmlns:a16="http://schemas.microsoft.com/office/drawing/2014/main" id="{EE4B6E22-7A0B-48CB-AF19-04B79CBC849F}"/>
                  </a:ext>
                </a:extLst>
              </p:cNvPr>
              <p:cNvSpPr>
                <a:spLocks noChangeArrowheads="1"/>
              </p:cNvSpPr>
              <p:nvPr/>
            </p:nvSpPr>
            <p:spPr bwMode="auto">
              <a:xfrm>
                <a:off x="1895475" y="3349625"/>
                <a:ext cx="495300" cy="1857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45" name="Freeform 12">
                <a:extLst>
                  <a:ext uri="{FF2B5EF4-FFF2-40B4-BE49-F238E27FC236}">
                    <a16:creationId xmlns:a16="http://schemas.microsoft.com/office/drawing/2014/main" id="{3B3029EE-DA4C-415B-9420-05FF6EFC460F}"/>
                  </a:ext>
                </a:extLst>
              </p:cNvPr>
              <p:cNvSpPr>
                <a:spLocks/>
              </p:cNvSpPr>
              <p:nvPr/>
            </p:nvSpPr>
            <p:spPr bwMode="auto">
              <a:xfrm>
                <a:off x="3003550" y="3209925"/>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46" name="Oval 13">
                <a:extLst>
                  <a:ext uri="{FF2B5EF4-FFF2-40B4-BE49-F238E27FC236}">
                    <a16:creationId xmlns:a16="http://schemas.microsoft.com/office/drawing/2014/main" id="{3DF7DFC5-AEE1-4AB1-A8C5-F537516B6282}"/>
                  </a:ext>
                </a:extLst>
              </p:cNvPr>
              <p:cNvSpPr>
                <a:spLocks noChangeArrowheads="1"/>
              </p:cNvSpPr>
              <p:nvPr/>
            </p:nvSpPr>
            <p:spPr bwMode="auto">
              <a:xfrm>
                <a:off x="3003550" y="3119438"/>
                <a:ext cx="495300" cy="1841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47" name="Freeform 14">
                <a:extLst>
                  <a:ext uri="{FF2B5EF4-FFF2-40B4-BE49-F238E27FC236}">
                    <a16:creationId xmlns:a16="http://schemas.microsoft.com/office/drawing/2014/main" id="{829DA587-64D3-4A90-9A39-EBE0BDBECC53}"/>
                  </a:ext>
                </a:extLst>
              </p:cNvPr>
              <p:cNvSpPr>
                <a:spLocks/>
              </p:cNvSpPr>
              <p:nvPr/>
            </p:nvSpPr>
            <p:spPr bwMode="auto">
              <a:xfrm>
                <a:off x="2611438" y="3500438"/>
                <a:ext cx="495300" cy="200025"/>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48" name="Oval 15">
                <a:extLst>
                  <a:ext uri="{FF2B5EF4-FFF2-40B4-BE49-F238E27FC236}">
                    <a16:creationId xmlns:a16="http://schemas.microsoft.com/office/drawing/2014/main" id="{D489F8ED-58A0-45A6-A58A-5FA302AEF143}"/>
                  </a:ext>
                </a:extLst>
              </p:cNvPr>
              <p:cNvSpPr>
                <a:spLocks noChangeArrowheads="1"/>
              </p:cNvSpPr>
              <p:nvPr/>
            </p:nvSpPr>
            <p:spPr bwMode="auto">
              <a:xfrm>
                <a:off x="2611438" y="3409950"/>
                <a:ext cx="495300" cy="1857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dirty="0"/>
              </a:p>
            </p:txBody>
          </p:sp>
        </p:grpSp>
        <p:grpSp>
          <p:nvGrpSpPr>
            <p:cNvPr id="74" name="Group 73">
              <a:extLst>
                <a:ext uri="{FF2B5EF4-FFF2-40B4-BE49-F238E27FC236}">
                  <a16:creationId xmlns:a16="http://schemas.microsoft.com/office/drawing/2014/main" id="{6317F196-28E4-43EB-94D2-7FFFEAE4022D}"/>
                </a:ext>
              </a:extLst>
            </p:cNvPr>
            <p:cNvGrpSpPr/>
            <p:nvPr/>
          </p:nvGrpSpPr>
          <p:grpSpPr>
            <a:xfrm rot="1261008">
              <a:off x="5835372" y="1260865"/>
              <a:ext cx="2371243" cy="1645556"/>
              <a:chOff x="5646785" y="1651435"/>
              <a:chExt cx="2371243" cy="1645556"/>
            </a:xfrm>
          </p:grpSpPr>
          <p:sp>
            <p:nvSpPr>
              <p:cNvPr id="52" name="Freeform 7">
                <a:extLst>
                  <a:ext uri="{FF2B5EF4-FFF2-40B4-BE49-F238E27FC236}">
                    <a16:creationId xmlns:a16="http://schemas.microsoft.com/office/drawing/2014/main" id="{265CAC1C-8382-408B-ADA6-651FEA5F1956}"/>
                  </a:ext>
                </a:extLst>
              </p:cNvPr>
              <p:cNvSpPr>
                <a:spLocks/>
              </p:cNvSpPr>
              <p:nvPr/>
            </p:nvSpPr>
            <p:spPr bwMode="auto">
              <a:xfrm rot="21571493">
                <a:off x="7262378" y="1789148"/>
                <a:ext cx="755650" cy="1498433"/>
              </a:xfrm>
              <a:custGeom>
                <a:avLst/>
                <a:gdLst>
                  <a:gd name="T0" fmla="*/ 476 w 476"/>
                  <a:gd name="T1" fmla="*/ 765 h 1134"/>
                  <a:gd name="T2" fmla="*/ 0 w 476"/>
                  <a:gd name="T3" fmla="*/ 1134 h 1134"/>
                  <a:gd name="T4" fmla="*/ 0 w 476"/>
                  <a:gd name="T5" fmla="*/ 369 h 1134"/>
                  <a:gd name="T6" fmla="*/ 476 w 476"/>
                  <a:gd name="T7" fmla="*/ 0 h 1134"/>
                  <a:gd name="T8" fmla="*/ 476 w 476"/>
                  <a:gd name="T9" fmla="*/ 765 h 1134"/>
                </a:gdLst>
                <a:ahLst/>
                <a:cxnLst>
                  <a:cxn ang="0">
                    <a:pos x="T0" y="T1"/>
                  </a:cxn>
                  <a:cxn ang="0">
                    <a:pos x="T2" y="T3"/>
                  </a:cxn>
                  <a:cxn ang="0">
                    <a:pos x="T4" y="T5"/>
                  </a:cxn>
                  <a:cxn ang="0">
                    <a:pos x="T6" y="T7"/>
                  </a:cxn>
                  <a:cxn ang="0">
                    <a:pos x="T8" y="T9"/>
                  </a:cxn>
                </a:cxnLst>
                <a:rect l="0" t="0" r="r" b="b"/>
                <a:pathLst>
                  <a:path w="476" h="1134">
                    <a:moveTo>
                      <a:pt x="476" y="765"/>
                    </a:moveTo>
                    <a:lnTo>
                      <a:pt x="0" y="1134"/>
                    </a:lnTo>
                    <a:lnTo>
                      <a:pt x="0" y="369"/>
                    </a:lnTo>
                    <a:lnTo>
                      <a:pt x="476" y="0"/>
                    </a:lnTo>
                    <a:lnTo>
                      <a:pt x="476" y="765"/>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50" name="Freeform 5">
                <a:extLst>
                  <a:ext uri="{FF2B5EF4-FFF2-40B4-BE49-F238E27FC236}">
                    <a16:creationId xmlns:a16="http://schemas.microsoft.com/office/drawing/2014/main" id="{2A908634-0F31-457C-A38A-A67BCE9BF7E1}"/>
                  </a:ext>
                </a:extLst>
              </p:cNvPr>
              <p:cNvSpPr>
                <a:spLocks/>
              </p:cNvSpPr>
              <p:nvPr/>
            </p:nvSpPr>
            <p:spPr bwMode="auto">
              <a:xfrm rot="21571493">
                <a:off x="5695592" y="1670115"/>
                <a:ext cx="2317750" cy="613116"/>
              </a:xfrm>
              <a:custGeom>
                <a:avLst/>
                <a:gdLst>
                  <a:gd name="T0" fmla="*/ 984 w 1460"/>
                  <a:gd name="T1" fmla="*/ 464 h 464"/>
                  <a:gd name="T2" fmla="*/ 0 w 1460"/>
                  <a:gd name="T3" fmla="*/ 369 h 464"/>
                  <a:gd name="T4" fmla="*/ 476 w 1460"/>
                  <a:gd name="T5" fmla="*/ 0 h 464"/>
                  <a:gd name="T6" fmla="*/ 1460 w 1460"/>
                  <a:gd name="T7" fmla="*/ 95 h 464"/>
                  <a:gd name="T8" fmla="*/ 984 w 1460"/>
                  <a:gd name="T9" fmla="*/ 464 h 464"/>
                </a:gdLst>
                <a:ahLst/>
                <a:cxnLst>
                  <a:cxn ang="0">
                    <a:pos x="T0" y="T1"/>
                  </a:cxn>
                  <a:cxn ang="0">
                    <a:pos x="T2" y="T3"/>
                  </a:cxn>
                  <a:cxn ang="0">
                    <a:pos x="T4" y="T5"/>
                  </a:cxn>
                  <a:cxn ang="0">
                    <a:pos x="T6" y="T7"/>
                  </a:cxn>
                  <a:cxn ang="0">
                    <a:pos x="T8" y="T9"/>
                  </a:cxn>
                </a:cxnLst>
                <a:rect l="0" t="0" r="r" b="b"/>
                <a:pathLst>
                  <a:path w="1460" h="464">
                    <a:moveTo>
                      <a:pt x="984" y="464"/>
                    </a:moveTo>
                    <a:lnTo>
                      <a:pt x="0" y="369"/>
                    </a:lnTo>
                    <a:lnTo>
                      <a:pt x="476" y="0"/>
                    </a:lnTo>
                    <a:lnTo>
                      <a:pt x="1460" y="95"/>
                    </a:lnTo>
                    <a:lnTo>
                      <a:pt x="984" y="4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51" name="Freeform 6">
                <a:extLst>
                  <a:ext uri="{FF2B5EF4-FFF2-40B4-BE49-F238E27FC236}">
                    <a16:creationId xmlns:a16="http://schemas.microsoft.com/office/drawing/2014/main" id="{4128439F-1B73-44EA-8E43-A81426CE0145}"/>
                  </a:ext>
                </a:extLst>
              </p:cNvPr>
              <p:cNvSpPr>
                <a:spLocks/>
              </p:cNvSpPr>
              <p:nvPr/>
            </p:nvSpPr>
            <p:spPr bwMode="auto">
              <a:xfrm rot="21571493">
                <a:off x="5701708" y="2160613"/>
                <a:ext cx="1562100" cy="1136378"/>
              </a:xfrm>
              <a:custGeom>
                <a:avLst/>
                <a:gdLst>
                  <a:gd name="T0" fmla="*/ 984 w 984"/>
                  <a:gd name="T1" fmla="*/ 95 h 860"/>
                  <a:gd name="T2" fmla="*/ 984 w 984"/>
                  <a:gd name="T3" fmla="*/ 860 h 860"/>
                  <a:gd name="T4" fmla="*/ 688 w 984"/>
                  <a:gd name="T5" fmla="*/ 829 h 860"/>
                  <a:gd name="T6" fmla="*/ 557 w 984"/>
                  <a:gd name="T7" fmla="*/ 817 h 860"/>
                  <a:gd name="T8" fmla="*/ 438 w 984"/>
                  <a:gd name="T9" fmla="*/ 805 h 860"/>
                  <a:gd name="T10" fmla="*/ 319 w 984"/>
                  <a:gd name="T11" fmla="*/ 794 h 860"/>
                  <a:gd name="T12" fmla="*/ 245 w 984"/>
                  <a:gd name="T13" fmla="*/ 786 h 860"/>
                  <a:gd name="T14" fmla="*/ 128 w 984"/>
                  <a:gd name="T15" fmla="*/ 777 h 860"/>
                  <a:gd name="T16" fmla="*/ 38 w 984"/>
                  <a:gd name="T17" fmla="*/ 767 h 860"/>
                  <a:gd name="T18" fmla="*/ 0 w 984"/>
                  <a:gd name="T19" fmla="*/ 765 h 860"/>
                  <a:gd name="T20" fmla="*/ 0 w 984"/>
                  <a:gd name="T21" fmla="*/ 0 h 860"/>
                  <a:gd name="T22" fmla="*/ 984 w 984"/>
                  <a:gd name="T23" fmla="*/ 95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4" h="860">
                    <a:moveTo>
                      <a:pt x="984" y="95"/>
                    </a:moveTo>
                    <a:lnTo>
                      <a:pt x="984" y="860"/>
                    </a:lnTo>
                    <a:lnTo>
                      <a:pt x="688" y="829"/>
                    </a:lnTo>
                    <a:lnTo>
                      <a:pt x="557" y="817"/>
                    </a:lnTo>
                    <a:lnTo>
                      <a:pt x="438" y="805"/>
                    </a:lnTo>
                    <a:lnTo>
                      <a:pt x="319" y="794"/>
                    </a:lnTo>
                    <a:lnTo>
                      <a:pt x="245" y="786"/>
                    </a:lnTo>
                    <a:lnTo>
                      <a:pt x="128" y="777"/>
                    </a:lnTo>
                    <a:lnTo>
                      <a:pt x="38" y="767"/>
                    </a:lnTo>
                    <a:lnTo>
                      <a:pt x="0" y="765"/>
                    </a:lnTo>
                    <a:lnTo>
                      <a:pt x="0" y="0"/>
                    </a:lnTo>
                    <a:lnTo>
                      <a:pt x="984" y="9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53" name="Freeform 8">
                <a:extLst>
                  <a:ext uri="{FF2B5EF4-FFF2-40B4-BE49-F238E27FC236}">
                    <a16:creationId xmlns:a16="http://schemas.microsoft.com/office/drawing/2014/main" id="{9C9202E3-2234-4853-97BC-A7DE6D1A8EEC}"/>
                  </a:ext>
                </a:extLst>
              </p:cNvPr>
              <p:cNvSpPr>
                <a:spLocks/>
              </p:cNvSpPr>
              <p:nvPr/>
            </p:nvSpPr>
            <p:spPr bwMode="auto">
              <a:xfrm rot="21571493">
                <a:off x="6468917" y="1728071"/>
                <a:ext cx="495300" cy="166493"/>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54" name="Oval 9">
                <a:extLst>
                  <a:ext uri="{FF2B5EF4-FFF2-40B4-BE49-F238E27FC236}">
                    <a16:creationId xmlns:a16="http://schemas.microsoft.com/office/drawing/2014/main" id="{6B362AF2-FA42-4390-9B97-6DB6A83E9720}"/>
                  </a:ext>
                </a:extLst>
              </p:cNvPr>
              <p:cNvSpPr>
                <a:spLocks noChangeArrowheads="1"/>
              </p:cNvSpPr>
              <p:nvPr/>
            </p:nvSpPr>
            <p:spPr bwMode="auto">
              <a:xfrm rot="21571493">
                <a:off x="6468231" y="1651435"/>
                <a:ext cx="495300" cy="154601"/>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55" name="Freeform 10">
                <a:extLst>
                  <a:ext uri="{FF2B5EF4-FFF2-40B4-BE49-F238E27FC236}">
                    <a16:creationId xmlns:a16="http://schemas.microsoft.com/office/drawing/2014/main" id="{C427BD77-E65C-4F11-BE19-764432A235AD}"/>
                  </a:ext>
                </a:extLst>
              </p:cNvPr>
              <p:cNvSpPr>
                <a:spLocks/>
              </p:cNvSpPr>
              <p:nvPr/>
            </p:nvSpPr>
            <p:spPr bwMode="auto">
              <a:xfrm rot="21571493">
                <a:off x="6077235" y="1973139"/>
                <a:ext cx="495300" cy="166493"/>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56" name="Oval 11">
                <a:extLst>
                  <a:ext uri="{FF2B5EF4-FFF2-40B4-BE49-F238E27FC236}">
                    <a16:creationId xmlns:a16="http://schemas.microsoft.com/office/drawing/2014/main" id="{E14AD47D-4FAF-4970-94A0-71962D798965}"/>
                  </a:ext>
                </a:extLst>
              </p:cNvPr>
              <p:cNvSpPr>
                <a:spLocks noChangeArrowheads="1"/>
              </p:cNvSpPr>
              <p:nvPr/>
            </p:nvSpPr>
            <p:spPr bwMode="auto">
              <a:xfrm rot="21571493">
                <a:off x="6076561" y="1897824"/>
                <a:ext cx="495300" cy="154601"/>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57" name="Freeform 12">
                <a:extLst>
                  <a:ext uri="{FF2B5EF4-FFF2-40B4-BE49-F238E27FC236}">
                    <a16:creationId xmlns:a16="http://schemas.microsoft.com/office/drawing/2014/main" id="{3F709C4E-F22A-4444-A4D6-6A5ADDB00CBC}"/>
                  </a:ext>
                </a:extLst>
              </p:cNvPr>
              <p:cNvSpPr>
                <a:spLocks/>
              </p:cNvSpPr>
              <p:nvPr/>
            </p:nvSpPr>
            <p:spPr bwMode="auto">
              <a:xfrm rot="21571493">
                <a:off x="7183683" y="1772358"/>
                <a:ext cx="495300" cy="166493"/>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58" name="Oval 13">
                <a:extLst>
                  <a:ext uri="{FF2B5EF4-FFF2-40B4-BE49-F238E27FC236}">
                    <a16:creationId xmlns:a16="http://schemas.microsoft.com/office/drawing/2014/main" id="{10B90DB9-C27F-414D-BA31-DB28D35B1279}"/>
                  </a:ext>
                </a:extLst>
              </p:cNvPr>
              <p:cNvSpPr>
                <a:spLocks noChangeArrowheads="1"/>
              </p:cNvSpPr>
              <p:nvPr/>
            </p:nvSpPr>
            <p:spPr bwMode="auto">
              <a:xfrm rot="21571493">
                <a:off x="7183004" y="1697043"/>
                <a:ext cx="495300" cy="153279"/>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59" name="Freeform 14">
                <a:extLst>
                  <a:ext uri="{FF2B5EF4-FFF2-40B4-BE49-F238E27FC236}">
                    <a16:creationId xmlns:a16="http://schemas.microsoft.com/office/drawing/2014/main" id="{A694D028-4837-4CCC-9618-08AB203C0CC3}"/>
                  </a:ext>
                </a:extLst>
              </p:cNvPr>
              <p:cNvSpPr>
                <a:spLocks/>
              </p:cNvSpPr>
              <p:nvPr/>
            </p:nvSpPr>
            <p:spPr bwMode="auto">
              <a:xfrm rot="21571493">
                <a:off x="6793590" y="2017412"/>
                <a:ext cx="495300" cy="166493"/>
              </a:xfrm>
              <a:custGeom>
                <a:avLst/>
                <a:gdLst>
                  <a:gd name="T0" fmla="*/ 0 w 131"/>
                  <a:gd name="T1" fmla="*/ 0 h 53"/>
                  <a:gd name="T2" fmla="*/ 0 w 131"/>
                  <a:gd name="T3" fmla="*/ 29 h 53"/>
                  <a:gd name="T4" fmla="*/ 66 w 131"/>
                  <a:gd name="T5" fmla="*/ 53 h 53"/>
                  <a:gd name="T6" fmla="*/ 131 w 131"/>
                  <a:gd name="T7" fmla="*/ 29 h 53"/>
                  <a:gd name="T8" fmla="*/ 131 w 131"/>
                  <a:gd name="T9" fmla="*/ 0 h 53"/>
                  <a:gd name="T10" fmla="*/ 0 w 131"/>
                  <a:gd name="T11" fmla="*/ 0 h 53"/>
                </a:gdLst>
                <a:ahLst/>
                <a:cxnLst>
                  <a:cxn ang="0">
                    <a:pos x="T0" y="T1"/>
                  </a:cxn>
                  <a:cxn ang="0">
                    <a:pos x="T2" y="T3"/>
                  </a:cxn>
                  <a:cxn ang="0">
                    <a:pos x="T4" y="T5"/>
                  </a:cxn>
                  <a:cxn ang="0">
                    <a:pos x="T6" y="T7"/>
                  </a:cxn>
                  <a:cxn ang="0">
                    <a:pos x="T8" y="T9"/>
                  </a:cxn>
                  <a:cxn ang="0">
                    <a:pos x="T10" y="T11"/>
                  </a:cxn>
                </a:cxnLst>
                <a:rect l="0" t="0" r="r" b="b"/>
                <a:pathLst>
                  <a:path w="131" h="53">
                    <a:moveTo>
                      <a:pt x="0" y="0"/>
                    </a:moveTo>
                    <a:cubicBezTo>
                      <a:pt x="0" y="29"/>
                      <a:pt x="0" y="29"/>
                      <a:pt x="0" y="29"/>
                    </a:cubicBezTo>
                    <a:cubicBezTo>
                      <a:pt x="0" y="42"/>
                      <a:pt x="29" y="53"/>
                      <a:pt x="66" y="53"/>
                    </a:cubicBezTo>
                    <a:cubicBezTo>
                      <a:pt x="102" y="53"/>
                      <a:pt x="131" y="42"/>
                      <a:pt x="131" y="29"/>
                    </a:cubicBezTo>
                    <a:cubicBezTo>
                      <a:pt x="131" y="0"/>
                      <a:pt x="131" y="0"/>
                      <a:pt x="131" y="0"/>
                    </a:cubicBez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60" name="Oval 15">
                <a:extLst>
                  <a:ext uri="{FF2B5EF4-FFF2-40B4-BE49-F238E27FC236}">
                    <a16:creationId xmlns:a16="http://schemas.microsoft.com/office/drawing/2014/main" id="{FAF1013D-B72D-4600-AA73-9A2138BA2821}"/>
                  </a:ext>
                </a:extLst>
              </p:cNvPr>
              <p:cNvSpPr>
                <a:spLocks noChangeArrowheads="1"/>
              </p:cNvSpPr>
              <p:nvPr/>
            </p:nvSpPr>
            <p:spPr bwMode="auto">
              <a:xfrm rot="21571493">
                <a:off x="6792917" y="1942097"/>
                <a:ext cx="495300" cy="154601"/>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65" name="TextBox 64">
                <a:extLst>
                  <a:ext uri="{FF2B5EF4-FFF2-40B4-BE49-F238E27FC236}">
                    <a16:creationId xmlns:a16="http://schemas.microsoft.com/office/drawing/2014/main" id="{AE9021A8-8023-46D0-9B5A-0AC09379EDD6}"/>
                  </a:ext>
                </a:extLst>
              </p:cNvPr>
              <p:cNvSpPr txBox="1"/>
              <p:nvPr/>
            </p:nvSpPr>
            <p:spPr>
              <a:xfrm rot="65343">
                <a:off x="5646785" y="2332302"/>
                <a:ext cx="1585766" cy="652600"/>
              </a:xfrm>
              <a:prstGeom prst="rect">
                <a:avLst/>
              </a:prstGeom>
              <a:noFill/>
              <a:scene3d>
                <a:camera prst="orthographicFront">
                  <a:rot lat="247912" lon="896977" rev="21539829"/>
                </a:camera>
                <a:lightRig rig="threePt" dir="t"/>
              </a:scene3d>
            </p:spPr>
            <p:txBody>
              <a:bodyPr wrap="square">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Motivating</a:t>
                </a:r>
                <a:r>
                  <a:rPr lang="en-US" sz="2000" b="1" dirty="0">
                    <a:solidFill>
                      <a:schemeClr val="bg1"/>
                    </a:solidFill>
                    <a:latin typeface="Montserrat" panose="00000500000000000000" pitchFamily="2" charset="0"/>
                    <a:ea typeface="Roboto Slab Light" pitchFamily="2" charset="0"/>
                  </a:rPr>
                  <a:t> Force</a:t>
                </a:r>
              </a:p>
            </p:txBody>
          </p:sp>
        </p:grpSp>
        <p:sp>
          <p:nvSpPr>
            <p:cNvPr id="71" name="TextBox 70">
              <a:extLst>
                <a:ext uri="{FF2B5EF4-FFF2-40B4-BE49-F238E27FC236}">
                  <a16:creationId xmlns:a16="http://schemas.microsoft.com/office/drawing/2014/main" id="{325FC869-A0F0-4D13-BF6F-D900F38936A0}"/>
                </a:ext>
              </a:extLst>
            </p:cNvPr>
            <p:cNvSpPr txBox="1"/>
            <p:nvPr/>
          </p:nvSpPr>
          <p:spPr>
            <a:xfrm rot="65343">
              <a:off x="5758057" y="3517408"/>
              <a:ext cx="1425004" cy="368862"/>
            </a:xfrm>
            <a:prstGeom prst="rect">
              <a:avLst/>
            </a:prstGeom>
            <a:noFill/>
            <a:scene3d>
              <a:camera prst="orthographicFront">
                <a:rot lat="247912" lon="896977" rev="21539829"/>
              </a:camera>
              <a:lightRig rig="threePt" dir="t"/>
            </a:scene3d>
          </p:spPr>
          <p:txBody>
            <a:bodyPr wrap="square">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Law</a:t>
              </a:r>
            </a:p>
          </p:txBody>
        </p:sp>
        <p:sp>
          <p:nvSpPr>
            <p:cNvPr id="72" name="TextBox 71">
              <a:extLst>
                <a:ext uri="{FF2B5EF4-FFF2-40B4-BE49-F238E27FC236}">
                  <a16:creationId xmlns:a16="http://schemas.microsoft.com/office/drawing/2014/main" id="{7EC51117-2227-45E7-9C4B-D7321375A9F3}"/>
                </a:ext>
              </a:extLst>
            </p:cNvPr>
            <p:cNvSpPr txBox="1"/>
            <p:nvPr/>
          </p:nvSpPr>
          <p:spPr>
            <a:xfrm rot="65343">
              <a:off x="5758057" y="4576305"/>
              <a:ext cx="1425004" cy="368862"/>
            </a:xfrm>
            <a:prstGeom prst="rect">
              <a:avLst/>
            </a:prstGeom>
            <a:noFill/>
            <a:scene3d>
              <a:camera prst="orthographicFront">
                <a:rot lat="247912" lon="896977" rev="21539829"/>
              </a:camera>
              <a:lightRig rig="threePt" dir="t"/>
            </a:scene3d>
          </p:spPr>
          <p:txBody>
            <a:bodyPr wrap="square">
              <a:spAutoFit/>
            </a:bodyPr>
            <a:lstStyle/>
            <a:p>
              <a:pPr algn="ctr"/>
              <a:r>
                <a:rPr lang="en-US" sz="2000" b="1" dirty="0">
                  <a:solidFill>
                    <a:schemeClr val="bg1"/>
                  </a:solidFill>
                  <a:latin typeface="Montserrat" panose="00000500000000000000" pitchFamily="2" charset="0"/>
                  <a:ea typeface="Roboto Slab Light" pitchFamily="2" charset="0"/>
                </a:rPr>
                <a:t>Truth</a:t>
              </a:r>
            </a:p>
          </p:txBody>
        </p:sp>
        <p:sp>
          <p:nvSpPr>
            <p:cNvPr id="73" name="TextBox 72">
              <a:extLst>
                <a:ext uri="{FF2B5EF4-FFF2-40B4-BE49-F238E27FC236}">
                  <a16:creationId xmlns:a16="http://schemas.microsoft.com/office/drawing/2014/main" id="{74779168-DD6B-4D4C-87EB-C98E21112438}"/>
                </a:ext>
              </a:extLst>
            </p:cNvPr>
            <p:cNvSpPr txBox="1"/>
            <p:nvPr/>
          </p:nvSpPr>
          <p:spPr>
            <a:xfrm rot="65343">
              <a:off x="5758057" y="5580234"/>
              <a:ext cx="1425004" cy="368862"/>
            </a:xfrm>
            <a:prstGeom prst="rect">
              <a:avLst/>
            </a:prstGeom>
            <a:noFill/>
            <a:scene3d>
              <a:camera prst="orthographicFront">
                <a:rot lat="247912" lon="896977" rev="21539829"/>
              </a:camera>
              <a:lightRig rig="threePt" dir="t"/>
            </a:scene3d>
          </p:spPr>
          <p:txBody>
            <a:bodyPr wrap="square">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Principle</a:t>
              </a:r>
            </a:p>
          </p:txBody>
        </p:sp>
      </p:grpSp>
      <p:sp>
        <p:nvSpPr>
          <p:cNvPr id="104" name="Freeform: Shape 103">
            <a:extLst>
              <a:ext uri="{FF2B5EF4-FFF2-40B4-BE49-F238E27FC236}">
                <a16:creationId xmlns:a16="http://schemas.microsoft.com/office/drawing/2014/main" id="{55D721F2-C610-46DD-B000-1A9261FFBAF1}"/>
              </a:ext>
            </a:extLst>
          </p:cNvPr>
          <p:cNvSpPr/>
          <p:nvPr/>
        </p:nvSpPr>
        <p:spPr>
          <a:xfrm>
            <a:off x="1960817" y="4549218"/>
            <a:ext cx="886500" cy="702587"/>
          </a:xfrm>
          <a:custGeom>
            <a:avLst/>
            <a:gdLst/>
            <a:ahLst/>
            <a:cxnLst/>
            <a:rect l="l" t="t" r="r" b="b"/>
            <a:pathLst>
              <a:path w="196139" h="155448">
                <a:moveTo>
                  <a:pt x="146761" y="0"/>
                </a:moveTo>
                <a:lnTo>
                  <a:pt x="192024" y="0"/>
                </a:lnTo>
                <a:lnTo>
                  <a:pt x="171907" y="72694"/>
                </a:lnTo>
                <a:cubicBezTo>
                  <a:pt x="179527" y="76047"/>
                  <a:pt x="185471" y="81076"/>
                  <a:pt x="189738" y="87782"/>
                </a:cubicBezTo>
                <a:cubicBezTo>
                  <a:pt x="194005" y="94488"/>
                  <a:pt x="196139" y="102412"/>
                  <a:pt x="196139" y="111556"/>
                </a:cubicBezTo>
                <a:cubicBezTo>
                  <a:pt x="196139" y="124663"/>
                  <a:pt x="192024" y="135255"/>
                  <a:pt x="183794" y="143332"/>
                </a:cubicBezTo>
                <a:cubicBezTo>
                  <a:pt x="175565" y="151409"/>
                  <a:pt x="165049" y="155448"/>
                  <a:pt x="152247" y="155448"/>
                </a:cubicBezTo>
                <a:cubicBezTo>
                  <a:pt x="139446" y="155448"/>
                  <a:pt x="128854" y="151333"/>
                  <a:pt x="120472" y="143103"/>
                </a:cubicBezTo>
                <a:cubicBezTo>
                  <a:pt x="112090" y="134874"/>
                  <a:pt x="107899" y="124358"/>
                  <a:pt x="107899" y="111556"/>
                </a:cubicBezTo>
                <a:cubicBezTo>
                  <a:pt x="107899" y="105460"/>
                  <a:pt x="108661" y="99364"/>
                  <a:pt x="110185" y="93268"/>
                </a:cubicBezTo>
                <a:cubicBezTo>
                  <a:pt x="111709" y="87172"/>
                  <a:pt x="115062" y="78028"/>
                  <a:pt x="120243" y="65836"/>
                </a:cubicBezTo>
                <a:close/>
                <a:moveTo>
                  <a:pt x="38862" y="0"/>
                </a:moveTo>
                <a:lnTo>
                  <a:pt x="84125" y="0"/>
                </a:lnTo>
                <a:lnTo>
                  <a:pt x="64008" y="72694"/>
                </a:lnTo>
                <a:cubicBezTo>
                  <a:pt x="71628" y="76047"/>
                  <a:pt x="77571" y="81076"/>
                  <a:pt x="81839" y="87782"/>
                </a:cubicBezTo>
                <a:cubicBezTo>
                  <a:pt x="86106" y="94488"/>
                  <a:pt x="88239" y="102412"/>
                  <a:pt x="88239" y="111556"/>
                </a:cubicBezTo>
                <a:cubicBezTo>
                  <a:pt x="88239" y="124663"/>
                  <a:pt x="84125" y="135255"/>
                  <a:pt x="75895" y="143332"/>
                </a:cubicBezTo>
                <a:cubicBezTo>
                  <a:pt x="67665" y="151409"/>
                  <a:pt x="57150" y="155448"/>
                  <a:pt x="44348" y="155448"/>
                </a:cubicBezTo>
                <a:cubicBezTo>
                  <a:pt x="31547" y="155448"/>
                  <a:pt x="20955" y="151333"/>
                  <a:pt x="12573" y="143103"/>
                </a:cubicBezTo>
                <a:cubicBezTo>
                  <a:pt x="4191" y="134874"/>
                  <a:pt x="0" y="124358"/>
                  <a:pt x="0" y="111556"/>
                </a:cubicBezTo>
                <a:cubicBezTo>
                  <a:pt x="0" y="105460"/>
                  <a:pt x="762" y="99364"/>
                  <a:pt x="2286" y="93268"/>
                </a:cubicBezTo>
                <a:cubicBezTo>
                  <a:pt x="3810" y="87172"/>
                  <a:pt x="7163" y="78028"/>
                  <a:pt x="12344" y="65836"/>
                </a:cubicBez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A088FF34-57EF-4F89-AD62-D2B8B2EAA62E}"/>
              </a:ext>
            </a:extLst>
          </p:cNvPr>
          <p:cNvSpPr txBox="1"/>
          <p:nvPr/>
        </p:nvSpPr>
        <p:spPr>
          <a:xfrm>
            <a:off x="2148941" y="904742"/>
            <a:ext cx="4572000" cy="646331"/>
          </a:xfrm>
          <a:prstGeom prst="rect">
            <a:avLst/>
          </a:prstGeom>
          <a:noFill/>
        </p:spPr>
        <p:txBody>
          <a:bodyPr wrap="square">
            <a:spAutoFit/>
          </a:bodyPr>
          <a:lstStyle/>
          <a:p>
            <a:r>
              <a:rPr lang="en-US" sz="3600" b="1" dirty="0">
                <a:solidFill>
                  <a:schemeClr val="tx1">
                    <a:lumMod val="75000"/>
                    <a:lumOff val="25000"/>
                  </a:schemeClr>
                </a:solidFill>
                <a:latin typeface="Montserrat" panose="00000500000000000000" pitchFamily="2" charset="0"/>
              </a:rPr>
              <a:t>A Principle</a:t>
            </a:r>
          </a:p>
        </p:txBody>
      </p:sp>
      <p:sp>
        <p:nvSpPr>
          <p:cNvPr id="77" name="TextBox 76">
            <a:extLst>
              <a:ext uri="{FF2B5EF4-FFF2-40B4-BE49-F238E27FC236}">
                <a16:creationId xmlns:a16="http://schemas.microsoft.com/office/drawing/2014/main" id="{FB2FDAB7-B36E-4A5D-928F-B49F8FF9A256}"/>
              </a:ext>
            </a:extLst>
          </p:cNvPr>
          <p:cNvSpPr txBox="1"/>
          <p:nvPr/>
        </p:nvSpPr>
        <p:spPr>
          <a:xfrm>
            <a:off x="2923954" y="1698643"/>
            <a:ext cx="4572000" cy="707886"/>
          </a:xfrm>
          <a:prstGeom prst="rect">
            <a:avLst/>
          </a:prstGeom>
          <a:noFill/>
        </p:spPr>
        <p:txBody>
          <a:bodyPr wrap="square" anchor="ctr">
            <a:spAutoFit/>
          </a:bodyPr>
          <a:lstStyle/>
          <a:p>
            <a:r>
              <a:rPr lang="en-US" sz="2000" b="1" u="sng" dirty="0">
                <a:solidFill>
                  <a:schemeClr val="tx1">
                    <a:lumMod val="75000"/>
                    <a:lumOff val="25000"/>
                  </a:schemeClr>
                </a:solidFill>
                <a:latin typeface="Lato" panose="020F0502020204030203" pitchFamily="34" charset="0"/>
                <a:ea typeface="Roboto Slab Light" pitchFamily="2" charset="0"/>
              </a:rPr>
              <a:t>Basic</a:t>
            </a:r>
            <a:r>
              <a:rPr lang="en-US" sz="2000" b="1" dirty="0">
                <a:solidFill>
                  <a:schemeClr val="tx1">
                    <a:lumMod val="75000"/>
                    <a:lumOff val="25000"/>
                  </a:schemeClr>
                </a:solidFill>
                <a:latin typeface="Lato" panose="020F0502020204030203" pitchFamily="34" charset="0"/>
                <a:ea typeface="Roboto Slab Light" pitchFamily="2" charset="0"/>
              </a:rPr>
              <a:t> </a:t>
            </a:r>
            <a:r>
              <a:rPr lang="en-US" sz="2000" dirty="0">
                <a:solidFill>
                  <a:schemeClr val="tx1">
                    <a:lumMod val="75000"/>
                    <a:lumOff val="25000"/>
                  </a:schemeClr>
                </a:solidFill>
                <a:latin typeface="Lato" panose="020F0502020204030203" pitchFamily="34" charset="0"/>
                <a:ea typeface="Roboto Slab Light" pitchFamily="2" charset="0"/>
              </a:rPr>
              <a:t>truth, law, doctrine, or </a:t>
            </a:r>
            <a:r>
              <a:rPr lang="en-US" sz="2000" b="1" u="sng"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motivating</a:t>
            </a:r>
            <a:r>
              <a:rPr lang="en-US" sz="2000" dirty="0">
                <a:solidFill>
                  <a:schemeClr val="tx1">
                    <a:lumMod val="75000"/>
                    <a:lumOff val="25000"/>
                  </a:schemeClr>
                </a:solidFill>
                <a:latin typeface="Lato" panose="020F0502020204030203" pitchFamily="34" charset="0"/>
                <a:ea typeface="Roboto Slab Light" pitchFamily="2" charset="0"/>
              </a:rPr>
              <a:t> force</a:t>
            </a:r>
          </a:p>
        </p:txBody>
      </p:sp>
      <p:sp>
        <p:nvSpPr>
          <p:cNvPr id="78" name="Rectangle 77">
            <a:extLst>
              <a:ext uri="{FF2B5EF4-FFF2-40B4-BE49-F238E27FC236}">
                <a16:creationId xmlns:a16="http://schemas.microsoft.com/office/drawing/2014/main" id="{84611E0A-5BFF-4C69-B4C3-0FE778788876}"/>
              </a:ext>
            </a:extLst>
          </p:cNvPr>
          <p:cNvSpPr/>
          <p:nvPr/>
        </p:nvSpPr>
        <p:spPr>
          <a:xfrm>
            <a:off x="2215985" y="1761434"/>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2" name="Group 1">
            <a:extLst>
              <a:ext uri="{FF2B5EF4-FFF2-40B4-BE49-F238E27FC236}">
                <a16:creationId xmlns:a16="http://schemas.microsoft.com/office/drawing/2014/main" id="{26983FF7-803A-4E5B-980A-ED38E4490C89}"/>
              </a:ext>
            </a:extLst>
          </p:cNvPr>
          <p:cNvGrpSpPr/>
          <p:nvPr/>
        </p:nvGrpSpPr>
        <p:grpSpPr>
          <a:xfrm>
            <a:off x="2215985" y="2484687"/>
            <a:ext cx="4774298" cy="1015663"/>
            <a:chOff x="691985" y="2484686"/>
            <a:chExt cx="4774298" cy="1015663"/>
          </a:xfrm>
        </p:grpSpPr>
        <p:sp>
          <p:nvSpPr>
            <p:cNvPr id="80" name="TextBox 79">
              <a:extLst>
                <a:ext uri="{FF2B5EF4-FFF2-40B4-BE49-F238E27FC236}">
                  <a16:creationId xmlns:a16="http://schemas.microsoft.com/office/drawing/2014/main" id="{2A015637-8E2D-4151-90D6-5319AD1EF327}"/>
                </a:ext>
              </a:extLst>
            </p:cNvPr>
            <p:cNvSpPr txBox="1"/>
            <p:nvPr/>
          </p:nvSpPr>
          <p:spPr>
            <a:xfrm>
              <a:off x="1399954" y="2484686"/>
              <a:ext cx="4066329" cy="1015663"/>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 rule of conduct, especially right conduct, integrity (Person of Principle)</a:t>
              </a:r>
            </a:p>
          </p:txBody>
        </p:sp>
        <p:sp>
          <p:nvSpPr>
            <p:cNvPr id="81" name="Rectangle 80">
              <a:extLst>
                <a:ext uri="{FF2B5EF4-FFF2-40B4-BE49-F238E27FC236}">
                  <a16:creationId xmlns:a16="http://schemas.microsoft.com/office/drawing/2014/main" id="{693E0211-A3EC-4366-9453-F64F51CCA82C}"/>
                </a:ext>
              </a:extLst>
            </p:cNvPr>
            <p:cNvSpPr/>
            <p:nvPr/>
          </p:nvSpPr>
          <p:spPr>
            <a:xfrm>
              <a:off x="691985" y="270136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97" name="TextBox 96">
            <a:extLst>
              <a:ext uri="{FF2B5EF4-FFF2-40B4-BE49-F238E27FC236}">
                <a16:creationId xmlns:a16="http://schemas.microsoft.com/office/drawing/2014/main" id="{7F84C505-3F5F-40C2-94AD-7BD20D39D042}"/>
              </a:ext>
            </a:extLst>
          </p:cNvPr>
          <p:cNvSpPr txBox="1"/>
          <p:nvPr/>
        </p:nvSpPr>
        <p:spPr>
          <a:xfrm>
            <a:off x="2148941" y="4806228"/>
            <a:ext cx="4774298" cy="954107"/>
          </a:xfrm>
          <a:prstGeom prst="rect">
            <a:avLst/>
          </a:prstGeom>
          <a:noFill/>
        </p:spPr>
        <p:txBody>
          <a:bodyPr wrap="square" anchor="ctr">
            <a:spAutoFit/>
          </a:bodyPr>
          <a:lstStyle/>
          <a:p>
            <a:pPr algn="ctr"/>
            <a:r>
              <a:rPr lang="en-US" sz="2800" b="1" dirty="0">
                <a:solidFill>
                  <a:schemeClr val="accent2">
                    <a:lumMod val="75000"/>
                  </a:schemeClr>
                </a:solidFill>
                <a:latin typeface="Lato" panose="020F0502020204030203" pitchFamily="34" charset="0"/>
                <a:ea typeface="Roboto Slab Light" pitchFamily="2" charset="0"/>
              </a:rPr>
              <a:t>A principle creates a firm </a:t>
            </a:r>
            <a:r>
              <a:rPr lang="en-US" sz="2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foundation</a:t>
            </a:r>
          </a:p>
        </p:txBody>
      </p:sp>
      <p:cxnSp>
        <p:nvCxnSpPr>
          <p:cNvPr id="108" name="Straight Connector 107">
            <a:extLst>
              <a:ext uri="{FF2B5EF4-FFF2-40B4-BE49-F238E27FC236}">
                <a16:creationId xmlns:a16="http://schemas.microsoft.com/office/drawing/2014/main" id="{F8360B9A-7764-42A3-AE7B-5BC63B7C3845}"/>
              </a:ext>
            </a:extLst>
          </p:cNvPr>
          <p:cNvCxnSpPr>
            <a:cxnSpLocks/>
          </p:cNvCxnSpPr>
          <p:nvPr/>
        </p:nvCxnSpPr>
        <p:spPr>
          <a:xfrm>
            <a:off x="3302888" y="4592213"/>
            <a:ext cx="679832" cy="0"/>
          </a:xfrm>
          <a:prstGeom prst="line">
            <a:avLst/>
          </a:prstGeom>
          <a:ln w="25400">
            <a:solidFill>
              <a:schemeClr val="accent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33DFD9E-F99E-4EB5-B72D-4C856C444F18}"/>
              </a:ext>
            </a:extLst>
          </p:cNvPr>
          <p:cNvCxnSpPr>
            <a:cxnSpLocks/>
          </p:cNvCxnSpPr>
          <p:nvPr/>
        </p:nvCxnSpPr>
        <p:spPr>
          <a:xfrm>
            <a:off x="2215986" y="6020355"/>
            <a:ext cx="3615855" cy="0"/>
          </a:xfrm>
          <a:prstGeom prst="line">
            <a:avLst/>
          </a:prstGeom>
          <a:ln w="25400">
            <a:solidFill>
              <a:schemeClr val="accent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CE7A0CB-0DF3-4FE3-AAA4-5E7B15D7D36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19" name="Slide Number Placeholder 5">
            <a:extLst>
              <a:ext uri="{FF2B5EF4-FFF2-40B4-BE49-F238E27FC236}">
                <a16:creationId xmlns:a16="http://schemas.microsoft.com/office/drawing/2014/main" id="{04DF009C-B392-452A-BF15-99E15DBE8BA3}"/>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16</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pic>
        <p:nvPicPr>
          <p:cNvPr id="121" name="Graphic 120">
            <a:extLst>
              <a:ext uri="{FF2B5EF4-FFF2-40B4-BE49-F238E27FC236}">
                <a16:creationId xmlns:a16="http://schemas.microsoft.com/office/drawing/2014/main" id="{574C1A7D-9C74-4D2E-8544-C864E87F81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18272" y="1863721"/>
            <a:ext cx="377730" cy="377730"/>
          </a:xfrm>
          <a:prstGeom prst="rect">
            <a:avLst/>
          </a:prstGeom>
        </p:spPr>
      </p:pic>
      <p:pic>
        <p:nvPicPr>
          <p:cNvPr id="123" name="Graphic 122">
            <a:extLst>
              <a:ext uri="{FF2B5EF4-FFF2-40B4-BE49-F238E27FC236}">
                <a16:creationId xmlns:a16="http://schemas.microsoft.com/office/drawing/2014/main" id="{0A28FBE7-6E2B-4261-AAB7-50B9C3748C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18272" y="2803652"/>
            <a:ext cx="377730" cy="377730"/>
          </a:xfrm>
          <a:prstGeom prst="rect">
            <a:avLst/>
          </a:prstGeom>
        </p:spPr>
      </p:pic>
      <p:grpSp>
        <p:nvGrpSpPr>
          <p:cNvPr id="3" name="Group 2">
            <a:extLst>
              <a:ext uri="{FF2B5EF4-FFF2-40B4-BE49-F238E27FC236}">
                <a16:creationId xmlns:a16="http://schemas.microsoft.com/office/drawing/2014/main" id="{44BD9099-FB39-4866-81F6-F84070887A0C}"/>
              </a:ext>
            </a:extLst>
          </p:cNvPr>
          <p:cNvGrpSpPr/>
          <p:nvPr/>
        </p:nvGrpSpPr>
        <p:grpSpPr>
          <a:xfrm>
            <a:off x="2215985" y="3641297"/>
            <a:ext cx="3938102" cy="582304"/>
            <a:chOff x="691985" y="3641297"/>
            <a:chExt cx="3938102" cy="582304"/>
          </a:xfrm>
        </p:grpSpPr>
        <p:sp>
          <p:nvSpPr>
            <p:cNvPr id="83" name="TextBox 82">
              <a:extLst>
                <a:ext uri="{FF2B5EF4-FFF2-40B4-BE49-F238E27FC236}">
                  <a16:creationId xmlns:a16="http://schemas.microsoft.com/office/drawing/2014/main" id="{51149975-1B5B-47E2-8C52-F0E73AF78651}"/>
                </a:ext>
              </a:extLst>
            </p:cNvPr>
            <p:cNvSpPr txBox="1"/>
            <p:nvPr/>
          </p:nvSpPr>
          <p:spPr>
            <a:xfrm>
              <a:off x="1399954" y="3732394"/>
              <a:ext cx="3230133" cy="400110"/>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Broad statement of </a:t>
              </a:r>
              <a:r>
                <a:rPr lang="en-US" sz="2000" b="1" u="sng"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Truth</a:t>
              </a:r>
            </a:p>
          </p:txBody>
        </p:sp>
        <p:sp>
          <p:nvSpPr>
            <p:cNvPr id="84" name="Rectangle 83">
              <a:extLst>
                <a:ext uri="{FF2B5EF4-FFF2-40B4-BE49-F238E27FC236}">
                  <a16:creationId xmlns:a16="http://schemas.microsoft.com/office/drawing/2014/main" id="{A2B8451C-FB7C-48F0-94F9-133624EEF490}"/>
                </a:ext>
              </a:extLst>
            </p:cNvPr>
            <p:cNvSpPr/>
            <p:nvPr/>
          </p:nvSpPr>
          <p:spPr>
            <a:xfrm>
              <a:off x="691985" y="3641297"/>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25" name="Graphic 124">
              <a:extLst>
                <a:ext uri="{FF2B5EF4-FFF2-40B4-BE49-F238E27FC236}">
                  <a16:creationId xmlns:a16="http://schemas.microsoft.com/office/drawing/2014/main" id="{98C549AC-2C8B-4461-8085-2F42053E23B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4273" y="3743586"/>
              <a:ext cx="377730" cy="377728"/>
            </a:xfrm>
            <a:prstGeom prst="rect">
              <a:avLst/>
            </a:prstGeom>
          </p:spPr>
        </p:pic>
      </p:grpSp>
    </p:spTree>
    <p:extLst>
      <p:ext uri="{BB962C8B-B14F-4D97-AF65-F5344CB8AC3E}">
        <p14:creationId xmlns:p14="http://schemas.microsoft.com/office/powerpoint/2010/main" val="202930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animBg="1"/>
      <p:bldP spid="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flipH="1">
            <a:off x="1524000" y="0"/>
            <a:ext cx="9144001" cy="6858000"/>
          </a:xfrm>
          <a:prstGeom prst="rect">
            <a:avLst/>
          </a:prstGeom>
          <a:gradFill flip="none" rotWithShape="1">
            <a:gsLst>
              <a:gs pos="0">
                <a:schemeClr val="accent6">
                  <a:lumMod val="20000"/>
                  <a:lumOff val="80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 name="Rectangle 2"/>
          <p:cNvSpPr/>
          <p:nvPr/>
        </p:nvSpPr>
        <p:spPr>
          <a:xfrm>
            <a:off x="2217600" y="626959"/>
            <a:ext cx="4735366" cy="1200329"/>
          </a:xfrm>
          <a:prstGeom prst="rect">
            <a:avLst/>
          </a:prstGeom>
        </p:spPr>
        <p:txBody>
          <a:bodyPr wrap="square">
            <a:spAutoFit/>
          </a:bodyPr>
          <a:lstStyle/>
          <a:p>
            <a:r>
              <a:rPr lang="en-US" sz="3600" b="1" dirty="0">
                <a:solidFill>
                  <a:schemeClr val="tx1">
                    <a:lumMod val="75000"/>
                    <a:lumOff val="25000"/>
                  </a:schemeClr>
                </a:solidFill>
                <a:latin typeface="Montserrat" panose="00000500000000000000" pitchFamily="2" charset="0"/>
              </a:rPr>
              <a:t>Ten </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Ancient</a:t>
            </a:r>
            <a:r>
              <a:rPr lang="en-US" sz="3600" b="1" dirty="0">
                <a:solidFill>
                  <a:schemeClr val="tx1">
                    <a:lumMod val="75000"/>
                    <a:lumOff val="25000"/>
                  </a:schemeClr>
                </a:solidFill>
                <a:latin typeface="Montserrat" panose="00000500000000000000" pitchFamily="2" charset="0"/>
              </a:rPr>
              <a:t> Principles</a:t>
            </a:r>
          </a:p>
        </p:txBody>
      </p:sp>
      <p:grpSp>
        <p:nvGrpSpPr>
          <p:cNvPr id="29" name="Group 28"/>
          <p:cNvGrpSpPr/>
          <p:nvPr/>
        </p:nvGrpSpPr>
        <p:grpSpPr>
          <a:xfrm>
            <a:off x="2323981" y="1970802"/>
            <a:ext cx="2544408" cy="518721"/>
            <a:chOff x="799981" y="2012702"/>
            <a:chExt cx="2544408" cy="518721"/>
          </a:xfrm>
        </p:grpSpPr>
        <p:sp>
          <p:nvSpPr>
            <p:cNvPr id="10" name="Rectangle 9"/>
            <p:cNvSpPr/>
            <p:nvPr/>
          </p:nvSpPr>
          <p:spPr>
            <a:xfrm>
              <a:off x="1556720" y="2069758"/>
              <a:ext cx="1787669" cy="461665"/>
            </a:xfrm>
            <a:prstGeom prst="rect">
              <a:avLst/>
            </a:prstGeom>
          </p:spPr>
          <p:txBody>
            <a:bodyPr wrap="non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Time tested</a:t>
              </a:r>
            </a:p>
          </p:txBody>
        </p:sp>
        <p:grpSp>
          <p:nvGrpSpPr>
            <p:cNvPr id="2" name="Group 1"/>
            <p:cNvGrpSpPr/>
            <p:nvPr/>
          </p:nvGrpSpPr>
          <p:grpSpPr>
            <a:xfrm>
              <a:off x="799981" y="2012702"/>
              <a:ext cx="575799" cy="496322"/>
              <a:chOff x="799981" y="2012702"/>
              <a:chExt cx="575799" cy="496322"/>
            </a:xfrm>
          </p:grpSpPr>
          <p:sp>
            <p:nvSpPr>
              <p:cNvPr id="4" name="Rectangle 3">
                <a:extLst>
                  <a:ext uri="{FF2B5EF4-FFF2-40B4-BE49-F238E27FC236}">
                    <a16:creationId xmlns:a16="http://schemas.microsoft.com/office/drawing/2014/main" id="{84611E0A-5BFF-4C69-B4C3-0FE778788876}"/>
                  </a:ext>
                </a:extLst>
              </p:cNvPr>
              <p:cNvSpPr/>
              <p:nvPr/>
            </p:nvSpPr>
            <p:spPr>
              <a:xfrm>
                <a:off x="811159" y="2012702"/>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799981" y="2047359"/>
                <a:ext cx="575799" cy="461665"/>
              </a:xfrm>
              <a:prstGeom prst="rect">
                <a:avLst/>
              </a:prstGeom>
              <a:noFill/>
            </p:spPr>
            <p:txBody>
              <a:bodyPr wrap="none" rtlCol="0">
                <a:spAutoFit/>
              </a:bodyPr>
              <a:lstStyle/>
              <a:p>
                <a:r>
                  <a:rPr lang="id-ID" sz="2400" b="1" dirty="0">
                    <a:solidFill>
                      <a:schemeClr val="bg1"/>
                    </a:solidFill>
                    <a:latin typeface="Tahoma" panose="020B0604030504040204" pitchFamily="34" charset="0"/>
                    <a:ea typeface="Tahoma" panose="020B0604030504040204" pitchFamily="34" charset="0"/>
                    <a:cs typeface="Tahoma" panose="020B0604030504040204" pitchFamily="34" charset="0"/>
                  </a:rPr>
                  <a:t>01</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0" name="Group 29"/>
          <p:cNvGrpSpPr/>
          <p:nvPr/>
        </p:nvGrpSpPr>
        <p:grpSpPr>
          <a:xfrm>
            <a:off x="2290960" y="2753933"/>
            <a:ext cx="3767949" cy="527667"/>
            <a:chOff x="766959" y="2795833"/>
            <a:chExt cx="3767949" cy="527667"/>
          </a:xfrm>
        </p:grpSpPr>
        <p:sp>
          <p:nvSpPr>
            <p:cNvPr id="12" name="Rectangle 11"/>
            <p:cNvSpPr/>
            <p:nvPr/>
          </p:nvSpPr>
          <p:spPr>
            <a:xfrm>
              <a:off x="1556720" y="2861835"/>
              <a:ext cx="2978188" cy="461665"/>
            </a:xfrm>
            <a:prstGeom prst="rect">
              <a:avLst/>
            </a:prstGeom>
          </p:spPr>
          <p:txBody>
            <a:bodyPr wrap="non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Universal application</a:t>
              </a:r>
            </a:p>
          </p:txBody>
        </p:sp>
        <p:grpSp>
          <p:nvGrpSpPr>
            <p:cNvPr id="11" name="Group 10"/>
            <p:cNvGrpSpPr/>
            <p:nvPr/>
          </p:nvGrpSpPr>
          <p:grpSpPr>
            <a:xfrm>
              <a:off x="766959" y="2795833"/>
              <a:ext cx="575799" cy="483868"/>
              <a:chOff x="766959" y="2795833"/>
              <a:chExt cx="575799" cy="483868"/>
            </a:xfrm>
          </p:grpSpPr>
          <p:sp>
            <p:nvSpPr>
              <p:cNvPr id="5" name="Rectangle 4">
                <a:extLst>
                  <a:ext uri="{FF2B5EF4-FFF2-40B4-BE49-F238E27FC236}">
                    <a16:creationId xmlns:a16="http://schemas.microsoft.com/office/drawing/2014/main" id="{84611E0A-5BFF-4C69-B4C3-0FE778788876}"/>
                  </a:ext>
                </a:extLst>
              </p:cNvPr>
              <p:cNvSpPr/>
              <p:nvPr/>
            </p:nvSpPr>
            <p:spPr>
              <a:xfrm>
                <a:off x="811159" y="2795833"/>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766959" y="2818036"/>
                <a:ext cx="575799" cy="461665"/>
              </a:xfrm>
              <a:prstGeom prst="rect">
                <a:avLst/>
              </a:prstGeom>
              <a:noFill/>
            </p:spPr>
            <p:txBody>
              <a:bodyPr wrap="none" rtlCol="0">
                <a:spAutoFit/>
              </a:bodyPr>
              <a:lstStyle/>
              <a:p>
                <a:r>
                  <a:rPr lang="id-ID" sz="2400" b="1" dirty="0">
                    <a:solidFill>
                      <a:schemeClr val="bg1"/>
                    </a:solidFill>
                    <a:latin typeface="Tahoma" panose="020B0604030504040204" pitchFamily="34" charset="0"/>
                    <a:ea typeface="Tahoma" panose="020B0604030504040204" pitchFamily="34" charset="0"/>
                    <a:cs typeface="Tahoma" panose="020B0604030504040204" pitchFamily="34" charset="0"/>
                  </a:rPr>
                  <a:t>02</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1" name="Group 30"/>
          <p:cNvGrpSpPr/>
          <p:nvPr/>
        </p:nvGrpSpPr>
        <p:grpSpPr>
          <a:xfrm>
            <a:off x="2290960" y="3474321"/>
            <a:ext cx="4028083" cy="510318"/>
            <a:chOff x="766959" y="3516222"/>
            <a:chExt cx="4028083" cy="510318"/>
          </a:xfrm>
        </p:grpSpPr>
        <p:sp>
          <p:nvSpPr>
            <p:cNvPr id="13" name="Rectangle 12"/>
            <p:cNvSpPr/>
            <p:nvPr/>
          </p:nvSpPr>
          <p:spPr>
            <a:xfrm>
              <a:off x="1556720" y="3564875"/>
              <a:ext cx="3238322" cy="461665"/>
            </a:xfrm>
            <a:prstGeom prst="rect">
              <a:avLst/>
            </a:prstGeom>
          </p:spPr>
          <p:txBody>
            <a:bodyPr wrap="non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Provide inner compass</a:t>
              </a:r>
            </a:p>
          </p:txBody>
        </p:sp>
        <p:grpSp>
          <p:nvGrpSpPr>
            <p:cNvPr id="14" name="Group 13"/>
            <p:cNvGrpSpPr/>
            <p:nvPr/>
          </p:nvGrpSpPr>
          <p:grpSpPr>
            <a:xfrm>
              <a:off x="766959" y="3516222"/>
              <a:ext cx="575799" cy="485703"/>
              <a:chOff x="766959" y="3516222"/>
              <a:chExt cx="575799" cy="485703"/>
            </a:xfrm>
          </p:grpSpPr>
          <p:sp>
            <p:nvSpPr>
              <p:cNvPr id="6" name="Rectangle 5">
                <a:extLst>
                  <a:ext uri="{FF2B5EF4-FFF2-40B4-BE49-F238E27FC236}">
                    <a16:creationId xmlns:a16="http://schemas.microsoft.com/office/drawing/2014/main" id="{84611E0A-5BFF-4C69-B4C3-0FE778788876}"/>
                  </a:ext>
                </a:extLst>
              </p:cNvPr>
              <p:cNvSpPr/>
              <p:nvPr/>
            </p:nvSpPr>
            <p:spPr>
              <a:xfrm>
                <a:off x="811159" y="3516222"/>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766959" y="3540260"/>
                <a:ext cx="575799" cy="461665"/>
              </a:xfrm>
              <a:prstGeom prst="rect">
                <a:avLst/>
              </a:prstGeom>
              <a:noFill/>
            </p:spPr>
            <p:txBody>
              <a:bodyPr wrap="none" rtlCol="0">
                <a:spAutoFit/>
              </a:bodyPr>
              <a:lstStyle/>
              <a:p>
                <a:r>
                  <a:rPr lang="id-ID" sz="2400" b="1" dirty="0">
                    <a:solidFill>
                      <a:schemeClr val="bg1"/>
                    </a:solidFill>
                    <a:latin typeface="Tahoma" panose="020B0604030504040204" pitchFamily="34" charset="0"/>
                    <a:ea typeface="Tahoma" panose="020B0604030504040204" pitchFamily="34" charset="0"/>
                    <a:cs typeface="Tahoma" panose="020B0604030504040204" pitchFamily="34" charset="0"/>
                  </a:rPr>
                  <a:t>03</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2" name="Group 31"/>
          <p:cNvGrpSpPr/>
          <p:nvPr/>
        </p:nvGrpSpPr>
        <p:grpSpPr>
          <a:xfrm>
            <a:off x="2260862" y="4221340"/>
            <a:ext cx="4602688" cy="518721"/>
            <a:chOff x="736862" y="4263240"/>
            <a:chExt cx="4602688" cy="518721"/>
          </a:xfrm>
        </p:grpSpPr>
        <p:sp>
          <p:nvSpPr>
            <p:cNvPr id="15" name="Rectangle 14"/>
            <p:cNvSpPr/>
            <p:nvPr/>
          </p:nvSpPr>
          <p:spPr>
            <a:xfrm>
              <a:off x="1556720" y="4320296"/>
              <a:ext cx="3782830" cy="461665"/>
            </a:xfrm>
            <a:prstGeom prst="rect">
              <a:avLst/>
            </a:prstGeom>
          </p:spPr>
          <p:txBody>
            <a:bodyPr wrap="non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Good results when applied</a:t>
              </a:r>
            </a:p>
          </p:txBody>
        </p:sp>
        <p:grpSp>
          <p:nvGrpSpPr>
            <p:cNvPr id="26" name="Group 25"/>
            <p:cNvGrpSpPr/>
            <p:nvPr/>
          </p:nvGrpSpPr>
          <p:grpSpPr>
            <a:xfrm>
              <a:off x="736862" y="4263240"/>
              <a:ext cx="575799" cy="483444"/>
              <a:chOff x="736862" y="4263240"/>
              <a:chExt cx="575799" cy="483444"/>
            </a:xfrm>
          </p:grpSpPr>
          <p:sp>
            <p:nvSpPr>
              <p:cNvPr id="7" name="Rectangle 6">
                <a:extLst>
                  <a:ext uri="{FF2B5EF4-FFF2-40B4-BE49-F238E27FC236}">
                    <a16:creationId xmlns:a16="http://schemas.microsoft.com/office/drawing/2014/main" id="{84611E0A-5BFF-4C69-B4C3-0FE778788876}"/>
                  </a:ext>
                </a:extLst>
              </p:cNvPr>
              <p:cNvSpPr/>
              <p:nvPr/>
            </p:nvSpPr>
            <p:spPr>
              <a:xfrm>
                <a:off x="811159" y="4263240"/>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736862" y="4285019"/>
                <a:ext cx="575799" cy="461665"/>
              </a:xfrm>
              <a:prstGeom prst="rect">
                <a:avLst/>
              </a:prstGeom>
              <a:noFill/>
            </p:spPr>
            <p:txBody>
              <a:bodyPr wrap="none" rtlCol="0">
                <a:spAutoFit/>
              </a:bodyPr>
              <a:lstStyle/>
              <a:p>
                <a:r>
                  <a:rPr lang="id-ID" sz="2400" b="1" dirty="0">
                    <a:solidFill>
                      <a:schemeClr val="bg1"/>
                    </a:solidFill>
                    <a:latin typeface="Tahoma" panose="020B0604030504040204" pitchFamily="34" charset="0"/>
                    <a:ea typeface="Tahoma" panose="020B0604030504040204" pitchFamily="34" charset="0"/>
                    <a:cs typeface="Tahoma" panose="020B0604030504040204" pitchFamily="34" charset="0"/>
                  </a:rPr>
                  <a:t>04</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3" name="Group 32"/>
          <p:cNvGrpSpPr/>
          <p:nvPr/>
        </p:nvGrpSpPr>
        <p:grpSpPr>
          <a:xfrm>
            <a:off x="2276950" y="5069390"/>
            <a:ext cx="4479072" cy="513989"/>
            <a:chOff x="752950" y="5069389"/>
            <a:chExt cx="4479072" cy="513989"/>
          </a:xfrm>
        </p:grpSpPr>
        <p:sp>
          <p:nvSpPr>
            <p:cNvPr id="16" name="Rectangle 15"/>
            <p:cNvSpPr/>
            <p:nvPr/>
          </p:nvSpPr>
          <p:spPr>
            <a:xfrm>
              <a:off x="1556720" y="5121713"/>
              <a:ext cx="3675302" cy="461665"/>
            </a:xfrm>
            <a:prstGeom prst="rect">
              <a:avLst/>
            </a:prstGeom>
          </p:spPr>
          <p:txBody>
            <a:bodyPr wrap="non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Positive impact on society</a:t>
              </a:r>
            </a:p>
          </p:txBody>
        </p:sp>
        <p:grpSp>
          <p:nvGrpSpPr>
            <p:cNvPr id="27" name="Group 26"/>
            <p:cNvGrpSpPr/>
            <p:nvPr/>
          </p:nvGrpSpPr>
          <p:grpSpPr>
            <a:xfrm>
              <a:off x="752950" y="5069389"/>
              <a:ext cx="575799" cy="486445"/>
              <a:chOff x="752950" y="5069389"/>
              <a:chExt cx="575799" cy="486445"/>
            </a:xfrm>
          </p:grpSpPr>
          <p:sp>
            <p:nvSpPr>
              <p:cNvPr id="8" name="Rectangle 7">
                <a:extLst>
                  <a:ext uri="{FF2B5EF4-FFF2-40B4-BE49-F238E27FC236}">
                    <a16:creationId xmlns:a16="http://schemas.microsoft.com/office/drawing/2014/main" id="{84611E0A-5BFF-4C69-B4C3-0FE778788876}"/>
                  </a:ext>
                </a:extLst>
              </p:cNvPr>
              <p:cNvSpPr/>
              <p:nvPr/>
            </p:nvSpPr>
            <p:spPr>
              <a:xfrm>
                <a:off x="811159" y="5069389"/>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752950" y="5094169"/>
                <a:ext cx="575799" cy="461665"/>
              </a:xfrm>
              <a:prstGeom prst="rect">
                <a:avLst/>
              </a:prstGeom>
              <a:noFill/>
            </p:spPr>
            <p:txBody>
              <a:bodyPr wrap="none" rtlCol="0">
                <a:spAutoFit/>
              </a:bodyPr>
              <a:lstStyle/>
              <a:p>
                <a:r>
                  <a:rPr lang="id-ID" sz="2400" b="1" dirty="0">
                    <a:solidFill>
                      <a:schemeClr val="bg1"/>
                    </a:solidFill>
                    <a:latin typeface="Tahoma" panose="020B0604030504040204" pitchFamily="34" charset="0"/>
                    <a:ea typeface="Tahoma" panose="020B0604030504040204" pitchFamily="34" charset="0"/>
                    <a:cs typeface="Tahoma" panose="020B0604030504040204" pitchFamily="34" charset="0"/>
                  </a:rPr>
                  <a:t>05</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4" name="Group 33"/>
          <p:cNvGrpSpPr/>
          <p:nvPr/>
        </p:nvGrpSpPr>
        <p:grpSpPr>
          <a:xfrm>
            <a:off x="2276951" y="5769378"/>
            <a:ext cx="6289566" cy="538523"/>
            <a:chOff x="752951" y="5769377"/>
            <a:chExt cx="6289566" cy="538523"/>
          </a:xfrm>
        </p:grpSpPr>
        <p:sp>
          <p:nvSpPr>
            <p:cNvPr id="17" name="Rectangle 16"/>
            <p:cNvSpPr/>
            <p:nvPr/>
          </p:nvSpPr>
          <p:spPr>
            <a:xfrm>
              <a:off x="1556720" y="5846235"/>
              <a:ext cx="5485797" cy="461665"/>
            </a:xfrm>
            <a:prstGeom prst="rect">
              <a:avLst/>
            </a:prstGeom>
          </p:spPr>
          <p:txBody>
            <a:bodyPr wrap="non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Other principles find</a:t>
              </a:r>
              <a:r>
                <a:rPr lang="id-ID" sz="24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origin in these ten</a:t>
              </a:r>
            </a:p>
          </p:txBody>
        </p:sp>
        <p:grpSp>
          <p:nvGrpSpPr>
            <p:cNvPr id="28" name="Group 27"/>
            <p:cNvGrpSpPr/>
            <p:nvPr/>
          </p:nvGrpSpPr>
          <p:grpSpPr>
            <a:xfrm>
              <a:off x="752951" y="5769377"/>
              <a:ext cx="575799" cy="514430"/>
              <a:chOff x="752951" y="5769377"/>
              <a:chExt cx="575799" cy="514430"/>
            </a:xfrm>
          </p:grpSpPr>
          <p:sp>
            <p:nvSpPr>
              <p:cNvPr id="9" name="Rectangle 8">
                <a:extLst>
                  <a:ext uri="{FF2B5EF4-FFF2-40B4-BE49-F238E27FC236}">
                    <a16:creationId xmlns:a16="http://schemas.microsoft.com/office/drawing/2014/main" id="{84611E0A-5BFF-4C69-B4C3-0FE778788876}"/>
                  </a:ext>
                </a:extLst>
              </p:cNvPr>
              <p:cNvSpPr/>
              <p:nvPr/>
            </p:nvSpPr>
            <p:spPr>
              <a:xfrm>
                <a:off x="811159" y="5800363"/>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752951" y="5769377"/>
                <a:ext cx="575799" cy="461665"/>
              </a:xfrm>
              <a:prstGeom prst="rect">
                <a:avLst/>
              </a:prstGeom>
              <a:noFill/>
            </p:spPr>
            <p:txBody>
              <a:bodyPr wrap="none" rtlCol="0">
                <a:spAutoFit/>
              </a:bodyPr>
              <a:lstStyle/>
              <a:p>
                <a:r>
                  <a:rPr lang="id-ID" sz="2400" b="1" dirty="0">
                    <a:solidFill>
                      <a:schemeClr val="bg1"/>
                    </a:solidFill>
                    <a:latin typeface="Tahoma" panose="020B0604030504040204" pitchFamily="34" charset="0"/>
                    <a:ea typeface="Tahoma" panose="020B0604030504040204" pitchFamily="34" charset="0"/>
                    <a:cs typeface="Tahoma" panose="020B0604030504040204" pitchFamily="34" charset="0"/>
                  </a:rPr>
                  <a:t>06</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36" name="Rectangle 35">
            <a:extLst>
              <a:ext uri="{FF2B5EF4-FFF2-40B4-BE49-F238E27FC236}">
                <a16:creationId xmlns:a16="http://schemas.microsoft.com/office/drawing/2014/main" id="{0ED230FF-C969-413A-8511-231E8965F652}"/>
              </a:ext>
            </a:extLst>
          </p:cNvPr>
          <p:cNvSpPr/>
          <p:nvPr/>
        </p:nvSpPr>
        <p:spPr>
          <a:xfrm>
            <a:off x="6400799" y="481264"/>
            <a:ext cx="4267201" cy="5895474"/>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grpSp>
        <p:nvGrpSpPr>
          <p:cNvPr id="35" name="Group 34">
            <a:extLst>
              <a:ext uri="{FF2B5EF4-FFF2-40B4-BE49-F238E27FC236}">
                <a16:creationId xmlns:a16="http://schemas.microsoft.com/office/drawing/2014/main" id="{F1D1A456-F50C-4703-9DA0-6423C9CE860C}"/>
              </a:ext>
            </a:extLst>
          </p:cNvPr>
          <p:cNvGrpSpPr/>
          <p:nvPr/>
        </p:nvGrpSpPr>
        <p:grpSpPr>
          <a:xfrm>
            <a:off x="5699498" y="626958"/>
            <a:ext cx="5841387" cy="5349476"/>
            <a:chOff x="3639762" y="717496"/>
            <a:chExt cx="5841387" cy="5349476"/>
          </a:xfrm>
        </p:grpSpPr>
        <p:pic>
          <p:nvPicPr>
            <p:cNvPr id="5122" name="Picture 2" descr="Compass Png Clip Art Transparent Image Free Download - 3d Compass Icon  Transparent, Png Download , Transparent Png Image - PNGitem"/>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9762" y="1040662"/>
              <a:ext cx="5841387" cy="50263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119398" y="717496"/>
              <a:ext cx="2882113" cy="584775"/>
            </a:xfrm>
            <a:prstGeom prst="rect">
              <a:avLst/>
            </a:prstGeom>
          </p:spPr>
          <p:txBody>
            <a:bodyPr wrap="square">
              <a:spAutoFit/>
            </a:bodyPr>
            <a:lstStyle/>
            <a:p>
              <a:pPr algn="ctr"/>
              <a:r>
                <a:rPr lang="id-ID" sz="3200" b="1" dirty="0">
                  <a:solidFill>
                    <a:schemeClr val="accent2"/>
                  </a:solidFill>
                  <a:latin typeface="Montserrat" panose="00000500000000000000" pitchFamily="2" charset="0"/>
                </a:rPr>
                <a:t>True </a:t>
              </a:r>
              <a:r>
                <a:rPr lang="id-ID" sz="3200" b="1" dirty="0">
                  <a:solidFill>
                    <a:schemeClr val="accent2"/>
                  </a:solidFill>
                  <a:latin typeface="Tahoma" panose="020B0604030504040204" pitchFamily="34" charset="0"/>
                  <a:ea typeface="Tahoma" panose="020B0604030504040204" pitchFamily="34" charset="0"/>
                  <a:cs typeface="Tahoma" panose="020B0604030504040204" pitchFamily="34" charset="0"/>
                </a:rPr>
                <a:t>North</a:t>
              </a:r>
              <a:endParaRPr lang="en-US" sz="3200"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3588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5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75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75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75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75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634EF2D-698E-4346-845D-12F0ED5FD04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4210" r="34210"/>
          <a:stretch>
            <a:fillRect/>
          </a:stretch>
        </p:blipFill>
        <p:spPr/>
      </p:pic>
      <p:sp>
        <p:nvSpPr>
          <p:cNvPr id="9" name="Rectangle 8"/>
          <p:cNvSpPr/>
          <p:nvPr/>
        </p:nvSpPr>
        <p:spPr>
          <a:xfrm>
            <a:off x="6154058" y="0"/>
            <a:ext cx="3715657" cy="6858000"/>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143215" y="1349953"/>
            <a:ext cx="2868750" cy="1200329"/>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Submit to Authority</a:t>
            </a:r>
          </a:p>
        </p:txBody>
      </p:sp>
      <p:sp>
        <p:nvSpPr>
          <p:cNvPr id="4" name="Rectangle 3"/>
          <p:cNvSpPr/>
          <p:nvPr/>
        </p:nvSpPr>
        <p:spPr>
          <a:xfrm>
            <a:off x="2143215" y="742550"/>
            <a:ext cx="1811714" cy="461665"/>
          </a:xfrm>
          <a:prstGeom prst="rect">
            <a:avLst/>
          </a:prstGeom>
        </p:spPr>
        <p:txBody>
          <a:bodyPr wrap="none">
            <a:spAutoFit/>
          </a:bodyPr>
          <a:lstStyle/>
          <a:p>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Principle #1</a:t>
            </a:r>
          </a:p>
        </p:txBody>
      </p:sp>
      <p:sp>
        <p:nvSpPr>
          <p:cNvPr id="6" name="Rectangle 5"/>
          <p:cNvSpPr/>
          <p:nvPr/>
        </p:nvSpPr>
        <p:spPr>
          <a:xfrm>
            <a:off x="2143215" y="2727133"/>
            <a:ext cx="3541724" cy="1200329"/>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Understand the importance of the flow of authority</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2057727" y="4490477"/>
            <a:ext cx="5502680" cy="1992210"/>
            <a:chOff x="809715" y="4490477"/>
            <a:chExt cx="4850856" cy="1992210"/>
          </a:xfrm>
        </p:grpSpPr>
        <p:grpSp>
          <p:nvGrpSpPr>
            <p:cNvPr id="18" name="Group 17"/>
            <p:cNvGrpSpPr/>
            <p:nvPr/>
          </p:nvGrpSpPr>
          <p:grpSpPr>
            <a:xfrm>
              <a:off x="809715" y="4490477"/>
              <a:ext cx="4850856" cy="1992210"/>
              <a:chOff x="809715" y="3962031"/>
              <a:chExt cx="4850856" cy="2039168"/>
            </a:xfrm>
          </p:grpSpPr>
          <p:sp>
            <p:nvSpPr>
              <p:cNvPr id="19" name="Rectangle 18"/>
              <p:cNvSpPr/>
              <p:nvPr/>
            </p:nvSpPr>
            <p:spPr>
              <a:xfrm>
                <a:off x="809715" y="3962031"/>
                <a:ext cx="4850856" cy="203916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809715" y="4143051"/>
                <a:ext cx="4850856" cy="1674497"/>
              </a:xfrm>
              <a:prstGeom prst="rect">
                <a:avLst/>
              </a:prstGeom>
              <a:gradFill flip="none" rotWithShape="1">
                <a:gsLst>
                  <a:gs pos="0">
                    <a:schemeClr val="accent1">
                      <a:lumMod val="5000"/>
                      <a:lumOff val="95000"/>
                      <a:alpha val="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grpSp>
        <p:sp>
          <p:nvSpPr>
            <p:cNvPr id="21" name="Rectangle 20"/>
            <p:cNvSpPr/>
            <p:nvPr/>
          </p:nvSpPr>
          <p:spPr>
            <a:xfrm>
              <a:off x="2202342" y="4860916"/>
              <a:ext cx="1982887" cy="523220"/>
            </a:xfrm>
            <a:prstGeom prst="rect">
              <a:avLst/>
            </a:prstGeom>
          </p:spPr>
          <p:txBody>
            <a:bodyPr wrap="none">
              <a:spAutoFit/>
            </a:bodyPr>
            <a:lstStyle/>
            <a:p>
              <a:pPr algn="ct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Action Step</a:t>
              </a:r>
            </a:p>
          </p:txBody>
        </p:sp>
        <p:sp>
          <p:nvSpPr>
            <p:cNvPr id="22" name="Rectangle 21"/>
            <p:cNvSpPr/>
            <p:nvPr/>
          </p:nvSpPr>
          <p:spPr>
            <a:xfrm>
              <a:off x="840162" y="5497839"/>
              <a:ext cx="4789960" cy="523220"/>
            </a:xfrm>
            <a:prstGeom prst="rect">
              <a:avLst/>
            </a:prstGeom>
          </p:spPr>
          <p:txBody>
            <a:bodyPr wrap="non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Submit to </a:t>
              </a:r>
              <a:r>
                <a:rPr lang="en-US" sz="2800" b="1" dirty="0">
                  <a:latin typeface="Tahoma" panose="020B0604030504040204" pitchFamily="34" charset="0"/>
                  <a:ea typeface="Tahoma" panose="020B0604030504040204" pitchFamily="34" charset="0"/>
                  <a:cs typeface="Tahoma" panose="020B0604030504040204" pitchFamily="34" charset="0"/>
                </a:rPr>
                <a:t>legitimate authority</a:t>
              </a:r>
            </a:p>
          </p:txBody>
        </p:sp>
      </p:grpSp>
    </p:spTree>
    <p:extLst>
      <p:ext uri="{BB962C8B-B14F-4D97-AF65-F5344CB8AC3E}">
        <p14:creationId xmlns:p14="http://schemas.microsoft.com/office/powerpoint/2010/main" val="65202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decel="1000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2075BD46-CC47-4204-A0D8-A6CF9F6CF05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698" r="346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54058" y="0"/>
            <a:ext cx="3704227" cy="6858000"/>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143215" y="1000234"/>
            <a:ext cx="3952785" cy="1200329"/>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Serve others first (not self)</a:t>
            </a:r>
          </a:p>
        </p:txBody>
      </p:sp>
      <p:sp>
        <p:nvSpPr>
          <p:cNvPr id="4" name="Rectangle 3"/>
          <p:cNvSpPr/>
          <p:nvPr/>
        </p:nvSpPr>
        <p:spPr>
          <a:xfrm>
            <a:off x="2143215" y="630902"/>
            <a:ext cx="1811714" cy="461665"/>
          </a:xfrm>
          <a:prstGeom prst="rect">
            <a:avLst/>
          </a:prstGeom>
        </p:spPr>
        <p:txBody>
          <a:bodyPr wrap="none">
            <a:spAutoFit/>
          </a:bodyPr>
          <a:lstStyle/>
          <a:p>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Principle #</a:t>
            </a:r>
            <a:r>
              <a:rPr lang="id-ID" sz="2400" dirty="0">
                <a:solidFill>
                  <a:schemeClr val="accent1"/>
                </a:solidFill>
                <a:latin typeface="Tahoma" panose="020B0604030504040204" pitchFamily="34" charset="0"/>
                <a:ea typeface="Tahoma" panose="020B0604030504040204" pitchFamily="34" charset="0"/>
                <a:cs typeface="Tahoma" panose="020B0604030504040204" pitchFamily="34" charset="0"/>
              </a:rPr>
              <a:t>2</a:t>
            </a:r>
            <a:endPar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p:cNvGrpSpPr/>
          <p:nvPr/>
        </p:nvGrpSpPr>
        <p:grpSpPr>
          <a:xfrm>
            <a:off x="1954234" y="4402482"/>
            <a:ext cx="5269958" cy="1992210"/>
            <a:chOff x="713971" y="4490477"/>
            <a:chExt cx="4946600" cy="1992210"/>
          </a:xfrm>
        </p:grpSpPr>
        <p:grpSp>
          <p:nvGrpSpPr>
            <p:cNvPr id="3" name="Group 2"/>
            <p:cNvGrpSpPr/>
            <p:nvPr/>
          </p:nvGrpSpPr>
          <p:grpSpPr>
            <a:xfrm>
              <a:off x="736183" y="4490477"/>
              <a:ext cx="4924388" cy="1992210"/>
              <a:chOff x="736183" y="3962031"/>
              <a:chExt cx="4924388" cy="2039168"/>
            </a:xfrm>
          </p:grpSpPr>
          <p:sp>
            <p:nvSpPr>
              <p:cNvPr id="10" name="Rectangle 9"/>
              <p:cNvSpPr/>
              <p:nvPr/>
            </p:nvSpPr>
            <p:spPr>
              <a:xfrm>
                <a:off x="809715" y="3962031"/>
                <a:ext cx="4850856" cy="203916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736183" y="4110048"/>
                <a:ext cx="4704593" cy="1719608"/>
              </a:xfrm>
              <a:prstGeom prst="rect">
                <a:avLst/>
              </a:prstGeom>
              <a:gradFill flip="none" rotWithShape="1">
                <a:gsLst>
                  <a:gs pos="0">
                    <a:schemeClr val="accent1">
                      <a:lumMod val="5000"/>
                      <a:lumOff val="95000"/>
                      <a:alpha val="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grpSp>
        <p:sp>
          <p:nvSpPr>
            <p:cNvPr id="8" name="Rectangle 7"/>
            <p:cNvSpPr/>
            <p:nvPr/>
          </p:nvSpPr>
          <p:spPr>
            <a:xfrm>
              <a:off x="2109766" y="4826382"/>
              <a:ext cx="2111318" cy="523220"/>
            </a:xfrm>
            <a:prstGeom prst="rect">
              <a:avLst/>
            </a:prstGeom>
          </p:spPr>
          <p:txBody>
            <a:bodyPr wrap="none">
              <a:spAutoFit/>
            </a:bodyPr>
            <a:lstStyle/>
            <a:p>
              <a:pPr algn="ct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Action Step</a:t>
              </a:r>
            </a:p>
          </p:txBody>
        </p:sp>
        <p:sp>
          <p:nvSpPr>
            <p:cNvPr id="13" name="Rectangle 12"/>
            <p:cNvSpPr/>
            <p:nvPr/>
          </p:nvSpPr>
          <p:spPr>
            <a:xfrm>
              <a:off x="713971" y="5453054"/>
              <a:ext cx="4507011" cy="954107"/>
            </a:xfrm>
            <a:prstGeom prst="rect">
              <a:avLst/>
            </a:prstGeom>
          </p:spPr>
          <p:txBody>
            <a:bodyPr wrap="squar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Develop a spirit of </a:t>
              </a:r>
              <a:r>
                <a:rPr lang="en-US" sz="2800" b="1" dirty="0">
                  <a:latin typeface="Tahoma" panose="020B0604030504040204" pitchFamily="34" charset="0"/>
                  <a:ea typeface="Tahoma" panose="020B0604030504040204" pitchFamily="34" charset="0"/>
                  <a:cs typeface="Tahoma" panose="020B0604030504040204" pitchFamily="34" charset="0"/>
                </a:rPr>
                <a:t>service</a:t>
              </a:r>
              <a:r>
                <a:rPr lang="en-US" sz="2800" dirty="0">
                  <a:latin typeface="Tahoma" panose="020B0604030504040204" pitchFamily="34" charset="0"/>
                  <a:ea typeface="Tahoma" panose="020B0604030504040204" pitchFamily="34" charset="0"/>
                  <a:cs typeface="Tahoma" panose="020B0604030504040204" pitchFamily="34" charset="0"/>
                </a:rPr>
                <a:t> to others</a:t>
              </a:r>
            </a:p>
          </p:txBody>
        </p:sp>
      </p:grpSp>
      <p:grpSp>
        <p:nvGrpSpPr>
          <p:cNvPr id="16" name="Group 15"/>
          <p:cNvGrpSpPr/>
          <p:nvPr/>
        </p:nvGrpSpPr>
        <p:grpSpPr>
          <a:xfrm>
            <a:off x="2158168" y="2387707"/>
            <a:ext cx="3638017" cy="1200329"/>
            <a:chOff x="796002" y="2828309"/>
            <a:chExt cx="3333643" cy="1200329"/>
          </a:xfrm>
        </p:grpSpPr>
        <p:sp>
          <p:nvSpPr>
            <p:cNvPr id="6" name="Rectangle 5"/>
            <p:cNvSpPr/>
            <p:nvPr/>
          </p:nvSpPr>
          <p:spPr>
            <a:xfrm>
              <a:off x="1057029" y="2828309"/>
              <a:ext cx="3072616" cy="1200329"/>
            </a:xfrm>
            <a:prstGeom prst="rect">
              <a:avLst/>
            </a:prstGeom>
          </p:spPr>
          <p:txBody>
            <a:bodyPr wrap="square">
              <a:spAutoFit/>
            </a:bodyPr>
            <a:lstStyle/>
            <a:p>
              <a:pPr>
                <a:spcAft>
                  <a:spcPts val="1800"/>
                </a:spcAft>
              </a:pPr>
              <a:r>
                <a:rPr lang="en-US" sz="2400" dirty="0">
                  <a:latin typeface="Tahoma" panose="020B0604030504040204" pitchFamily="34" charset="0"/>
                  <a:ea typeface="Tahoma" panose="020B0604030504040204" pitchFamily="34" charset="0"/>
                  <a:cs typeface="Tahoma" panose="020B0604030504040204" pitchFamily="34" charset="0"/>
                </a:rPr>
                <a:t>Do not serve / pursue gain for yourself exclusively</a:t>
              </a:r>
            </a:p>
          </p:txBody>
        </p:sp>
        <p:sp>
          <p:nvSpPr>
            <p:cNvPr id="12" name="Rectangle 11">
              <a:extLst>
                <a:ext uri="{FF2B5EF4-FFF2-40B4-BE49-F238E27FC236}">
                  <a16:creationId xmlns:a16="http://schemas.microsoft.com/office/drawing/2014/main" id="{84611E0A-5BFF-4C69-B4C3-0FE778788876}"/>
                </a:ext>
              </a:extLst>
            </p:cNvPr>
            <p:cNvSpPr/>
            <p:nvPr/>
          </p:nvSpPr>
          <p:spPr>
            <a:xfrm>
              <a:off x="796002" y="2987491"/>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7" name="Group 6"/>
          <p:cNvGrpSpPr/>
          <p:nvPr/>
        </p:nvGrpSpPr>
        <p:grpSpPr>
          <a:xfrm>
            <a:off x="2158168" y="3614337"/>
            <a:ext cx="2514425" cy="461665"/>
            <a:chOff x="796002" y="3691487"/>
            <a:chExt cx="2273529" cy="461665"/>
          </a:xfrm>
        </p:grpSpPr>
        <p:sp>
          <p:nvSpPr>
            <p:cNvPr id="15" name="Rectangle 14">
              <a:extLst>
                <a:ext uri="{FF2B5EF4-FFF2-40B4-BE49-F238E27FC236}">
                  <a16:creationId xmlns:a16="http://schemas.microsoft.com/office/drawing/2014/main" id="{84611E0A-5BFF-4C69-B4C3-0FE778788876}"/>
                </a:ext>
              </a:extLst>
            </p:cNvPr>
            <p:cNvSpPr/>
            <p:nvPr/>
          </p:nvSpPr>
          <p:spPr>
            <a:xfrm>
              <a:off x="796002" y="3820152"/>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031347" y="3691487"/>
              <a:ext cx="2038184" cy="461665"/>
            </a:xfrm>
            <a:prstGeom prst="rect">
              <a:avLst/>
            </a:prstGeom>
          </p:spPr>
          <p:txBody>
            <a:bodyPr wrap="none">
              <a:spAutoFit/>
            </a:bodyPr>
            <a:lstStyle/>
            <a:p>
              <a:pPr>
                <a:spcAft>
                  <a:spcPts val="1800"/>
                </a:spcAft>
              </a:pPr>
              <a:r>
                <a:rPr lang="en-US" sz="2400" dirty="0">
                  <a:latin typeface="Tahoma" panose="020B0604030504040204" pitchFamily="34" charset="0"/>
                  <a:ea typeface="Tahoma" panose="020B0604030504040204" pitchFamily="34" charset="0"/>
                  <a:cs typeface="Tahoma" panose="020B0604030504040204" pitchFamily="34" charset="0"/>
                </a:rPr>
                <a:t>No inflated ego</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27751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750" fill="hold"/>
                                        <p:tgtEl>
                                          <p:spTgt spid="17"/>
                                        </p:tgtEl>
                                        <p:attrNameLst>
                                          <p:attrName>ppt_x</p:attrName>
                                        </p:attrNameLst>
                                      </p:cBhvr>
                                      <p:tavLst>
                                        <p:tav tm="0">
                                          <p:val>
                                            <p:strVal val="#ppt_x"/>
                                          </p:val>
                                        </p:tav>
                                        <p:tav tm="100000">
                                          <p:val>
                                            <p:strVal val="#ppt_x"/>
                                          </p:val>
                                        </p:tav>
                                      </p:tavLst>
                                    </p:anim>
                                    <p:anim calcmode="lin" valueType="num">
                                      <p:cBhvr additive="base">
                                        <p:cTn id="18"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28D1-5B6B-D137-DD27-46B40E0B23C9}"/>
              </a:ext>
            </a:extLst>
          </p:cNvPr>
          <p:cNvSpPr>
            <a:spLocks noGrp="1"/>
          </p:cNvSpPr>
          <p:nvPr>
            <p:ph type="title"/>
          </p:nvPr>
        </p:nvSpPr>
        <p:spPr>
          <a:xfrm>
            <a:off x="7964424" y="685800"/>
            <a:ext cx="4095054" cy="1737360"/>
          </a:xfrm>
        </p:spPr>
        <p:txBody>
          <a:bodyPr anchor="ctr"/>
          <a:lstStyle/>
          <a:p>
            <a:pPr algn="ctr"/>
            <a:r>
              <a:rPr lang="en-US" dirty="0"/>
              <a:t>May We Never Forget</a:t>
            </a:r>
          </a:p>
        </p:txBody>
      </p:sp>
      <p:pic>
        <p:nvPicPr>
          <p:cNvPr id="9" name="Content Placeholder 8">
            <a:extLst>
              <a:ext uri="{FF2B5EF4-FFF2-40B4-BE49-F238E27FC236}">
                <a16:creationId xmlns:a16="http://schemas.microsoft.com/office/drawing/2014/main" id="{BD9516B1-B8CC-939E-6513-F5C60E9D8BDB}"/>
              </a:ext>
            </a:extLst>
          </p:cNvPr>
          <p:cNvPicPr>
            <a:picLocks noGrp="1" noChangeAspect="1"/>
          </p:cNvPicPr>
          <p:nvPr>
            <p:ph idx="1"/>
          </p:nvPr>
        </p:nvPicPr>
        <p:blipFill>
          <a:blip r:embed="rId2"/>
          <a:stretch>
            <a:fillRect/>
          </a:stretch>
        </p:blipFill>
        <p:spPr>
          <a:xfrm>
            <a:off x="2020824" y="329184"/>
            <a:ext cx="5943600" cy="5943600"/>
          </a:xfrm>
          <a:gradFill>
            <a:gsLst>
              <a:gs pos="0">
                <a:schemeClr val="bg1">
                  <a:tint val="40000"/>
                  <a:satMod val="350000"/>
                </a:schemeClr>
              </a:gs>
              <a:gs pos="47000">
                <a:schemeClr val="bg1">
                  <a:tint val="45000"/>
                  <a:shade val="99000"/>
                  <a:satMod val="350000"/>
                </a:schemeClr>
              </a:gs>
              <a:gs pos="100000">
                <a:schemeClr val="bg1">
                  <a:shade val="20000"/>
                  <a:satMod val="255000"/>
                </a:schemeClr>
              </a:gs>
            </a:gsLst>
            <a:path path="circle">
              <a:fillToRect l="50000" t="-80000" r="50000" b="180000"/>
            </a:path>
          </a:gradFill>
        </p:spPr>
      </p:pic>
      <p:sp>
        <p:nvSpPr>
          <p:cNvPr id="4" name="Text Placeholder 3">
            <a:extLst>
              <a:ext uri="{FF2B5EF4-FFF2-40B4-BE49-F238E27FC236}">
                <a16:creationId xmlns:a16="http://schemas.microsoft.com/office/drawing/2014/main" id="{5D89D31A-7699-5B4D-59FD-A8FDCA9DF239}"/>
              </a:ext>
            </a:extLst>
          </p:cNvPr>
          <p:cNvSpPr>
            <a:spLocks noGrp="1"/>
          </p:cNvSpPr>
          <p:nvPr>
            <p:ph type="body" sz="half" idx="2"/>
          </p:nvPr>
        </p:nvSpPr>
        <p:spPr>
          <a:xfrm>
            <a:off x="8084127" y="2423160"/>
            <a:ext cx="3665913" cy="3291840"/>
          </a:xfrm>
        </p:spPr>
        <p:txBody>
          <a:bodyPr>
            <a:normAutofit/>
          </a:bodyPr>
          <a:lstStyle/>
          <a:p>
            <a:pPr algn="ctr"/>
            <a:r>
              <a:rPr lang="en-US" sz="2000" b="1" dirty="0">
                <a:solidFill>
                  <a:schemeClr val="accent2">
                    <a:lumMod val="75000"/>
                  </a:schemeClr>
                </a:solidFill>
              </a:rPr>
              <a:t>Twin Towers opened in 1973 and destroyed in 2001</a:t>
            </a:r>
          </a:p>
        </p:txBody>
      </p:sp>
      <p:sp>
        <p:nvSpPr>
          <p:cNvPr id="5" name="Date Placeholder 4">
            <a:extLst>
              <a:ext uri="{FF2B5EF4-FFF2-40B4-BE49-F238E27FC236}">
                <a16:creationId xmlns:a16="http://schemas.microsoft.com/office/drawing/2014/main" id="{C5D5B458-593A-DE27-A168-E80BC0E6DBED}"/>
              </a:ext>
            </a:extLst>
          </p:cNvPr>
          <p:cNvSpPr>
            <a:spLocks noGrp="1"/>
          </p:cNvSpPr>
          <p:nvPr>
            <p:ph type="dt" sz="half" idx="10"/>
          </p:nvPr>
        </p:nvSpPr>
        <p:spPr/>
        <p:txBody>
          <a:bodyPr/>
          <a:lstStyle/>
          <a:p>
            <a:fld id="{BD292434-5AA8-0840-A90A-86DC012AB8A3}" type="datetime1">
              <a:rPr lang="en-US" smtClean="0"/>
              <a:t>9/4/24</a:t>
            </a:fld>
            <a:endParaRPr lang="en-US" dirty="0"/>
          </a:p>
        </p:txBody>
      </p:sp>
      <p:sp>
        <p:nvSpPr>
          <p:cNvPr id="6" name="Footer Placeholder 5">
            <a:extLst>
              <a:ext uri="{FF2B5EF4-FFF2-40B4-BE49-F238E27FC236}">
                <a16:creationId xmlns:a16="http://schemas.microsoft.com/office/drawing/2014/main" id="{1C3DB625-C904-B54D-0D19-B92F3F601F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7CD62F-7A3B-3FC3-03AF-5FF8A69E404D}"/>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624413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to Write a Business Plan - businessnewsdaily.com">
            <a:extLst>
              <a:ext uri="{FF2B5EF4-FFF2-40B4-BE49-F238E27FC236}">
                <a16:creationId xmlns:a16="http://schemas.microsoft.com/office/drawing/2014/main" id="{20785387-F41F-4859-B561-199177359A2A}"/>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53742" r="10146"/>
          <a:stretch/>
        </p:blipFill>
        <p:spPr bwMode="auto">
          <a:xfrm>
            <a:off x="6747704" y="0"/>
            <a:ext cx="3715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755409" y="0"/>
            <a:ext cx="3704228" cy="6858000"/>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143215" y="1000234"/>
            <a:ext cx="3625807" cy="1200329"/>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Keep your commitments</a:t>
            </a:r>
          </a:p>
        </p:txBody>
      </p:sp>
      <p:sp>
        <p:nvSpPr>
          <p:cNvPr id="4" name="Rectangle 3"/>
          <p:cNvSpPr/>
          <p:nvPr/>
        </p:nvSpPr>
        <p:spPr>
          <a:xfrm>
            <a:off x="2143215" y="630901"/>
            <a:ext cx="1539204" cy="400110"/>
          </a:xfrm>
          <a:prstGeom prst="rect">
            <a:avLst/>
          </a:prstGeom>
        </p:spPr>
        <p:txBody>
          <a:bodyPr wrap="none">
            <a:spAutoFit/>
          </a:bodyPr>
          <a:lstStyle/>
          <a:p>
            <a:r>
              <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Principle #</a:t>
            </a:r>
            <a:r>
              <a:rPr lang="id-ID" sz="2000" dirty="0">
                <a:solidFill>
                  <a:schemeClr val="accent1"/>
                </a:solidFill>
                <a:latin typeface="Tahoma" panose="020B0604030504040204" pitchFamily="34" charset="0"/>
                <a:ea typeface="Tahoma" panose="020B0604030504040204" pitchFamily="34" charset="0"/>
                <a:cs typeface="Tahoma" panose="020B0604030504040204" pitchFamily="34" charset="0"/>
              </a:rPr>
              <a:t>3</a:t>
            </a:r>
            <a:endPar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2063518" y="4657439"/>
            <a:ext cx="5354688" cy="1992210"/>
            <a:chOff x="552084" y="4490477"/>
            <a:chExt cx="5354688" cy="1992210"/>
          </a:xfrm>
        </p:grpSpPr>
        <p:grpSp>
          <p:nvGrpSpPr>
            <p:cNvPr id="3" name="Group 2"/>
            <p:cNvGrpSpPr/>
            <p:nvPr/>
          </p:nvGrpSpPr>
          <p:grpSpPr>
            <a:xfrm>
              <a:off x="552084" y="4490477"/>
              <a:ext cx="5343258" cy="1992210"/>
              <a:chOff x="552084" y="3962031"/>
              <a:chExt cx="5343258" cy="2039168"/>
            </a:xfrm>
          </p:grpSpPr>
          <p:sp>
            <p:nvSpPr>
              <p:cNvPr id="10" name="Rectangle 9"/>
              <p:cNvSpPr/>
              <p:nvPr/>
            </p:nvSpPr>
            <p:spPr>
              <a:xfrm>
                <a:off x="552084" y="3962031"/>
                <a:ext cx="5343258" cy="203916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619214" y="4143051"/>
                <a:ext cx="5041357" cy="1674497"/>
              </a:xfrm>
              <a:prstGeom prst="rect">
                <a:avLst/>
              </a:prstGeom>
              <a:gradFill flip="none" rotWithShape="1">
                <a:gsLst>
                  <a:gs pos="0">
                    <a:schemeClr val="accent1">
                      <a:lumMod val="5000"/>
                      <a:lumOff val="95000"/>
                      <a:alpha val="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grpSp>
        <p:sp>
          <p:nvSpPr>
            <p:cNvPr id="8" name="Rectangle 7"/>
            <p:cNvSpPr/>
            <p:nvPr/>
          </p:nvSpPr>
          <p:spPr>
            <a:xfrm>
              <a:off x="2110476" y="4795197"/>
              <a:ext cx="2249334" cy="523220"/>
            </a:xfrm>
            <a:prstGeom prst="rect">
              <a:avLst/>
            </a:prstGeom>
          </p:spPr>
          <p:txBody>
            <a:bodyPr wrap="none">
              <a:spAutoFit/>
            </a:bodyPr>
            <a:lstStyle/>
            <a:p>
              <a:pPr algn="ct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Action Step</a:t>
              </a:r>
            </a:p>
          </p:txBody>
        </p:sp>
        <p:sp>
          <p:nvSpPr>
            <p:cNvPr id="13" name="Rectangle 12"/>
            <p:cNvSpPr/>
            <p:nvPr/>
          </p:nvSpPr>
          <p:spPr>
            <a:xfrm>
              <a:off x="563514" y="5497839"/>
              <a:ext cx="5343258" cy="523220"/>
            </a:xfrm>
            <a:prstGeom prst="rect">
              <a:avLst/>
            </a:prstGeom>
          </p:spPr>
          <p:txBody>
            <a:bodyPr wrap="non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Become a person </a:t>
              </a:r>
              <a:r>
                <a:rPr lang="en-US" sz="2800" b="1" dirty="0">
                  <a:latin typeface="Tahoma" panose="020B0604030504040204" pitchFamily="34" charset="0"/>
                  <a:ea typeface="Tahoma" panose="020B0604030504040204" pitchFamily="34" charset="0"/>
                  <a:cs typeface="Tahoma" panose="020B0604030504040204" pitchFamily="34" charset="0"/>
                </a:rPr>
                <a:t>of your word</a:t>
              </a:r>
            </a:p>
          </p:txBody>
        </p:sp>
      </p:grpSp>
      <p:grpSp>
        <p:nvGrpSpPr>
          <p:cNvPr id="5" name="Group 4"/>
          <p:cNvGrpSpPr/>
          <p:nvPr/>
        </p:nvGrpSpPr>
        <p:grpSpPr>
          <a:xfrm>
            <a:off x="2076085" y="2200564"/>
            <a:ext cx="4460183" cy="1200329"/>
            <a:chOff x="796002" y="2367703"/>
            <a:chExt cx="4192654" cy="1032703"/>
          </a:xfrm>
        </p:grpSpPr>
        <p:sp>
          <p:nvSpPr>
            <p:cNvPr id="15" name="Rectangle 14">
              <a:extLst>
                <a:ext uri="{FF2B5EF4-FFF2-40B4-BE49-F238E27FC236}">
                  <a16:creationId xmlns:a16="http://schemas.microsoft.com/office/drawing/2014/main" id="{84611E0A-5BFF-4C69-B4C3-0FE778788876}"/>
                </a:ext>
              </a:extLst>
            </p:cNvPr>
            <p:cNvSpPr/>
            <p:nvPr/>
          </p:nvSpPr>
          <p:spPr>
            <a:xfrm>
              <a:off x="796002" y="2454694"/>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1060472" y="2367703"/>
              <a:ext cx="3928184" cy="1032703"/>
            </a:xfrm>
            <a:prstGeom prst="rect">
              <a:avLst/>
            </a:prstGeom>
          </p:spPr>
          <p:txBody>
            <a:bodyPr wrap="square">
              <a:spAutoFit/>
            </a:bodyPr>
            <a:lstStyle/>
            <a:p>
              <a:pPr>
                <a:spcAft>
                  <a:spcPts val="1800"/>
                </a:spcAft>
              </a:pPr>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History:</a:t>
              </a:r>
              <a:r>
                <a:rPr lang="en-US" sz="2400" dirty="0">
                  <a:latin typeface="Tahoma" panose="020B0604030504040204" pitchFamily="34" charset="0"/>
                  <a:ea typeface="Tahoma" panose="020B0604030504040204" pitchFamily="34" charset="0"/>
                  <a:cs typeface="Tahoma" panose="020B0604030504040204" pitchFamily="34" charset="0"/>
                </a:rPr>
                <a:t> God’s name was used to formalize agreements or commitments. </a:t>
              </a:r>
            </a:p>
          </p:txBody>
        </p:sp>
      </p:grpSp>
      <p:grpSp>
        <p:nvGrpSpPr>
          <p:cNvPr id="6" name="Group 5"/>
          <p:cNvGrpSpPr/>
          <p:nvPr/>
        </p:nvGrpSpPr>
        <p:grpSpPr>
          <a:xfrm>
            <a:off x="2063519" y="3494725"/>
            <a:ext cx="3785197" cy="1200329"/>
            <a:chOff x="796002" y="3320926"/>
            <a:chExt cx="3480363" cy="1200329"/>
          </a:xfrm>
        </p:grpSpPr>
        <p:sp>
          <p:nvSpPr>
            <p:cNvPr id="16" name="Rectangle 15">
              <a:extLst>
                <a:ext uri="{FF2B5EF4-FFF2-40B4-BE49-F238E27FC236}">
                  <a16:creationId xmlns:a16="http://schemas.microsoft.com/office/drawing/2014/main" id="{84611E0A-5BFF-4C69-B4C3-0FE778788876}"/>
                </a:ext>
              </a:extLst>
            </p:cNvPr>
            <p:cNvSpPr/>
            <p:nvPr/>
          </p:nvSpPr>
          <p:spPr>
            <a:xfrm>
              <a:off x="796002" y="3384428"/>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060473" y="3320926"/>
              <a:ext cx="3215892" cy="1200329"/>
            </a:xfrm>
            <a:prstGeom prst="rect">
              <a:avLst/>
            </a:prstGeom>
          </p:spPr>
          <p:txBody>
            <a:bodyPr wrap="square">
              <a:spAutoFit/>
            </a:bodyPr>
            <a:lstStyle/>
            <a:p>
              <a:pPr>
                <a:spcAft>
                  <a:spcPts val="1800"/>
                </a:spcAft>
                <a:buClr>
                  <a:schemeClr val="lt1"/>
                </a:buClr>
                <a:buSzPts val="3600"/>
              </a:pPr>
              <a:r>
                <a:rPr lang="en-US" sz="2400" dirty="0">
                  <a:latin typeface="Tahoma" panose="020B0604030504040204" pitchFamily="34" charset="0"/>
                  <a:ea typeface="Tahoma" panose="020B0604030504040204" pitchFamily="34" charset="0"/>
                  <a:cs typeface="Tahoma" panose="020B0604030504040204" pitchFamily="34" charset="0"/>
                  <a:sym typeface="Times New Roman"/>
                </a:rPr>
                <a:t>Stabilizes relationships and reduces need for litigation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09391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ving a balanced life">
            <a:extLst>
              <a:ext uri="{FF2B5EF4-FFF2-40B4-BE49-F238E27FC236}">
                <a16:creationId xmlns:a16="http://schemas.microsoft.com/office/drawing/2014/main" id="{90EC6268-FA06-4BB5-8203-2421D21C5434}"/>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8359" r="4555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54058" y="-1197"/>
            <a:ext cx="3715657" cy="6858000"/>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143215" y="1000234"/>
            <a:ext cx="3305042" cy="1200329"/>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Pursue a</a:t>
            </a:r>
            <a:b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balanced life</a:t>
            </a:r>
          </a:p>
        </p:txBody>
      </p:sp>
      <p:sp>
        <p:nvSpPr>
          <p:cNvPr id="4" name="Rectangle 3"/>
          <p:cNvSpPr/>
          <p:nvPr/>
        </p:nvSpPr>
        <p:spPr>
          <a:xfrm>
            <a:off x="2143215" y="630902"/>
            <a:ext cx="1728358" cy="461665"/>
          </a:xfrm>
          <a:prstGeom prst="rect">
            <a:avLst/>
          </a:prstGeom>
        </p:spPr>
        <p:txBody>
          <a:bodyPr wrap="none">
            <a:spAutoFit/>
          </a:bodyPr>
          <a:lstStyle/>
          <a:p>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Principle</a:t>
            </a:r>
            <a:r>
              <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id-ID" sz="2000" dirty="0">
                <a:solidFill>
                  <a:schemeClr val="accent1"/>
                </a:solidFill>
                <a:latin typeface="Tahoma" panose="020B0604030504040204" pitchFamily="34" charset="0"/>
                <a:ea typeface="Tahoma" panose="020B0604030504040204" pitchFamily="34" charset="0"/>
                <a:cs typeface="Tahoma" panose="020B0604030504040204" pitchFamily="34" charset="0"/>
              </a:rPr>
              <a:t>4</a:t>
            </a:r>
            <a:endPar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1896533" y="4490477"/>
            <a:ext cx="5638800" cy="1992210"/>
            <a:chOff x="809715" y="3962031"/>
            <a:chExt cx="4850856" cy="2039168"/>
          </a:xfrm>
        </p:grpSpPr>
        <p:sp>
          <p:nvSpPr>
            <p:cNvPr id="10" name="Rectangle 9"/>
            <p:cNvSpPr/>
            <p:nvPr/>
          </p:nvSpPr>
          <p:spPr>
            <a:xfrm>
              <a:off x="809715" y="3962031"/>
              <a:ext cx="4850856" cy="203916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809715" y="4143051"/>
              <a:ext cx="4850856" cy="1674497"/>
            </a:xfrm>
            <a:prstGeom prst="rect">
              <a:avLst/>
            </a:prstGeom>
            <a:gradFill flip="none" rotWithShape="1">
              <a:gsLst>
                <a:gs pos="0">
                  <a:schemeClr val="accent1">
                    <a:lumMod val="5000"/>
                    <a:lumOff val="95000"/>
                    <a:alpha val="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2" name="Group 11">
            <a:extLst>
              <a:ext uri="{FF2B5EF4-FFF2-40B4-BE49-F238E27FC236}">
                <a16:creationId xmlns:a16="http://schemas.microsoft.com/office/drawing/2014/main" id="{379AB95B-0C6F-4967-9228-D5A5CEA14746}"/>
              </a:ext>
            </a:extLst>
          </p:cNvPr>
          <p:cNvGrpSpPr/>
          <p:nvPr/>
        </p:nvGrpSpPr>
        <p:grpSpPr>
          <a:xfrm>
            <a:off x="2143216" y="4674901"/>
            <a:ext cx="4917985" cy="1860597"/>
            <a:chOff x="644454" y="4944609"/>
            <a:chExt cx="4917985" cy="1860597"/>
          </a:xfrm>
        </p:grpSpPr>
        <p:sp>
          <p:nvSpPr>
            <p:cNvPr id="8" name="Rectangle 7"/>
            <p:cNvSpPr/>
            <p:nvPr/>
          </p:nvSpPr>
          <p:spPr>
            <a:xfrm>
              <a:off x="2092505" y="4944609"/>
              <a:ext cx="2249334" cy="523220"/>
            </a:xfrm>
            <a:prstGeom prst="rect">
              <a:avLst/>
            </a:prstGeom>
          </p:spPr>
          <p:txBody>
            <a:bodyPr wrap="none">
              <a:spAutoFit/>
            </a:bodyPr>
            <a:lstStyle/>
            <a:p>
              <a:pPr algn="ct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Action Step</a:t>
              </a:r>
            </a:p>
          </p:txBody>
        </p:sp>
        <p:sp>
          <p:nvSpPr>
            <p:cNvPr id="13" name="Rectangle 12"/>
            <p:cNvSpPr/>
            <p:nvPr/>
          </p:nvSpPr>
          <p:spPr>
            <a:xfrm>
              <a:off x="644454" y="5420211"/>
              <a:ext cx="4917985" cy="1384995"/>
            </a:xfrm>
            <a:prstGeom prst="rect">
              <a:avLst/>
            </a:prstGeom>
          </p:spPr>
          <p:txBody>
            <a:bodyPr wrap="squar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Evaluate your need to </a:t>
              </a:r>
              <a:r>
                <a:rPr lang="en-US" sz="2800" b="1" dirty="0">
                  <a:latin typeface="Tahoma" panose="020B0604030504040204" pitchFamily="34" charset="0"/>
                  <a:ea typeface="Tahoma" panose="020B0604030504040204" pitchFamily="34" charset="0"/>
                  <a:cs typeface="Tahoma" panose="020B0604030504040204" pitchFamily="34" charset="0"/>
                </a:rPr>
                <a:t>adjust your schedule</a:t>
              </a:r>
              <a:r>
                <a:rPr lang="en-US" sz="2800" dirty="0">
                  <a:latin typeface="Tahoma" panose="020B0604030504040204" pitchFamily="34" charset="0"/>
                  <a:ea typeface="Tahoma" panose="020B0604030504040204" pitchFamily="34" charset="0"/>
                  <a:cs typeface="Tahoma" panose="020B0604030504040204" pitchFamily="34" charset="0"/>
                </a:rPr>
                <a:t> and balance your life </a:t>
              </a:r>
            </a:p>
          </p:txBody>
        </p:sp>
      </p:grpSp>
      <p:grpSp>
        <p:nvGrpSpPr>
          <p:cNvPr id="5" name="Group 4"/>
          <p:cNvGrpSpPr/>
          <p:nvPr/>
        </p:nvGrpSpPr>
        <p:grpSpPr>
          <a:xfrm>
            <a:off x="2320003" y="2546901"/>
            <a:ext cx="3100343" cy="461665"/>
            <a:chOff x="796002" y="2334880"/>
            <a:chExt cx="3100343" cy="461665"/>
          </a:xfrm>
        </p:grpSpPr>
        <p:sp>
          <p:nvSpPr>
            <p:cNvPr id="15" name="Rectangle 14">
              <a:extLst>
                <a:ext uri="{FF2B5EF4-FFF2-40B4-BE49-F238E27FC236}">
                  <a16:creationId xmlns:a16="http://schemas.microsoft.com/office/drawing/2014/main" id="{84611E0A-5BFF-4C69-B4C3-0FE778788876}"/>
                </a:ext>
              </a:extLst>
            </p:cNvPr>
            <p:cNvSpPr/>
            <p:nvPr/>
          </p:nvSpPr>
          <p:spPr>
            <a:xfrm>
              <a:off x="796002" y="2454694"/>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1060474" y="2334880"/>
              <a:ext cx="2835871" cy="461665"/>
            </a:xfrm>
            <a:prstGeom prst="rect">
              <a:avLst/>
            </a:prstGeom>
          </p:spPr>
          <p:txBody>
            <a:bodyPr wrap="square">
              <a:spAutoFit/>
            </a:bodyPr>
            <a:lstStyle/>
            <a:p>
              <a:pPr>
                <a:spcAft>
                  <a:spcPts val="1800"/>
                </a:spcAft>
              </a:pPr>
              <a:r>
                <a:rPr lang="en-US" sz="2400" dirty="0">
                  <a:latin typeface="Tahoma" panose="020B0604030504040204" pitchFamily="34" charset="0"/>
                  <a:ea typeface="Tahoma" panose="020B0604030504040204" pitchFamily="34" charset="0"/>
                  <a:cs typeface="Tahoma" panose="020B0604030504040204" pitchFamily="34" charset="0"/>
                </a:rPr>
                <a:t>Rest  vs. Work</a:t>
              </a:r>
            </a:p>
          </p:txBody>
        </p:sp>
      </p:grpSp>
      <p:grpSp>
        <p:nvGrpSpPr>
          <p:cNvPr id="14" name="Group 13">
            <a:extLst>
              <a:ext uri="{FF2B5EF4-FFF2-40B4-BE49-F238E27FC236}">
                <a16:creationId xmlns:a16="http://schemas.microsoft.com/office/drawing/2014/main" id="{A399EE86-28AC-47CC-B450-07C2BF3F7910}"/>
              </a:ext>
            </a:extLst>
          </p:cNvPr>
          <p:cNvGrpSpPr/>
          <p:nvPr/>
        </p:nvGrpSpPr>
        <p:grpSpPr>
          <a:xfrm>
            <a:off x="2320002" y="3141679"/>
            <a:ext cx="3314604" cy="830997"/>
            <a:chOff x="796002" y="2929658"/>
            <a:chExt cx="3314604" cy="830997"/>
          </a:xfrm>
        </p:grpSpPr>
        <p:sp>
          <p:nvSpPr>
            <p:cNvPr id="16" name="Rectangle 15">
              <a:extLst>
                <a:ext uri="{FF2B5EF4-FFF2-40B4-BE49-F238E27FC236}">
                  <a16:creationId xmlns:a16="http://schemas.microsoft.com/office/drawing/2014/main" id="{84611E0A-5BFF-4C69-B4C3-0FE778788876}"/>
                </a:ext>
              </a:extLst>
            </p:cNvPr>
            <p:cNvSpPr/>
            <p:nvPr/>
          </p:nvSpPr>
          <p:spPr>
            <a:xfrm>
              <a:off x="796002" y="3039469"/>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060474" y="2929658"/>
              <a:ext cx="3050132" cy="830997"/>
            </a:xfrm>
            <a:prstGeom prst="rect">
              <a:avLst/>
            </a:prstGeom>
          </p:spPr>
          <p:txBody>
            <a:bodyPr wrap="square">
              <a:spAutoFit/>
            </a:bodyPr>
            <a:lstStyle/>
            <a:p>
              <a:pPr>
                <a:spcAft>
                  <a:spcPts val="1800"/>
                </a:spcAft>
                <a:buClr>
                  <a:schemeClr val="lt1"/>
                </a:buClr>
                <a:buSzPts val="3600"/>
              </a:pPr>
              <a:r>
                <a:rPr lang="en-US" sz="2400" dirty="0">
                  <a:latin typeface="Tahoma" panose="020B0604030504040204" pitchFamily="34" charset="0"/>
                  <a:ea typeface="Tahoma" panose="020B0604030504040204" pitchFamily="34" charset="0"/>
                  <a:cs typeface="Tahoma" panose="020B0604030504040204" pitchFamily="34" charset="0"/>
                  <a:sym typeface="Times New Roman"/>
                </a:rPr>
                <a:t>Balance: Physical, Intellectual, Spiritual</a:t>
              </a:r>
            </a:p>
          </p:txBody>
        </p:sp>
      </p:grpSp>
    </p:spTree>
    <p:extLst>
      <p:ext uri="{BB962C8B-B14F-4D97-AF65-F5344CB8AC3E}">
        <p14:creationId xmlns:p14="http://schemas.microsoft.com/office/powerpoint/2010/main" val="338029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on a football field&#10;&#10;Description automatically generated">
            <a:extLst>
              <a:ext uri="{FF2B5EF4-FFF2-40B4-BE49-F238E27FC236}">
                <a16:creationId xmlns:a16="http://schemas.microsoft.com/office/drawing/2014/main" id="{700F6A26-3685-4F79-A9C8-46667DA31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312" y="5541"/>
            <a:ext cx="3703320" cy="6858000"/>
          </a:xfrm>
          <a:prstGeom prst="rect">
            <a:avLst/>
          </a:prstGeom>
        </p:spPr>
      </p:pic>
      <p:sp>
        <p:nvSpPr>
          <p:cNvPr id="9" name="Rectangle 8"/>
          <p:cNvSpPr/>
          <p:nvPr/>
        </p:nvSpPr>
        <p:spPr>
          <a:xfrm>
            <a:off x="6483805" y="5541"/>
            <a:ext cx="3704227" cy="6858000"/>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2" name="Rectangle 1"/>
          <p:cNvSpPr/>
          <p:nvPr/>
        </p:nvSpPr>
        <p:spPr>
          <a:xfrm>
            <a:off x="2143215" y="1000234"/>
            <a:ext cx="3625807" cy="1200329"/>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Honor age &amp; experience</a:t>
            </a:r>
          </a:p>
        </p:txBody>
      </p:sp>
      <p:sp>
        <p:nvSpPr>
          <p:cNvPr id="4" name="Rectangle 3"/>
          <p:cNvSpPr/>
          <p:nvPr/>
        </p:nvSpPr>
        <p:spPr>
          <a:xfrm>
            <a:off x="2143215" y="630902"/>
            <a:ext cx="1728358" cy="461665"/>
          </a:xfrm>
          <a:prstGeom prst="rect">
            <a:avLst/>
          </a:prstGeom>
        </p:spPr>
        <p:txBody>
          <a:bodyPr wrap="none">
            <a:spAutoFit/>
          </a:bodyPr>
          <a:lstStyle/>
          <a:p>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Principle</a:t>
            </a:r>
            <a:r>
              <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id-ID" sz="2000" dirty="0">
                <a:solidFill>
                  <a:schemeClr val="accent1"/>
                </a:solidFill>
                <a:latin typeface="Tahoma" panose="020B0604030504040204" pitchFamily="34" charset="0"/>
                <a:ea typeface="Tahoma" panose="020B0604030504040204" pitchFamily="34" charset="0"/>
                <a:cs typeface="Tahoma" panose="020B0604030504040204" pitchFamily="34" charset="0"/>
              </a:rPr>
              <a:t>5</a:t>
            </a:r>
            <a:endPar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1970767" y="4304211"/>
            <a:ext cx="5564234" cy="1992210"/>
            <a:chOff x="794183" y="4490477"/>
            <a:chExt cx="5205967" cy="1992210"/>
          </a:xfrm>
        </p:grpSpPr>
        <p:grpSp>
          <p:nvGrpSpPr>
            <p:cNvPr id="3" name="Group 2"/>
            <p:cNvGrpSpPr/>
            <p:nvPr/>
          </p:nvGrpSpPr>
          <p:grpSpPr>
            <a:xfrm>
              <a:off x="809715" y="4490477"/>
              <a:ext cx="5190435" cy="1992210"/>
              <a:chOff x="809715" y="3962031"/>
              <a:chExt cx="5190435" cy="2039168"/>
            </a:xfrm>
          </p:grpSpPr>
          <p:sp>
            <p:nvSpPr>
              <p:cNvPr id="10" name="Rectangle 9"/>
              <p:cNvSpPr/>
              <p:nvPr/>
            </p:nvSpPr>
            <p:spPr>
              <a:xfrm>
                <a:off x="809715" y="3962031"/>
                <a:ext cx="5174903" cy="203916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809715" y="4143051"/>
                <a:ext cx="5190435" cy="1674497"/>
              </a:xfrm>
              <a:prstGeom prst="rect">
                <a:avLst/>
              </a:prstGeom>
              <a:gradFill flip="none" rotWithShape="1">
                <a:gsLst>
                  <a:gs pos="0">
                    <a:schemeClr val="accent1">
                      <a:lumMod val="5000"/>
                      <a:lumOff val="95000"/>
                      <a:alpha val="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grpSp>
        <p:sp>
          <p:nvSpPr>
            <p:cNvPr id="8" name="Rectangle 7"/>
            <p:cNvSpPr/>
            <p:nvPr/>
          </p:nvSpPr>
          <p:spPr>
            <a:xfrm>
              <a:off x="2170957" y="4678529"/>
              <a:ext cx="2104505" cy="523220"/>
            </a:xfrm>
            <a:prstGeom prst="rect">
              <a:avLst/>
            </a:prstGeom>
          </p:spPr>
          <p:txBody>
            <a:bodyPr wrap="none">
              <a:spAutoFit/>
            </a:bodyPr>
            <a:lstStyle/>
            <a:p>
              <a:pPr algn="ct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Action Step</a:t>
              </a:r>
            </a:p>
          </p:txBody>
        </p:sp>
        <p:sp>
          <p:nvSpPr>
            <p:cNvPr id="13" name="Rectangle 12"/>
            <p:cNvSpPr/>
            <p:nvPr/>
          </p:nvSpPr>
          <p:spPr>
            <a:xfrm>
              <a:off x="794183" y="5208872"/>
              <a:ext cx="5190435" cy="954107"/>
            </a:xfrm>
            <a:prstGeom prst="rect">
              <a:avLst/>
            </a:prstGeom>
          </p:spPr>
          <p:txBody>
            <a:bodyPr wrap="squar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How can you honor those who have </a:t>
              </a:r>
              <a:r>
                <a:rPr lang="en-US" sz="2800" b="1" dirty="0">
                  <a:latin typeface="Tahoma" panose="020B0604030504040204" pitchFamily="34" charset="0"/>
                  <a:ea typeface="Tahoma" panose="020B0604030504040204" pitchFamily="34" charset="0"/>
                  <a:cs typeface="Tahoma" panose="020B0604030504040204" pitchFamily="34" charset="0"/>
                </a:rPr>
                <a:t>contributed to your life?</a:t>
              </a:r>
            </a:p>
          </p:txBody>
        </p:sp>
      </p:grpSp>
      <p:grpSp>
        <p:nvGrpSpPr>
          <p:cNvPr id="5" name="Group 4"/>
          <p:cNvGrpSpPr/>
          <p:nvPr/>
        </p:nvGrpSpPr>
        <p:grpSpPr>
          <a:xfrm>
            <a:off x="2209059" y="2366831"/>
            <a:ext cx="4258145" cy="830997"/>
            <a:chOff x="796002" y="2367703"/>
            <a:chExt cx="4012445" cy="685991"/>
          </a:xfrm>
        </p:grpSpPr>
        <p:sp>
          <p:nvSpPr>
            <p:cNvPr id="15" name="Rectangle 14">
              <a:extLst>
                <a:ext uri="{FF2B5EF4-FFF2-40B4-BE49-F238E27FC236}">
                  <a16:creationId xmlns:a16="http://schemas.microsoft.com/office/drawing/2014/main" id="{84611E0A-5BFF-4C69-B4C3-0FE778788876}"/>
                </a:ext>
              </a:extLst>
            </p:cNvPr>
            <p:cNvSpPr/>
            <p:nvPr/>
          </p:nvSpPr>
          <p:spPr>
            <a:xfrm>
              <a:off x="796002" y="2454694"/>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1060472" y="2367703"/>
              <a:ext cx="3747975" cy="685991"/>
            </a:xfrm>
            <a:prstGeom prst="rect">
              <a:avLst/>
            </a:prstGeom>
          </p:spPr>
          <p:txBody>
            <a:bodyPr wrap="square">
              <a:spAutoFit/>
            </a:bodyPr>
            <a:lstStyle/>
            <a:p>
              <a:pPr>
                <a:spcAft>
                  <a:spcPts val="1800"/>
                </a:spcAft>
              </a:pPr>
              <a:r>
                <a:rPr lang="en-US" sz="2400" dirty="0">
                  <a:latin typeface="Tahoma" panose="020B0604030504040204" pitchFamily="34" charset="0"/>
                  <a:ea typeface="Tahoma" panose="020B0604030504040204" pitchFamily="34" charset="0"/>
                  <a:cs typeface="Tahoma" panose="020B0604030504040204" pitchFamily="34" charset="0"/>
                </a:rPr>
                <a:t>Show gratefulness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for what you receive from others</a:t>
              </a:r>
            </a:p>
          </p:txBody>
        </p:sp>
      </p:grpSp>
      <p:grpSp>
        <p:nvGrpSpPr>
          <p:cNvPr id="6" name="Group 5"/>
          <p:cNvGrpSpPr/>
          <p:nvPr/>
        </p:nvGrpSpPr>
        <p:grpSpPr>
          <a:xfrm>
            <a:off x="2209059" y="3169041"/>
            <a:ext cx="3984892" cy="830997"/>
            <a:chOff x="796003" y="3320926"/>
            <a:chExt cx="3754959" cy="685991"/>
          </a:xfrm>
        </p:grpSpPr>
        <p:sp>
          <p:nvSpPr>
            <p:cNvPr id="16" name="Rectangle 15">
              <a:extLst>
                <a:ext uri="{FF2B5EF4-FFF2-40B4-BE49-F238E27FC236}">
                  <a16:creationId xmlns:a16="http://schemas.microsoft.com/office/drawing/2014/main" id="{84611E0A-5BFF-4C69-B4C3-0FE778788876}"/>
                </a:ext>
              </a:extLst>
            </p:cNvPr>
            <p:cNvSpPr/>
            <p:nvPr/>
          </p:nvSpPr>
          <p:spPr>
            <a:xfrm>
              <a:off x="796003" y="3402728"/>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060473" y="3320926"/>
              <a:ext cx="3490489" cy="685991"/>
            </a:xfrm>
            <a:prstGeom prst="rect">
              <a:avLst/>
            </a:prstGeom>
          </p:spPr>
          <p:txBody>
            <a:bodyPr wrap="square">
              <a:spAutoFit/>
            </a:bodyPr>
            <a:lstStyle/>
            <a:p>
              <a:pPr>
                <a:spcAft>
                  <a:spcPts val="1800"/>
                </a:spcAft>
                <a:buClr>
                  <a:schemeClr val="lt1"/>
                </a:buClr>
                <a:buSzPts val="3600"/>
              </a:pPr>
              <a:r>
                <a:rPr lang="en-US" sz="2400" dirty="0">
                  <a:latin typeface="Tahoma" panose="020B0604030504040204" pitchFamily="34" charset="0"/>
                  <a:ea typeface="Tahoma" panose="020B0604030504040204" pitchFamily="34" charset="0"/>
                  <a:cs typeface="Tahoma" panose="020B0604030504040204" pitchFamily="34" charset="0"/>
                  <a:sym typeface="Times New Roman"/>
                </a:rPr>
                <a:t>Results in wisdom, tranquility, and continuity</a:t>
              </a:r>
              <a:r>
                <a:rPr lang="en-US" sz="2400" b="1" dirty="0">
                  <a:latin typeface="Tahoma" panose="020B0604030504040204" pitchFamily="34" charset="0"/>
                  <a:ea typeface="Tahoma" panose="020B0604030504040204" pitchFamily="34" charset="0"/>
                  <a:cs typeface="Tahoma" panose="020B0604030504040204" pitchFamily="34" charset="0"/>
                  <a:sym typeface="Times New Roman"/>
                </a:rPr>
                <a:t> </a:t>
              </a:r>
            </a:p>
          </p:txBody>
        </p:sp>
      </p:grpSp>
      <p:sp>
        <p:nvSpPr>
          <p:cNvPr id="21" name="AutoShape 4" descr="Happy Team, Happy Business">
            <a:extLst>
              <a:ext uri="{FF2B5EF4-FFF2-40B4-BE49-F238E27FC236}">
                <a16:creationId xmlns:a16="http://schemas.microsoft.com/office/drawing/2014/main" id="{AD08D235-FD0A-4511-993E-11A275D07B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8449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750" fill="hold"/>
                                        <p:tgtEl>
                                          <p:spTgt spid="7"/>
                                        </p:tgtEl>
                                        <p:attrNameLst>
                                          <p:attrName>ppt_x</p:attrName>
                                        </p:attrNameLst>
                                      </p:cBhvr>
                                      <p:tavLst>
                                        <p:tav tm="0">
                                          <p:val>
                                            <p:strVal val="#ppt_x"/>
                                          </p:val>
                                        </p:tav>
                                        <p:tav tm="100000">
                                          <p:val>
                                            <p:strVal val="#ppt_x"/>
                                          </p:val>
                                        </p:tav>
                                      </p:tavLst>
                                    </p:anim>
                                    <p:anim calcmode="lin" valueType="num">
                                      <p:cBhvr additive="base">
                                        <p:cTn id="2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9375" r="9375"/>
          <a:stretch>
            <a:fillRect/>
          </a:stretch>
        </p:blipFill>
        <p:spPr/>
      </p:pic>
      <p:sp>
        <p:nvSpPr>
          <p:cNvPr id="9" name="Rectangle 8"/>
          <p:cNvSpPr/>
          <p:nvPr/>
        </p:nvSpPr>
        <p:spPr>
          <a:xfrm>
            <a:off x="6154059" y="-4524"/>
            <a:ext cx="3715657" cy="6858000"/>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2" name="Rectangle 1"/>
          <p:cNvSpPr/>
          <p:nvPr/>
        </p:nvSpPr>
        <p:spPr>
          <a:xfrm>
            <a:off x="2143215" y="1000234"/>
            <a:ext cx="3625807" cy="1200329"/>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Respect all Human Life</a:t>
            </a:r>
          </a:p>
        </p:txBody>
      </p:sp>
      <p:sp>
        <p:nvSpPr>
          <p:cNvPr id="4" name="Rectangle 3"/>
          <p:cNvSpPr/>
          <p:nvPr/>
        </p:nvSpPr>
        <p:spPr>
          <a:xfrm>
            <a:off x="2143215" y="630902"/>
            <a:ext cx="1728358" cy="461665"/>
          </a:xfrm>
          <a:prstGeom prst="rect">
            <a:avLst/>
          </a:prstGeom>
        </p:spPr>
        <p:txBody>
          <a:bodyPr wrap="none">
            <a:spAutoFit/>
          </a:bodyPr>
          <a:lstStyle/>
          <a:p>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Principle</a:t>
            </a:r>
            <a:r>
              <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id-ID" sz="2000" dirty="0">
                <a:solidFill>
                  <a:schemeClr val="accent1"/>
                </a:solidFill>
                <a:latin typeface="Tahoma" panose="020B0604030504040204" pitchFamily="34" charset="0"/>
                <a:ea typeface="Tahoma" panose="020B0604030504040204" pitchFamily="34" charset="0"/>
                <a:cs typeface="Tahoma" panose="020B0604030504040204" pitchFamily="34" charset="0"/>
              </a:rPr>
              <a:t>6</a:t>
            </a:r>
            <a:endPar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1862666" y="4077804"/>
            <a:ext cx="5503333" cy="2373796"/>
            <a:chOff x="809715" y="3962031"/>
            <a:chExt cx="4850856" cy="2039168"/>
          </a:xfrm>
        </p:grpSpPr>
        <p:sp>
          <p:nvSpPr>
            <p:cNvPr id="10" name="Rectangle 9"/>
            <p:cNvSpPr/>
            <p:nvPr/>
          </p:nvSpPr>
          <p:spPr>
            <a:xfrm>
              <a:off x="809715" y="3962031"/>
              <a:ext cx="4850856" cy="203916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1" name="Rectangle 10"/>
            <p:cNvSpPr/>
            <p:nvPr/>
          </p:nvSpPr>
          <p:spPr>
            <a:xfrm>
              <a:off x="809715" y="4143051"/>
              <a:ext cx="4850856" cy="1674497"/>
            </a:xfrm>
            <a:prstGeom prst="rect">
              <a:avLst/>
            </a:prstGeom>
            <a:gradFill flip="none" rotWithShape="1">
              <a:gsLst>
                <a:gs pos="0">
                  <a:schemeClr val="accent1">
                    <a:lumMod val="5000"/>
                    <a:lumOff val="95000"/>
                    <a:alpha val="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grpSp>
      <p:grpSp>
        <p:nvGrpSpPr>
          <p:cNvPr id="6" name="Group 5">
            <a:extLst>
              <a:ext uri="{FF2B5EF4-FFF2-40B4-BE49-F238E27FC236}">
                <a16:creationId xmlns:a16="http://schemas.microsoft.com/office/drawing/2014/main" id="{BA943A9E-8473-430D-B3A2-C6FD22B34836}"/>
              </a:ext>
            </a:extLst>
          </p:cNvPr>
          <p:cNvGrpSpPr/>
          <p:nvPr/>
        </p:nvGrpSpPr>
        <p:grpSpPr>
          <a:xfrm>
            <a:off x="1862666" y="4254657"/>
            <a:ext cx="5503333" cy="1915770"/>
            <a:chOff x="1078542" y="4693947"/>
            <a:chExt cx="4313200" cy="1888499"/>
          </a:xfrm>
        </p:grpSpPr>
        <p:sp>
          <p:nvSpPr>
            <p:cNvPr id="8" name="Rectangle 7"/>
            <p:cNvSpPr/>
            <p:nvPr/>
          </p:nvSpPr>
          <p:spPr>
            <a:xfrm>
              <a:off x="2292777" y="4693947"/>
              <a:ext cx="1762900" cy="515772"/>
            </a:xfrm>
            <a:prstGeom prst="rect">
              <a:avLst/>
            </a:prstGeom>
          </p:spPr>
          <p:txBody>
            <a:bodyPr wrap="none">
              <a:spAutoFit/>
            </a:bodyPr>
            <a:lstStyle/>
            <a:p>
              <a:pPr algn="ct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Action Step</a:t>
              </a:r>
            </a:p>
          </p:txBody>
        </p:sp>
        <p:sp>
          <p:nvSpPr>
            <p:cNvPr id="13" name="Rectangle 12"/>
            <p:cNvSpPr/>
            <p:nvPr/>
          </p:nvSpPr>
          <p:spPr>
            <a:xfrm>
              <a:off x="1078542" y="5217166"/>
              <a:ext cx="4313200" cy="1365280"/>
            </a:xfrm>
            <a:prstGeom prst="rect">
              <a:avLst/>
            </a:prstGeom>
          </p:spPr>
          <p:txBody>
            <a:bodyPr wrap="squar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Become aware</a:t>
              </a:r>
              <a:r>
                <a:rPr lang="id-ID" sz="2800" dirty="0">
                  <a:latin typeface="Tahoma" panose="020B0604030504040204" pitchFamily="34" charset="0"/>
                  <a:ea typeface="Tahoma" panose="020B0604030504040204" pitchFamily="34" charset="0"/>
                  <a:cs typeface="Tahoma" panose="020B0604030504040204" pitchFamily="34" charset="0"/>
                </a:rPr>
                <a:t> </a:t>
              </a:r>
              <a:r>
                <a:rPr lang="en-US" sz="2800" dirty="0">
                  <a:latin typeface="Tahoma" panose="020B0604030504040204" pitchFamily="34" charset="0"/>
                  <a:ea typeface="Tahoma" panose="020B0604030504040204" pitchFamily="34" charset="0"/>
                  <a:cs typeface="Tahoma" panose="020B0604030504040204" pitchFamily="34" charset="0"/>
                </a:rPr>
                <a:t>of your role in </a:t>
              </a:r>
              <a:r>
                <a:rPr lang="en-US" sz="2800" b="1" dirty="0">
                  <a:latin typeface="Tahoma" panose="020B0604030504040204" pitchFamily="34" charset="0"/>
                  <a:ea typeface="Tahoma" panose="020B0604030504040204" pitchFamily="34" charset="0"/>
                  <a:cs typeface="Tahoma" panose="020B0604030504040204" pitchFamily="34" charset="0"/>
                </a:rPr>
                <a:t>protecting those </a:t>
              </a:r>
              <a:r>
                <a:rPr lang="en-US" sz="2800" dirty="0">
                  <a:latin typeface="Tahoma" panose="020B0604030504040204" pitchFamily="34" charset="0"/>
                  <a:ea typeface="Tahoma" panose="020B0604030504040204" pitchFamily="34" charset="0"/>
                  <a:cs typeface="Tahoma" panose="020B0604030504040204" pitchFamily="34" charset="0"/>
                </a:rPr>
                <a:t>who depend  on your leadership and influence.</a:t>
              </a:r>
            </a:p>
          </p:txBody>
        </p:sp>
      </p:grpSp>
      <p:sp>
        <p:nvSpPr>
          <p:cNvPr id="17" name="Rectangle 16"/>
          <p:cNvSpPr/>
          <p:nvPr/>
        </p:nvSpPr>
        <p:spPr>
          <a:xfrm>
            <a:off x="2116277" y="2370801"/>
            <a:ext cx="3679681" cy="1200329"/>
          </a:xfrm>
          <a:prstGeom prst="rect">
            <a:avLst/>
          </a:prstGeom>
        </p:spPr>
        <p:txBody>
          <a:bodyPr wrap="square">
            <a:spAutoFit/>
          </a:bodyPr>
          <a:lstStyle/>
          <a:p>
            <a:pPr>
              <a:spcAft>
                <a:spcPts val="1800"/>
              </a:spcAft>
            </a:pPr>
            <a:r>
              <a:rPr lang="en-US" sz="2400" dirty="0">
                <a:latin typeface="Tahoma" panose="020B0604030504040204" pitchFamily="34" charset="0"/>
                <a:ea typeface="Tahoma" panose="020B0604030504040204" pitchFamily="34" charset="0"/>
                <a:cs typeface="Tahoma" panose="020B0604030504040204" pitchFamily="34" charset="0"/>
              </a:rPr>
              <a:t>No lesser status based</a:t>
            </a:r>
            <a:r>
              <a:rPr lang="id-ID" sz="24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upon race, gender, age or </a:t>
            </a:r>
            <a:r>
              <a:rPr lang="en-US" sz="2400" b="1" dirty="0">
                <a:latin typeface="Tahoma" panose="020B0604030504040204" pitchFamily="34" charset="0"/>
                <a:ea typeface="Tahoma" panose="020B0604030504040204" pitchFamily="34" charset="0"/>
                <a:cs typeface="Tahoma" panose="020B0604030504040204" pitchFamily="34" charset="0"/>
              </a:rPr>
              <a:t>anything else</a:t>
            </a:r>
          </a:p>
        </p:txBody>
      </p:sp>
    </p:spTree>
    <p:extLst>
      <p:ext uri="{BB962C8B-B14F-4D97-AF65-F5344CB8AC3E}">
        <p14:creationId xmlns:p14="http://schemas.microsoft.com/office/powerpoint/2010/main" val="88991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9416" r="9416"/>
          <a:stretch>
            <a:fillRect/>
          </a:stretch>
        </p:blipFill>
        <p:spPr>
          <a:xfrm>
            <a:off x="6440279" y="0"/>
            <a:ext cx="3715657" cy="6858000"/>
          </a:xfrm>
        </p:spPr>
      </p:pic>
      <p:sp>
        <p:nvSpPr>
          <p:cNvPr id="9" name="Rectangle 8"/>
          <p:cNvSpPr/>
          <p:nvPr/>
        </p:nvSpPr>
        <p:spPr>
          <a:xfrm>
            <a:off x="6410037" y="0"/>
            <a:ext cx="3745548" cy="6858000"/>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2" name="Rectangle 1"/>
          <p:cNvSpPr/>
          <p:nvPr/>
        </p:nvSpPr>
        <p:spPr>
          <a:xfrm>
            <a:off x="1676998" y="846403"/>
            <a:ext cx="4763281" cy="646331"/>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Protect Your Family</a:t>
            </a:r>
          </a:p>
        </p:txBody>
      </p:sp>
      <p:sp>
        <p:nvSpPr>
          <p:cNvPr id="4" name="Rectangle 3"/>
          <p:cNvSpPr/>
          <p:nvPr/>
        </p:nvSpPr>
        <p:spPr>
          <a:xfrm>
            <a:off x="2143215" y="478489"/>
            <a:ext cx="1811714" cy="461665"/>
          </a:xfrm>
          <a:prstGeom prst="rect">
            <a:avLst/>
          </a:prstGeom>
        </p:spPr>
        <p:txBody>
          <a:bodyPr wrap="none">
            <a:spAutoFit/>
          </a:bodyPr>
          <a:lstStyle/>
          <a:p>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Principle #</a:t>
            </a:r>
            <a:r>
              <a:rPr lang="id-ID" sz="2400" dirty="0">
                <a:solidFill>
                  <a:schemeClr val="accent1"/>
                </a:solidFill>
                <a:latin typeface="Tahoma" panose="020B0604030504040204" pitchFamily="34" charset="0"/>
                <a:ea typeface="Tahoma" panose="020B0604030504040204" pitchFamily="34" charset="0"/>
                <a:cs typeface="Tahoma" panose="020B0604030504040204" pitchFamily="34" charset="0"/>
              </a:rPr>
              <a:t>7</a:t>
            </a:r>
            <a:endPar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1847606" y="4480687"/>
            <a:ext cx="5549433" cy="1992210"/>
            <a:chOff x="809715" y="3962031"/>
            <a:chExt cx="4850856" cy="2039168"/>
          </a:xfrm>
        </p:grpSpPr>
        <p:sp>
          <p:nvSpPr>
            <p:cNvPr id="10" name="Rectangle 9"/>
            <p:cNvSpPr/>
            <p:nvPr/>
          </p:nvSpPr>
          <p:spPr>
            <a:xfrm>
              <a:off x="809715" y="3962031"/>
              <a:ext cx="4850856" cy="203916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1" name="Rectangle 10"/>
            <p:cNvSpPr/>
            <p:nvPr/>
          </p:nvSpPr>
          <p:spPr>
            <a:xfrm>
              <a:off x="809715" y="4143051"/>
              <a:ext cx="4850856" cy="1674497"/>
            </a:xfrm>
            <a:prstGeom prst="rect">
              <a:avLst/>
            </a:prstGeom>
            <a:gradFill flip="none" rotWithShape="1">
              <a:gsLst>
                <a:gs pos="0">
                  <a:schemeClr val="accent1">
                    <a:lumMod val="5000"/>
                    <a:lumOff val="95000"/>
                    <a:alpha val="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grpSp>
      <p:grpSp>
        <p:nvGrpSpPr>
          <p:cNvPr id="20" name="Group 19">
            <a:extLst>
              <a:ext uri="{FF2B5EF4-FFF2-40B4-BE49-F238E27FC236}">
                <a16:creationId xmlns:a16="http://schemas.microsoft.com/office/drawing/2014/main" id="{E5A484F3-DCD7-4931-B5FC-ED6BDE2CAF74}"/>
              </a:ext>
            </a:extLst>
          </p:cNvPr>
          <p:cNvGrpSpPr/>
          <p:nvPr/>
        </p:nvGrpSpPr>
        <p:grpSpPr>
          <a:xfrm>
            <a:off x="1946378" y="4672185"/>
            <a:ext cx="5450661" cy="1846017"/>
            <a:chOff x="422378" y="4733316"/>
            <a:chExt cx="4665779" cy="1846017"/>
          </a:xfrm>
        </p:grpSpPr>
        <p:sp>
          <p:nvSpPr>
            <p:cNvPr id="8" name="Rectangle 7"/>
            <p:cNvSpPr/>
            <p:nvPr/>
          </p:nvSpPr>
          <p:spPr>
            <a:xfrm>
              <a:off x="1711356" y="4733316"/>
              <a:ext cx="1925435" cy="523220"/>
            </a:xfrm>
            <a:prstGeom prst="rect">
              <a:avLst/>
            </a:prstGeom>
          </p:spPr>
          <p:txBody>
            <a:bodyPr wrap="none">
              <a:spAutoFit/>
            </a:bodyPr>
            <a:lstStyle/>
            <a:p>
              <a:pPr algn="ct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Action Step</a:t>
              </a:r>
            </a:p>
          </p:txBody>
        </p:sp>
        <p:sp>
          <p:nvSpPr>
            <p:cNvPr id="13" name="Rectangle 12"/>
            <p:cNvSpPr/>
            <p:nvPr/>
          </p:nvSpPr>
          <p:spPr>
            <a:xfrm>
              <a:off x="422378" y="5194338"/>
              <a:ext cx="4665779" cy="1384995"/>
            </a:xfrm>
            <a:prstGeom prst="rect">
              <a:avLst/>
            </a:prstGeom>
          </p:spPr>
          <p:txBody>
            <a:bodyPr wrap="squar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Make a determined commitment to </a:t>
              </a:r>
              <a:r>
                <a:rPr lang="en-US" sz="2800" b="1" dirty="0">
                  <a:latin typeface="Tahoma" panose="020B0604030504040204" pitchFamily="34" charset="0"/>
                  <a:ea typeface="Tahoma" panose="020B0604030504040204" pitchFamily="34" charset="0"/>
                  <a:cs typeface="Tahoma" panose="020B0604030504040204" pitchFamily="34" charset="0"/>
                </a:rPr>
                <a:t>honor your family </a:t>
              </a:r>
              <a:r>
                <a:rPr lang="en-US" sz="2800" dirty="0">
                  <a:latin typeface="Tahoma" panose="020B0604030504040204" pitchFamily="34" charset="0"/>
                  <a:ea typeface="Tahoma" panose="020B0604030504040204" pitchFamily="34" charset="0"/>
                  <a:cs typeface="Tahoma" panose="020B0604030504040204" pitchFamily="34" charset="0"/>
                </a:rPr>
                <a:t>in all areas of your life</a:t>
              </a:r>
            </a:p>
          </p:txBody>
        </p:sp>
      </p:grpSp>
      <p:grpSp>
        <p:nvGrpSpPr>
          <p:cNvPr id="5" name="Group 4"/>
          <p:cNvGrpSpPr/>
          <p:nvPr/>
        </p:nvGrpSpPr>
        <p:grpSpPr>
          <a:xfrm>
            <a:off x="2036415" y="1669585"/>
            <a:ext cx="4078224" cy="830997"/>
            <a:chOff x="796002" y="2177155"/>
            <a:chExt cx="4078224" cy="830997"/>
          </a:xfrm>
        </p:grpSpPr>
        <p:sp>
          <p:nvSpPr>
            <p:cNvPr id="12" name="Rectangle 11">
              <a:extLst>
                <a:ext uri="{FF2B5EF4-FFF2-40B4-BE49-F238E27FC236}">
                  <a16:creationId xmlns:a16="http://schemas.microsoft.com/office/drawing/2014/main" id="{84611E0A-5BFF-4C69-B4C3-0FE778788876}"/>
                </a:ext>
              </a:extLst>
            </p:cNvPr>
            <p:cNvSpPr/>
            <p:nvPr/>
          </p:nvSpPr>
          <p:spPr>
            <a:xfrm>
              <a:off x="796002" y="2264146"/>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1060473" y="2177155"/>
              <a:ext cx="3813753" cy="830997"/>
            </a:xfrm>
            <a:prstGeom prst="rect">
              <a:avLst/>
            </a:prstGeom>
          </p:spPr>
          <p:txBody>
            <a:bodyPr wrap="square">
              <a:spAutoFit/>
            </a:bodyPr>
            <a:lstStyle/>
            <a:p>
              <a:pPr>
                <a:spcAft>
                  <a:spcPts val="1800"/>
                </a:spcAft>
              </a:pPr>
              <a:r>
                <a:rPr lang="en-US" sz="2400" dirty="0">
                  <a:latin typeface="Tahoma" panose="020B0604030504040204" pitchFamily="34" charset="0"/>
                  <a:ea typeface="Tahoma" panose="020B0604030504040204" pitchFamily="34" charset="0"/>
                  <a:cs typeface="Tahoma" panose="020B0604030504040204" pitchFamily="34" charset="0"/>
                </a:rPr>
                <a:t>Importance of family</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institution; marital fidelity</a:t>
              </a:r>
            </a:p>
          </p:txBody>
        </p:sp>
      </p:grpSp>
      <p:grpSp>
        <p:nvGrpSpPr>
          <p:cNvPr id="6" name="Group 5"/>
          <p:cNvGrpSpPr/>
          <p:nvPr/>
        </p:nvGrpSpPr>
        <p:grpSpPr>
          <a:xfrm>
            <a:off x="2049657" y="2632037"/>
            <a:ext cx="4196622" cy="830997"/>
            <a:chOff x="796002" y="2854797"/>
            <a:chExt cx="4196622" cy="830997"/>
          </a:xfrm>
        </p:grpSpPr>
        <p:sp>
          <p:nvSpPr>
            <p:cNvPr id="14" name="Rectangle 13">
              <a:extLst>
                <a:ext uri="{FF2B5EF4-FFF2-40B4-BE49-F238E27FC236}">
                  <a16:creationId xmlns:a16="http://schemas.microsoft.com/office/drawing/2014/main" id="{84611E0A-5BFF-4C69-B4C3-0FE778788876}"/>
                </a:ext>
              </a:extLst>
            </p:cNvPr>
            <p:cNvSpPr/>
            <p:nvPr/>
          </p:nvSpPr>
          <p:spPr>
            <a:xfrm>
              <a:off x="796002" y="2918299"/>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1060473" y="2854797"/>
              <a:ext cx="3932151" cy="830997"/>
            </a:xfrm>
            <a:prstGeom prst="rect">
              <a:avLst/>
            </a:prstGeom>
          </p:spPr>
          <p:txBody>
            <a:bodyPr wrap="square">
              <a:spAutoFit/>
            </a:bodyPr>
            <a:lstStyle/>
            <a:p>
              <a:pPr>
                <a:spcAft>
                  <a:spcPts val="1800"/>
                </a:spcAft>
                <a:buClr>
                  <a:schemeClr val="lt1"/>
                </a:buClr>
                <a:buSzPts val="3600"/>
              </a:pPr>
              <a:r>
                <a:rPr lang="en-US" sz="2400" dirty="0">
                  <a:latin typeface="Tahoma" panose="020B0604030504040204" pitchFamily="34" charset="0"/>
                  <a:ea typeface="Tahoma" panose="020B0604030504040204" pitchFamily="34" charset="0"/>
                  <a:cs typeface="Tahoma" panose="020B0604030504040204" pitchFamily="34" charset="0"/>
                  <a:sym typeface="Times New Roman"/>
                </a:rPr>
                <a:t>Commitment to family most     solemn societal relationship</a:t>
              </a:r>
            </a:p>
          </p:txBody>
        </p:sp>
      </p:grpSp>
      <p:grpSp>
        <p:nvGrpSpPr>
          <p:cNvPr id="7" name="Group 6"/>
          <p:cNvGrpSpPr/>
          <p:nvPr/>
        </p:nvGrpSpPr>
        <p:grpSpPr>
          <a:xfrm>
            <a:off x="2066308" y="3561265"/>
            <a:ext cx="4111559" cy="830997"/>
            <a:chOff x="807132" y="3625420"/>
            <a:chExt cx="3572773" cy="830997"/>
          </a:xfrm>
        </p:grpSpPr>
        <p:sp>
          <p:nvSpPr>
            <p:cNvPr id="18" name="Rectangle 17">
              <a:extLst>
                <a:ext uri="{FF2B5EF4-FFF2-40B4-BE49-F238E27FC236}">
                  <a16:creationId xmlns:a16="http://schemas.microsoft.com/office/drawing/2014/main" id="{84611E0A-5BFF-4C69-B4C3-0FE778788876}"/>
                </a:ext>
              </a:extLst>
            </p:cNvPr>
            <p:cNvSpPr/>
            <p:nvPr/>
          </p:nvSpPr>
          <p:spPr>
            <a:xfrm>
              <a:off x="807132" y="3818243"/>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019380" y="3625420"/>
              <a:ext cx="3360525" cy="830997"/>
            </a:xfrm>
            <a:prstGeom prst="rect">
              <a:avLst/>
            </a:prstGeom>
          </p:spPr>
          <p:txBody>
            <a:bodyPr wrap="square">
              <a:spAutoFit/>
            </a:bodyPr>
            <a:lstStyle/>
            <a:p>
              <a:pPr>
                <a:spcAft>
                  <a:spcPts val="1800"/>
                </a:spcAft>
                <a:buClr>
                  <a:schemeClr val="lt1"/>
                </a:buClr>
                <a:buSzPts val="3600"/>
              </a:pPr>
              <a:r>
                <a:rPr lang="en-US" sz="2400" dirty="0">
                  <a:latin typeface="Tahoma" panose="020B0604030504040204" pitchFamily="34" charset="0"/>
                  <a:ea typeface="Tahoma" panose="020B0604030504040204" pitchFamily="34" charset="0"/>
                  <a:cs typeface="Tahoma" panose="020B0604030504040204" pitchFamily="34" charset="0"/>
                  <a:sym typeface="Times New Roman"/>
                </a:rPr>
                <a:t>Betrayal of family erodes trust in other relationships</a:t>
              </a:r>
            </a:p>
          </p:txBody>
        </p:sp>
      </p:grpSp>
    </p:spTree>
    <p:extLst>
      <p:ext uri="{BB962C8B-B14F-4D97-AF65-F5344CB8AC3E}">
        <p14:creationId xmlns:p14="http://schemas.microsoft.com/office/powerpoint/2010/main" val="272574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wearing a suit and tie&#10;&#10;Description automatically generated">
            <a:extLst>
              <a:ext uri="{FF2B5EF4-FFF2-40B4-BE49-F238E27FC236}">
                <a16:creationId xmlns:a16="http://schemas.microsoft.com/office/drawing/2014/main" id="{08F80E7B-628E-4107-AE65-3F4171AD3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669" y="0"/>
            <a:ext cx="3703320" cy="6858000"/>
          </a:xfrm>
          <a:prstGeom prst="rect">
            <a:avLst/>
          </a:prstGeom>
        </p:spPr>
      </p:pic>
      <p:sp>
        <p:nvSpPr>
          <p:cNvPr id="9" name="Rectangle 8"/>
          <p:cNvSpPr/>
          <p:nvPr/>
        </p:nvSpPr>
        <p:spPr>
          <a:xfrm>
            <a:off x="6371197" y="0"/>
            <a:ext cx="3715657" cy="6858000"/>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900797" y="847821"/>
            <a:ext cx="4680919" cy="1200329"/>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Respect the Property of Others</a:t>
            </a:r>
          </a:p>
        </p:txBody>
      </p:sp>
      <p:sp>
        <p:nvSpPr>
          <p:cNvPr id="4" name="Rectangle 3"/>
          <p:cNvSpPr/>
          <p:nvPr/>
        </p:nvSpPr>
        <p:spPr>
          <a:xfrm>
            <a:off x="2008047" y="415941"/>
            <a:ext cx="1728358" cy="461665"/>
          </a:xfrm>
          <a:prstGeom prst="rect">
            <a:avLst/>
          </a:prstGeom>
        </p:spPr>
        <p:txBody>
          <a:bodyPr wrap="none">
            <a:spAutoFit/>
          </a:bodyPr>
          <a:lstStyle/>
          <a:p>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Principle</a:t>
            </a:r>
            <a:r>
              <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id-ID" sz="2000" dirty="0">
                <a:solidFill>
                  <a:schemeClr val="accent1"/>
                </a:solidFill>
                <a:latin typeface="Tahoma" panose="020B0604030504040204" pitchFamily="34" charset="0"/>
                <a:ea typeface="Tahoma" panose="020B0604030504040204" pitchFamily="34" charset="0"/>
                <a:cs typeface="Tahoma" panose="020B0604030504040204" pitchFamily="34" charset="0"/>
              </a:rPr>
              <a:t>8</a:t>
            </a:r>
            <a:endPar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1900796" y="4490477"/>
            <a:ext cx="5871604" cy="1992210"/>
            <a:chOff x="809715" y="3962031"/>
            <a:chExt cx="4850856" cy="2039168"/>
          </a:xfrm>
        </p:grpSpPr>
        <p:sp>
          <p:nvSpPr>
            <p:cNvPr id="10" name="Rectangle 9"/>
            <p:cNvSpPr/>
            <p:nvPr/>
          </p:nvSpPr>
          <p:spPr>
            <a:xfrm>
              <a:off x="809715" y="3962031"/>
              <a:ext cx="4850856" cy="203916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Lato" panose="020F0502020204030203" pitchFamily="34" charset="0"/>
              </a:endParaRPr>
            </a:p>
          </p:txBody>
        </p:sp>
        <p:sp>
          <p:nvSpPr>
            <p:cNvPr id="11" name="Rectangle 10"/>
            <p:cNvSpPr/>
            <p:nvPr/>
          </p:nvSpPr>
          <p:spPr>
            <a:xfrm>
              <a:off x="809715" y="4143051"/>
              <a:ext cx="4850856" cy="1674497"/>
            </a:xfrm>
            <a:prstGeom prst="rect">
              <a:avLst/>
            </a:prstGeom>
            <a:gradFill flip="none" rotWithShape="1">
              <a:gsLst>
                <a:gs pos="0">
                  <a:schemeClr val="accent1">
                    <a:lumMod val="5000"/>
                    <a:lumOff val="95000"/>
                    <a:alpha val="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Lato" panose="020F0502020204030203" pitchFamily="34" charset="0"/>
              </a:endParaRPr>
            </a:p>
          </p:txBody>
        </p:sp>
      </p:grpSp>
      <p:grpSp>
        <p:nvGrpSpPr>
          <p:cNvPr id="20" name="Group 19">
            <a:extLst>
              <a:ext uri="{FF2B5EF4-FFF2-40B4-BE49-F238E27FC236}">
                <a16:creationId xmlns:a16="http://schemas.microsoft.com/office/drawing/2014/main" id="{14F14C3D-8AED-48D8-B5B4-451916080530}"/>
              </a:ext>
            </a:extLst>
          </p:cNvPr>
          <p:cNvGrpSpPr/>
          <p:nvPr/>
        </p:nvGrpSpPr>
        <p:grpSpPr>
          <a:xfrm>
            <a:off x="1959870" y="4564386"/>
            <a:ext cx="5796907" cy="1773225"/>
            <a:chOff x="971308" y="4568081"/>
            <a:chExt cx="4503392" cy="1773225"/>
          </a:xfrm>
        </p:grpSpPr>
        <p:sp>
          <p:nvSpPr>
            <p:cNvPr id="8" name="Rectangle 7"/>
            <p:cNvSpPr/>
            <p:nvPr/>
          </p:nvSpPr>
          <p:spPr>
            <a:xfrm>
              <a:off x="1628175" y="4568081"/>
              <a:ext cx="2795771" cy="523220"/>
            </a:xfrm>
            <a:prstGeom prst="rect">
              <a:avLst/>
            </a:prstGeom>
          </p:spPr>
          <p:txBody>
            <a:bodyPr wrap="square">
              <a:spAutoFit/>
            </a:bodyPr>
            <a:lstStyle/>
            <a:p>
              <a:pPr algn="ct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Action Step</a:t>
              </a:r>
            </a:p>
          </p:txBody>
        </p:sp>
        <p:sp>
          <p:nvSpPr>
            <p:cNvPr id="13" name="Rectangle 12"/>
            <p:cNvSpPr/>
            <p:nvPr/>
          </p:nvSpPr>
          <p:spPr>
            <a:xfrm>
              <a:off x="971308" y="4956311"/>
              <a:ext cx="4503392" cy="1384995"/>
            </a:xfrm>
            <a:prstGeom prst="rect">
              <a:avLst/>
            </a:prstGeom>
          </p:spPr>
          <p:txBody>
            <a:bodyPr wrap="squar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Make a personal decision </a:t>
              </a:r>
              <a:r>
                <a:rPr lang="en-US" sz="2800" b="1" dirty="0">
                  <a:latin typeface="Tahoma" panose="020B0604030504040204" pitchFamily="34" charset="0"/>
                  <a:ea typeface="Tahoma" panose="020B0604030504040204" pitchFamily="34" charset="0"/>
                  <a:cs typeface="Tahoma" panose="020B0604030504040204" pitchFamily="34" charset="0"/>
                </a:rPr>
                <a:t>not to take materials </a:t>
              </a:r>
              <a:r>
                <a:rPr lang="en-US" sz="2800" dirty="0">
                  <a:latin typeface="Tahoma" panose="020B0604030504040204" pitchFamily="34" charset="0"/>
                  <a:ea typeface="Tahoma" panose="020B0604030504040204" pitchFamily="34" charset="0"/>
                  <a:cs typeface="Tahoma" panose="020B0604030504040204" pitchFamily="34" charset="0"/>
                </a:rPr>
                <a:t>from work or </a:t>
              </a:r>
              <a:r>
                <a:rPr lang="en-US" sz="2800" b="1" dirty="0">
                  <a:latin typeface="Tahoma" panose="020B0604030504040204" pitchFamily="34" charset="0"/>
                  <a:ea typeface="Tahoma" panose="020B0604030504040204" pitchFamily="34" charset="0"/>
                  <a:cs typeface="Tahoma" panose="020B0604030504040204" pitchFamily="34" charset="0"/>
                </a:rPr>
                <a:t>steal time </a:t>
              </a:r>
              <a:r>
                <a:rPr lang="en-US" sz="2800" dirty="0">
                  <a:latin typeface="Tahoma" panose="020B0604030504040204" pitchFamily="34" charset="0"/>
                  <a:ea typeface="Tahoma" panose="020B0604030504040204" pitchFamily="34" charset="0"/>
                  <a:cs typeface="Tahoma" panose="020B0604030504040204" pitchFamily="34" charset="0"/>
                </a:rPr>
                <a:t>from your employer</a:t>
              </a:r>
            </a:p>
          </p:txBody>
        </p:sp>
      </p:grpSp>
      <p:grpSp>
        <p:nvGrpSpPr>
          <p:cNvPr id="5" name="Group 4"/>
          <p:cNvGrpSpPr/>
          <p:nvPr/>
        </p:nvGrpSpPr>
        <p:grpSpPr>
          <a:xfrm>
            <a:off x="1975494" y="2154498"/>
            <a:ext cx="3331381" cy="461665"/>
            <a:chOff x="720501" y="2541118"/>
            <a:chExt cx="3331381" cy="461665"/>
          </a:xfrm>
        </p:grpSpPr>
        <p:sp>
          <p:nvSpPr>
            <p:cNvPr id="12" name="Rectangle 11">
              <a:extLst>
                <a:ext uri="{FF2B5EF4-FFF2-40B4-BE49-F238E27FC236}">
                  <a16:creationId xmlns:a16="http://schemas.microsoft.com/office/drawing/2014/main" id="{84611E0A-5BFF-4C69-B4C3-0FE778788876}"/>
                </a:ext>
              </a:extLst>
            </p:cNvPr>
            <p:cNvSpPr/>
            <p:nvPr/>
          </p:nvSpPr>
          <p:spPr>
            <a:xfrm>
              <a:off x="720501" y="2710646"/>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984972" y="2541118"/>
              <a:ext cx="3066910" cy="461665"/>
            </a:xfrm>
            <a:prstGeom prst="rect">
              <a:avLst/>
            </a:prstGeom>
          </p:spPr>
          <p:txBody>
            <a:bodyPr wrap="square">
              <a:spAutoFit/>
            </a:bodyPr>
            <a:lstStyle/>
            <a:p>
              <a:pPr>
                <a:spcAft>
                  <a:spcPts val="1800"/>
                </a:spcAft>
              </a:pPr>
              <a:r>
                <a:rPr lang="en-US" sz="2400" dirty="0">
                  <a:latin typeface="Tahoma" panose="020B0604030504040204" pitchFamily="34" charset="0"/>
                  <a:ea typeface="Tahoma" panose="020B0604030504040204" pitchFamily="34" charset="0"/>
                  <a:cs typeface="Tahoma" panose="020B0604030504040204" pitchFamily="34" charset="0"/>
                </a:rPr>
                <a:t>Goes beyond stealing</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 name="Group 5"/>
          <p:cNvGrpSpPr/>
          <p:nvPr/>
        </p:nvGrpSpPr>
        <p:grpSpPr>
          <a:xfrm>
            <a:off x="1980908" y="2693331"/>
            <a:ext cx="4306581" cy="830997"/>
            <a:chOff x="720501" y="2877745"/>
            <a:chExt cx="4306581" cy="830997"/>
          </a:xfrm>
        </p:grpSpPr>
        <p:sp>
          <p:nvSpPr>
            <p:cNvPr id="14" name="Rectangle 13">
              <a:extLst>
                <a:ext uri="{FF2B5EF4-FFF2-40B4-BE49-F238E27FC236}">
                  <a16:creationId xmlns:a16="http://schemas.microsoft.com/office/drawing/2014/main" id="{84611E0A-5BFF-4C69-B4C3-0FE778788876}"/>
                </a:ext>
              </a:extLst>
            </p:cNvPr>
            <p:cNvSpPr/>
            <p:nvPr/>
          </p:nvSpPr>
          <p:spPr>
            <a:xfrm>
              <a:off x="720501" y="3116930"/>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953917" y="2877745"/>
              <a:ext cx="4073165" cy="830997"/>
            </a:xfrm>
            <a:prstGeom prst="rect">
              <a:avLst/>
            </a:prstGeom>
          </p:spPr>
          <p:txBody>
            <a:bodyPr wrap="square">
              <a:spAutoFit/>
            </a:bodyPr>
            <a:lstStyle/>
            <a:p>
              <a:pPr>
                <a:spcAft>
                  <a:spcPts val="1800"/>
                </a:spcAft>
                <a:buClr>
                  <a:schemeClr val="lt1"/>
                </a:buClr>
                <a:buSzPts val="3600"/>
              </a:pPr>
              <a:r>
                <a:rPr lang="en-US" sz="2400" dirty="0">
                  <a:latin typeface="Tahoma" panose="020B0604030504040204" pitchFamily="34" charset="0"/>
                  <a:ea typeface="Tahoma" panose="020B0604030504040204" pitchFamily="34" charset="0"/>
                  <a:cs typeface="Tahoma" panose="020B0604030504040204" pitchFamily="34" charset="0"/>
                  <a:sym typeface="Times New Roman"/>
                </a:rPr>
                <a:t>Includes trespassing</a:t>
              </a:r>
              <a:r>
                <a:rPr lang="en-US" sz="2400" b="1" dirty="0">
                  <a:latin typeface="Tahoma" panose="020B0604030504040204" pitchFamily="34" charset="0"/>
                  <a:ea typeface="Tahoma" panose="020B0604030504040204" pitchFamily="34" charset="0"/>
                  <a:cs typeface="Tahoma" panose="020B0604030504040204" pitchFamily="34" charset="0"/>
                  <a:sym typeface="Times New Roman"/>
                </a:rPr>
                <a:t>,</a:t>
              </a:r>
              <a:r>
                <a:rPr lang="en-US" sz="2400" dirty="0">
                  <a:latin typeface="Tahoma" panose="020B0604030504040204" pitchFamily="34" charset="0"/>
                  <a:ea typeface="Tahoma" panose="020B0604030504040204" pitchFamily="34" charset="0"/>
                  <a:cs typeface="Tahoma" panose="020B0604030504040204" pitchFamily="34" charset="0"/>
                  <a:sym typeface="Times New Roman"/>
                </a:rPr>
                <a:t> vandalism, denying privacy</a:t>
              </a:r>
              <a:endParaRPr lang="en-US" sz="2400" b="1" dirty="0">
                <a:latin typeface="Tahoma" panose="020B0604030504040204" pitchFamily="34" charset="0"/>
                <a:ea typeface="Tahoma" panose="020B0604030504040204" pitchFamily="34" charset="0"/>
                <a:cs typeface="Tahoma" panose="020B0604030504040204" pitchFamily="34" charset="0"/>
                <a:sym typeface="Times New Roman"/>
              </a:endParaRPr>
            </a:p>
          </p:txBody>
        </p:sp>
      </p:grpSp>
      <p:grpSp>
        <p:nvGrpSpPr>
          <p:cNvPr id="7" name="Group 6"/>
          <p:cNvGrpSpPr/>
          <p:nvPr/>
        </p:nvGrpSpPr>
        <p:grpSpPr>
          <a:xfrm>
            <a:off x="1975494" y="3518318"/>
            <a:ext cx="3866787" cy="830997"/>
            <a:chOff x="720501" y="3666555"/>
            <a:chExt cx="3866787" cy="830997"/>
          </a:xfrm>
        </p:grpSpPr>
        <p:sp>
          <p:nvSpPr>
            <p:cNvPr id="19" name="Rectangle 18"/>
            <p:cNvSpPr/>
            <p:nvPr/>
          </p:nvSpPr>
          <p:spPr>
            <a:xfrm>
              <a:off x="883968" y="3666555"/>
              <a:ext cx="3703320" cy="830997"/>
            </a:xfrm>
            <a:prstGeom prst="rect">
              <a:avLst/>
            </a:prstGeom>
          </p:spPr>
          <p:txBody>
            <a:bodyPr wrap="square">
              <a:spAutoFit/>
            </a:bodyPr>
            <a:lstStyle/>
            <a:p>
              <a:pPr>
                <a:spcAft>
                  <a:spcPts val="1800"/>
                </a:spcAft>
                <a:buClr>
                  <a:schemeClr val="lt1"/>
                </a:buClr>
                <a:buSzPts val="3600"/>
              </a:pPr>
              <a:r>
                <a:rPr lang="en-US" sz="2400" dirty="0">
                  <a:latin typeface="Tahoma" panose="020B0604030504040204" pitchFamily="34" charset="0"/>
                  <a:ea typeface="Tahoma" panose="020B0604030504040204" pitchFamily="34" charset="0"/>
                  <a:cs typeface="Tahoma" panose="020B0604030504040204" pitchFamily="34" charset="0"/>
                  <a:sym typeface="Times New Roman"/>
                </a:rPr>
                <a:t>Prevents social instability and interpersonal conflict</a:t>
              </a:r>
            </a:p>
          </p:txBody>
        </p:sp>
        <p:sp>
          <p:nvSpPr>
            <p:cNvPr id="18" name="Rectangle 17">
              <a:extLst>
                <a:ext uri="{FF2B5EF4-FFF2-40B4-BE49-F238E27FC236}">
                  <a16:creationId xmlns:a16="http://schemas.microsoft.com/office/drawing/2014/main" id="{84611E0A-5BFF-4C69-B4C3-0FE778788876}"/>
                </a:ext>
              </a:extLst>
            </p:cNvPr>
            <p:cNvSpPr/>
            <p:nvPr/>
          </p:nvSpPr>
          <p:spPr>
            <a:xfrm>
              <a:off x="720501" y="3765633"/>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85158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1888" r="40802"/>
          <a:stretch/>
        </p:blipFill>
        <p:spPr/>
      </p:pic>
      <p:sp>
        <p:nvSpPr>
          <p:cNvPr id="9" name="Rectangle 8"/>
          <p:cNvSpPr/>
          <p:nvPr/>
        </p:nvSpPr>
        <p:spPr>
          <a:xfrm>
            <a:off x="6163683" y="0"/>
            <a:ext cx="3704228" cy="6858000"/>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015513" y="907833"/>
            <a:ext cx="3406876" cy="646331"/>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Tell the Truth</a:t>
            </a:r>
          </a:p>
        </p:txBody>
      </p:sp>
      <p:sp>
        <p:nvSpPr>
          <p:cNvPr id="4" name="Rectangle 3"/>
          <p:cNvSpPr/>
          <p:nvPr/>
        </p:nvSpPr>
        <p:spPr>
          <a:xfrm>
            <a:off x="2118294" y="490964"/>
            <a:ext cx="1728358" cy="461665"/>
          </a:xfrm>
          <a:prstGeom prst="rect">
            <a:avLst/>
          </a:prstGeom>
        </p:spPr>
        <p:txBody>
          <a:bodyPr wrap="none">
            <a:spAutoFit/>
          </a:bodyPr>
          <a:lstStyle/>
          <a:p>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Principle</a:t>
            </a:r>
            <a:r>
              <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id-ID" sz="2000" dirty="0">
                <a:solidFill>
                  <a:schemeClr val="accent1"/>
                </a:solidFill>
                <a:latin typeface="Tahoma" panose="020B0604030504040204" pitchFamily="34" charset="0"/>
                <a:ea typeface="Tahoma" panose="020B0604030504040204" pitchFamily="34" charset="0"/>
                <a:cs typeface="Tahoma" panose="020B0604030504040204" pitchFamily="34" charset="0"/>
              </a:rPr>
              <a:t>9</a:t>
            </a:r>
            <a:endPar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33715" y="4490477"/>
            <a:ext cx="4850856" cy="1992210"/>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Lato" panose="020F0502020204030203" pitchFamily="34" charset="0"/>
            </a:endParaRPr>
          </a:p>
        </p:txBody>
      </p:sp>
      <p:sp>
        <p:nvSpPr>
          <p:cNvPr id="11" name="Rectangle 10"/>
          <p:cNvSpPr/>
          <p:nvPr/>
        </p:nvSpPr>
        <p:spPr>
          <a:xfrm>
            <a:off x="2333715" y="4667329"/>
            <a:ext cx="4850856" cy="1635937"/>
          </a:xfrm>
          <a:prstGeom prst="rect">
            <a:avLst/>
          </a:prstGeom>
          <a:gradFill flip="none" rotWithShape="1">
            <a:gsLst>
              <a:gs pos="0">
                <a:schemeClr val="accent1">
                  <a:lumMod val="5000"/>
                  <a:lumOff val="95000"/>
                  <a:alpha val="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Lato" panose="020F0502020204030203" pitchFamily="34" charset="0"/>
            </a:endParaRPr>
          </a:p>
        </p:txBody>
      </p:sp>
      <p:grpSp>
        <p:nvGrpSpPr>
          <p:cNvPr id="20" name="Group 19">
            <a:extLst>
              <a:ext uri="{FF2B5EF4-FFF2-40B4-BE49-F238E27FC236}">
                <a16:creationId xmlns:a16="http://schemas.microsoft.com/office/drawing/2014/main" id="{502EC828-F14F-41F6-A011-637F95BCF879}"/>
              </a:ext>
            </a:extLst>
          </p:cNvPr>
          <p:cNvGrpSpPr/>
          <p:nvPr/>
        </p:nvGrpSpPr>
        <p:grpSpPr>
          <a:xfrm>
            <a:off x="2247993" y="4616849"/>
            <a:ext cx="4936578" cy="1788822"/>
            <a:chOff x="983446" y="4814014"/>
            <a:chExt cx="4503392" cy="2045028"/>
          </a:xfrm>
        </p:grpSpPr>
        <p:sp>
          <p:nvSpPr>
            <p:cNvPr id="8" name="Rectangle 7"/>
            <p:cNvSpPr/>
            <p:nvPr/>
          </p:nvSpPr>
          <p:spPr>
            <a:xfrm>
              <a:off x="2209166" y="4814014"/>
              <a:ext cx="2051954" cy="598159"/>
            </a:xfrm>
            <a:prstGeom prst="rect">
              <a:avLst/>
            </a:prstGeom>
          </p:spPr>
          <p:txBody>
            <a:bodyPr wrap="none">
              <a:spAutoFit/>
            </a:bodyPr>
            <a:lstStyle/>
            <a:p>
              <a:pPr algn="ct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Action Step</a:t>
              </a:r>
            </a:p>
          </p:txBody>
        </p:sp>
        <p:sp>
          <p:nvSpPr>
            <p:cNvPr id="13" name="Rectangle 12"/>
            <p:cNvSpPr/>
            <p:nvPr/>
          </p:nvSpPr>
          <p:spPr>
            <a:xfrm>
              <a:off x="983446" y="5275679"/>
              <a:ext cx="4503392" cy="1583363"/>
            </a:xfrm>
            <a:prstGeom prst="rect">
              <a:avLst/>
            </a:prstGeom>
          </p:spPr>
          <p:txBody>
            <a:bodyPr wrap="squar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Seek to be </a:t>
              </a:r>
              <a:r>
                <a:rPr lang="en-US" sz="2800" b="1" dirty="0">
                  <a:latin typeface="Tahoma" panose="020B0604030504040204" pitchFamily="34" charset="0"/>
                  <a:ea typeface="Tahoma" panose="020B0604030504040204" pitchFamily="34" charset="0"/>
                  <a:cs typeface="Tahoma" panose="020B0604030504040204" pitchFamily="34" charset="0"/>
                </a:rPr>
                <a:t>straightforward</a:t>
              </a:r>
              <a:r>
                <a:rPr lang="en-US" sz="2800" dirty="0">
                  <a:latin typeface="Tahoma" panose="020B0604030504040204" pitchFamily="34" charset="0"/>
                  <a:ea typeface="Tahoma" panose="020B0604030504040204" pitchFamily="34" charset="0"/>
                  <a:cs typeface="Tahoma" panose="020B0604030504040204" pitchFamily="34" charset="0"/>
                </a:rPr>
                <a:t> and </a:t>
              </a:r>
              <a:r>
                <a:rPr lang="en-US" sz="2800" b="1" dirty="0">
                  <a:latin typeface="Tahoma" panose="020B0604030504040204" pitchFamily="34" charset="0"/>
                  <a:ea typeface="Tahoma" panose="020B0604030504040204" pitchFamily="34" charset="0"/>
                  <a:cs typeface="Tahoma" panose="020B0604030504040204" pitchFamily="34" charset="0"/>
                </a:rPr>
                <a:t>clear </a:t>
              </a:r>
              <a:r>
                <a:rPr lang="en-US" sz="2800" dirty="0">
                  <a:latin typeface="Tahoma" panose="020B0604030504040204" pitchFamily="34" charset="0"/>
                  <a:ea typeface="Tahoma" panose="020B0604030504040204" pitchFamily="34" charset="0"/>
                  <a:cs typeface="Tahoma" panose="020B0604030504040204" pitchFamily="34" charset="0"/>
                </a:rPr>
                <a:t>in your contacts with others</a:t>
              </a:r>
            </a:p>
          </p:txBody>
        </p:sp>
      </p:grpSp>
      <p:grpSp>
        <p:nvGrpSpPr>
          <p:cNvPr id="5" name="Group 4"/>
          <p:cNvGrpSpPr/>
          <p:nvPr/>
        </p:nvGrpSpPr>
        <p:grpSpPr>
          <a:xfrm>
            <a:off x="2247993" y="1693686"/>
            <a:ext cx="3117220" cy="461665"/>
            <a:chOff x="796002" y="1966216"/>
            <a:chExt cx="3117220" cy="461665"/>
          </a:xfrm>
        </p:grpSpPr>
        <p:sp>
          <p:nvSpPr>
            <p:cNvPr id="12" name="Rectangle 11">
              <a:extLst>
                <a:ext uri="{FF2B5EF4-FFF2-40B4-BE49-F238E27FC236}">
                  <a16:creationId xmlns:a16="http://schemas.microsoft.com/office/drawing/2014/main" id="{84611E0A-5BFF-4C69-B4C3-0FE778788876}"/>
                </a:ext>
              </a:extLst>
            </p:cNvPr>
            <p:cNvSpPr/>
            <p:nvPr/>
          </p:nvSpPr>
          <p:spPr>
            <a:xfrm>
              <a:off x="796002" y="2083200"/>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1111379" y="1966216"/>
              <a:ext cx="2801843" cy="461665"/>
            </a:xfrm>
            <a:prstGeom prst="rect">
              <a:avLst/>
            </a:prstGeom>
          </p:spPr>
          <p:txBody>
            <a:bodyPr wrap="square">
              <a:spAutoFit/>
            </a:bodyPr>
            <a:lstStyle/>
            <a:p>
              <a:pPr>
                <a:spcAft>
                  <a:spcPts val="1800"/>
                </a:spcAft>
              </a:pPr>
              <a:r>
                <a:rPr lang="en-US" sz="2400" dirty="0">
                  <a:latin typeface="Tahoma" panose="020B0604030504040204" pitchFamily="34" charset="0"/>
                  <a:ea typeface="Tahoma" panose="020B0604030504040204" pitchFamily="34" charset="0"/>
                  <a:cs typeface="Tahoma" panose="020B0604030504040204" pitchFamily="34" charset="0"/>
                </a:rPr>
                <a:t>To be honest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 name="Group 5"/>
          <p:cNvGrpSpPr/>
          <p:nvPr/>
        </p:nvGrpSpPr>
        <p:grpSpPr>
          <a:xfrm>
            <a:off x="2251749" y="2294873"/>
            <a:ext cx="4157062" cy="830997"/>
            <a:chOff x="796002" y="2573519"/>
            <a:chExt cx="3223170" cy="830997"/>
          </a:xfrm>
        </p:grpSpPr>
        <p:sp>
          <p:nvSpPr>
            <p:cNvPr id="14" name="Rectangle 13">
              <a:extLst>
                <a:ext uri="{FF2B5EF4-FFF2-40B4-BE49-F238E27FC236}">
                  <a16:creationId xmlns:a16="http://schemas.microsoft.com/office/drawing/2014/main" id="{84611E0A-5BFF-4C69-B4C3-0FE778788876}"/>
                </a:ext>
              </a:extLst>
            </p:cNvPr>
            <p:cNvSpPr/>
            <p:nvPr/>
          </p:nvSpPr>
          <p:spPr>
            <a:xfrm>
              <a:off x="796002" y="2684061"/>
              <a:ext cx="133793"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1053555" y="2573519"/>
              <a:ext cx="2965617" cy="830997"/>
            </a:xfrm>
            <a:prstGeom prst="rect">
              <a:avLst/>
            </a:prstGeom>
          </p:spPr>
          <p:txBody>
            <a:bodyPr wrap="square">
              <a:spAutoFit/>
            </a:bodyPr>
            <a:lstStyle/>
            <a:p>
              <a:pPr>
                <a:spcAft>
                  <a:spcPts val="1800"/>
                </a:spcAft>
                <a:buClr>
                  <a:schemeClr val="lt1"/>
                </a:buClr>
                <a:buSzPts val="3600"/>
              </a:pPr>
              <a:r>
                <a:rPr lang="en-US" sz="2400" dirty="0">
                  <a:latin typeface="Tahoma" panose="020B0604030504040204" pitchFamily="34" charset="0"/>
                  <a:ea typeface="Tahoma" panose="020B0604030504040204" pitchFamily="34" charset="0"/>
                  <a:cs typeface="Tahoma" panose="020B0604030504040204" pitchFamily="34" charset="0"/>
                  <a:sym typeface="Times New Roman"/>
                </a:rPr>
                <a:t>Results in mutual trust,  respect and compatibility</a:t>
              </a:r>
            </a:p>
          </p:txBody>
        </p:sp>
      </p:grpSp>
      <p:grpSp>
        <p:nvGrpSpPr>
          <p:cNvPr id="18" name="Group 17"/>
          <p:cNvGrpSpPr/>
          <p:nvPr/>
        </p:nvGrpSpPr>
        <p:grpSpPr>
          <a:xfrm>
            <a:off x="2278784" y="3416518"/>
            <a:ext cx="3715657" cy="739140"/>
            <a:chOff x="754784" y="3416518"/>
            <a:chExt cx="3208020" cy="739140"/>
          </a:xfrm>
        </p:grpSpPr>
        <p:sp>
          <p:nvSpPr>
            <p:cNvPr id="17" name="Rectangle 16"/>
            <p:cNvSpPr/>
            <p:nvPr/>
          </p:nvSpPr>
          <p:spPr>
            <a:xfrm>
              <a:off x="754784" y="3416518"/>
              <a:ext cx="3208020" cy="739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827023" y="3586033"/>
              <a:ext cx="3035293" cy="461665"/>
            </a:xfrm>
            <a:prstGeom prst="rect">
              <a:avLst/>
            </a:prstGeom>
          </p:spPr>
          <p:txBody>
            <a:bodyPr wrap="square">
              <a:spAutoFit/>
            </a:bodyPr>
            <a:lstStyle/>
            <a:p>
              <a:pPr>
                <a:spcAft>
                  <a:spcPts val="1800"/>
                </a:spcAft>
                <a:buClr>
                  <a:schemeClr val="lt1"/>
                </a:buClr>
                <a:buSzPts val="3600"/>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Nothing but</a:t>
              </a:r>
              <a:r>
                <a:rPr lang="id-ID"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the Truth</a:t>
              </a:r>
            </a:p>
          </p:txBody>
        </p:sp>
      </p:grpSp>
    </p:spTree>
    <p:extLst>
      <p:ext uri="{BB962C8B-B14F-4D97-AF65-F5344CB8AC3E}">
        <p14:creationId xmlns:p14="http://schemas.microsoft.com/office/powerpoint/2010/main" val="304805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9375" r="9375"/>
          <a:stretch>
            <a:fillRect/>
          </a:stretch>
        </p:blipFill>
        <p:spPr/>
      </p:pic>
      <p:sp>
        <p:nvSpPr>
          <p:cNvPr id="9" name="Rectangle 8"/>
          <p:cNvSpPr/>
          <p:nvPr/>
        </p:nvSpPr>
        <p:spPr>
          <a:xfrm>
            <a:off x="6173412" y="0"/>
            <a:ext cx="3715657" cy="6858000"/>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2" name="Rectangle 1"/>
          <p:cNvSpPr/>
          <p:nvPr/>
        </p:nvSpPr>
        <p:spPr>
          <a:xfrm>
            <a:off x="2143214" y="847821"/>
            <a:ext cx="4010844" cy="1200329"/>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Be Content with</a:t>
            </a:r>
            <a:r>
              <a:rPr lang="id-ID"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What You Have</a:t>
            </a:r>
          </a:p>
        </p:txBody>
      </p:sp>
      <p:sp>
        <p:nvSpPr>
          <p:cNvPr id="4" name="Rectangle 3"/>
          <p:cNvSpPr/>
          <p:nvPr/>
        </p:nvSpPr>
        <p:spPr>
          <a:xfrm>
            <a:off x="2143216" y="478489"/>
            <a:ext cx="1867819" cy="461665"/>
          </a:xfrm>
          <a:prstGeom prst="rect">
            <a:avLst/>
          </a:prstGeom>
        </p:spPr>
        <p:txBody>
          <a:bodyPr wrap="none">
            <a:spAutoFit/>
          </a:bodyPr>
          <a:lstStyle/>
          <a:p>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Principle</a:t>
            </a:r>
            <a:r>
              <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id-ID" sz="2000" dirty="0">
                <a:solidFill>
                  <a:schemeClr val="accent1"/>
                </a:solidFill>
                <a:latin typeface="Tahoma" panose="020B0604030504040204" pitchFamily="34" charset="0"/>
                <a:ea typeface="Tahoma" panose="020B0604030504040204" pitchFamily="34" charset="0"/>
                <a:cs typeface="Tahoma" panose="020B0604030504040204" pitchFamily="34" charset="0"/>
              </a:rPr>
              <a:t>10</a:t>
            </a:r>
            <a:endPar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1802680" y="4472687"/>
            <a:ext cx="4850856" cy="1992210"/>
            <a:chOff x="809715" y="3962031"/>
            <a:chExt cx="4850856" cy="2039168"/>
          </a:xfrm>
        </p:grpSpPr>
        <p:sp>
          <p:nvSpPr>
            <p:cNvPr id="10" name="Rectangle 9"/>
            <p:cNvSpPr/>
            <p:nvPr/>
          </p:nvSpPr>
          <p:spPr>
            <a:xfrm>
              <a:off x="809715" y="3962031"/>
              <a:ext cx="4850856" cy="203916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Lato" panose="020F0502020204030203" pitchFamily="34" charset="0"/>
              </a:endParaRPr>
            </a:p>
          </p:txBody>
        </p:sp>
        <p:sp>
          <p:nvSpPr>
            <p:cNvPr id="11" name="Rectangle 10"/>
            <p:cNvSpPr/>
            <p:nvPr/>
          </p:nvSpPr>
          <p:spPr>
            <a:xfrm>
              <a:off x="809715" y="4143051"/>
              <a:ext cx="4850856" cy="1674497"/>
            </a:xfrm>
            <a:prstGeom prst="rect">
              <a:avLst/>
            </a:prstGeom>
            <a:gradFill flip="none" rotWithShape="1">
              <a:gsLst>
                <a:gs pos="0">
                  <a:schemeClr val="accent1">
                    <a:lumMod val="5000"/>
                    <a:lumOff val="95000"/>
                    <a:alpha val="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Lato" panose="020F0502020204030203" pitchFamily="34" charset="0"/>
              </a:endParaRPr>
            </a:p>
          </p:txBody>
        </p:sp>
      </p:grpSp>
      <p:grpSp>
        <p:nvGrpSpPr>
          <p:cNvPr id="12" name="Group 11">
            <a:extLst>
              <a:ext uri="{FF2B5EF4-FFF2-40B4-BE49-F238E27FC236}">
                <a16:creationId xmlns:a16="http://schemas.microsoft.com/office/drawing/2014/main" id="{5B0E58FB-8728-4948-8FE1-FF9AFE04F8C6}"/>
              </a:ext>
            </a:extLst>
          </p:cNvPr>
          <p:cNvGrpSpPr/>
          <p:nvPr/>
        </p:nvGrpSpPr>
        <p:grpSpPr>
          <a:xfrm>
            <a:off x="1896940" y="4779818"/>
            <a:ext cx="4503392" cy="1431942"/>
            <a:chOff x="197199" y="4700680"/>
            <a:chExt cx="4503392" cy="1431942"/>
          </a:xfrm>
        </p:grpSpPr>
        <p:sp>
          <p:nvSpPr>
            <p:cNvPr id="8" name="Rectangle 7"/>
            <p:cNvSpPr/>
            <p:nvPr/>
          </p:nvSpPr>
          <p:spPr>
            <a:xfrm>
              <a:off x="1153961" y="4700680"/>
              <a:ext cx="2249334" cy="523220"/>
            </a:xfrm>
            <a:prstGeom prst="rect">
              <a:avLst/>
            </a:prstGeom>
          </p:spPr>
          <p:txBody>
            <a:bodyPr wrap="none">
              <a:spAutoFit/>
            </a:bodyPr>
            <a:lstStyle/>
            <a:p>
              <a:pPr algn="ct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Action Step</a:t>
              </a:r>
            </a:p>
          </p:txBody>
        </p:sp>
        <p:sp>
          <p:nvSpPr>
            <p:cNvPr id="13" name="Rectangle 12"/>
            <p:cNvSpPr/>
            <p:nvPr/>
          </p:nvSpPr>
          <p:spPr>
            <a:xfrm>
              <a:off x="197199" y="5178515"/>
              <a:ext cx="4503392" cy="954107"/>
            </a:xfrm>
            <a:prstGeom prst="rect">
              <a:avLst/>
            </a:prstGeom>
          </p:spPr>
          <p:txBody>
            <a:bodyPr wrap="squar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Develop a </a:t>
              </a:r>
              <a:r>
                <a:rPr lang="en-US" sz="2800" b="1" dirty="0">
                  <a:latin typeface="Tahoma" panose="020B0604030504040204" pitchFamily="34" charset="0"/>
                  <a:ea typeface="Tahoma" panose="020B0604030504040204" pitchFamily="34" charset="0"/>
                  <a:cs typeface="Tahoma" panose="020B0604030504040204" pitchFamily="34" charset="0"/>
                </a:rPr>
                <a:t>grateful spirit </a:t>
              </a:r>
              <a:r>
                <a:rPr lang="en-US" sz="2800" dirty="0">
                  <a:latin typeface="Tahoma" panose="020B0604030504040204" pitchFamily="34" charset="0"/>
                  <a:ea typeface="Tahoma" panose="020B0604030504040204" pitchFamily="34" charset="0"/>
                  <a:cs typeface="Tahoma" panose="020B0604030504040204" pitchFamily="34" charset="0"/>
                </a:rPr>
                <a:t>and positive attitude</a:t>
              </a:r>
            </a:p>
          </p:txBody>
        </p:sp>
      </p:grpSp>
      <p:grpSp>
        <p:nvGrpSpPr>
          <p:cNvPr id="20" name="Group 19">
            <a:extLst>
              <a:ext uri="{FF2B5EF4-FFF2-40B4-BE49-F238E27FC236}">
                <a16:creationId xmlns:a16="http://schemas.microsoft.com/office/drawing/2014/main" id="{EDA6E16B-D937-4ED6-9A77-88687532AA03}"/>
              </a:ext>
            </a:extLst>
          </p:cNvPr>
          <p:cNvGrpSpPr/>
          <p:nvPr/>
        </p:nvGrpSpPr>
        <p:grpSpPr>
          <a:xfrm>
            <a:off x="1965889" y="2221473"/>
            <a:ext cx="3996657" cy="830997"/>
            <a:chOff x="796002" y="2694816"/>
            <a:chExt cx="3996657" cy="830997"/>
          </a:xfrm>
        </p:grpSpPr>
        <p:sp>
          <p:nvSpPr>
            <p:cNvPr id="14" name="Rectangle 13">
              <a:extLst>
                <a:ext uri="{FF2B5EF4-FFF2-40B4-BE49-F238E27FC236}">
                  <a16:creationId xmlns:a16="http://schemas.microsoft.com/office/drawing/2014/main" id="{84611E0A-5BFF-4C69-B4C3-0FE778788876}"/>
                </a:ext>
              </a:extLst>
            </p:cNvPr>
            <p:cNvSpPr/>
            <p:nvPr/>
          </p:nvSpPr>
          <p:spPr>
            <a:xfrm>
              <a:off x="796002" y="2833715"/>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1060472" y="2694816"/>
              <a:ext cx="3732187" cy="830997"/>
            </a:xfrm>
            <a:prstGeom prst="rect">
              <a:avLst/>
            </a:prstGeom>
          </p:spPr>
          <p:txBody>
            <a:bodyPr wrap="square">
              <a:spAutoFit/>
            </a:bodyPr>
            <a:lstStyle/>
            <a:p>
              <a:pPr>
                <a:spcAft>
                  <a:spcPts val="1800"/>
                </a:spcAft>
                <a:buClr>
                  <a:schemeClr val="lt1"/>
                </a:buClr>
                <a:buSzPts val="3600"/>
              </a:pPr>
              <a:r>
                <a:rPr lang="en-US" sz="2400" dirty="0">
                  <a:latin typeface="Tahoma" panose="020B0604030504040204" pitchFamily="34" charset="0"/>
                  <a:ea typeface="Tahoma" panose="020B0604030504040204" pitchFamily="34" charset="0"/>
                  <a:cs typeface="Tahoma" panose="020B0604030504040204" pitchFamily="34" charset="0"/>
                  <a:sym typeface="Times New Roman"/>
                </a:rPr>
                <a:t>Contentment: a </a:t>
              </a:r>
              <a:r>
                <a:rPr lang="en-US" sz="2400" b="1" dirty="0">
                  <a:latin typeface="Tahoma" panose="020B0604030504040204" pitchFamily="34" charset="0"/>
                  <a:ea typeface="Tahoma" panose="020B0604030504040204" pitchFamily="34" charset="0"/>
                  <a:cs typeface="Tahoma" panose="020B0604030504040204" pitchFamily="34" charset="0"/>
                  <a:sym typeface="Times New Roman"/>
                </a:rPr>
                <a:t>state of mind</a:t>
              </a:r>
            </a:p>
          </p:txBody>
        </p:sp>
      </p:grpSp>
      <p:grpSp>
        <p:nvGrpSpPr>
          <p:cNvPr id="15" name="Group 14">
            <a:extLst>
              <a:ext uri="{FF2B5EF4-FFF2-40B4-BE49-F238E27FC236}">
                <a16:creationId xmlns:a16="http://schemas.microsoft.com/office/drawing/2014/main" id="{34DDEF20-4F9F-4438-917A-9E4F16BC1429}"/>
              </a:ext>
            </a:extLst>
          </p:cNvPr>
          <p:cNvGrpSpPr/>
          <p:nvPr/>
        </p:nvGrpSpPr>
        <p:grpSpPr>
          <a:xfrm>
            <a:off x="1959021" y="3075430"/>
            <a:ext cx="4108893" cy="1200329"/>
            <a:chOff x="796002" y="3278056"/>
            <a:chExt cx="4108893" cy="1200329"/>
          </a:xfrm>
        </p:grpSpPr>
        <p:sp>
          <p:nvSpPr>
            <p:cNvPr id="18" name="Rectangle 17">
              <a:extLst>
                <a:ext uri="{FF2B5EF4-FFF2-40B4-BE49-F238E27FC236}">
                  <a16:creationId xmlns:a16="http://schemas.microsoft.com/office/drawing/2014/main" id="{84611E0A-5BFF-4C69-B4C3-0FE778788876}"/>
                </a:ext>
              </a:extLst>
            </p:cNvPr>
            <p:cNvSpPr/>
            <p:nvPr/>
          </p:nvSpPr>
          <p:spPr>
            <a:xfrm>
              <a:off x="796002" y="3375187"/>
              <a:ext cx="176314" cy="17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057807" y="3278056"/>
              <a:ext cx="3847088" cy="1200329"/>
            </a:xfrm>
            <a:prstGeom prst="rect">
              <a:avLst/>
            </a:prstGeom>
          </p:spPr>
          <p:txBody>
            <a:bodyPr wrap="square">
              <a:spAutoFit/>
            </a:bodyPr>
            <a:lstStyle/>
            <a:p>
              <a:pPr>
                <a:spcAft>
                  <a:spcPts val="1800"/>
                </a:spcAft>
                <a:buClr>
                  <a:schemeClr val="lt1"/>
                </a:buClr>
                <a:buSzPts val="3600"/>
              </a:pPr>
              <a:r>
                <a:rPr lang="en-US" sz="2400" dirty="0">
                  <a:latin typeface="Tahoma" panose="020B0604030504040204" pitchFamily="34" charset="0"/>
                  <a:ea typeface="Tahoma" panose="020B0604030504040204" pitchFamily="34" charset="0"/>
                  <a:cs typeface="Tahoma" panose="020B0604030504040204" pitchFamily="34" charset="0"/>
                  <a:sym typeface="Times New Roman"/>
                </a:rPr>
                <a:t>It is possible to have much </a:t>
              </a:r>
              <a:br>
                <a:rPr lang="en-US" sz="2400" dirty="0">
                  <a:latin typeface="Tahoma" panose="020B0604030504040204" pitchFamily="34" charset="0"/>
                  <a:ea typeface="Tahoma" panose="020B0604030504040204" pitchFamily="34" charset="0"/>
                  <a:cs typeface="Tahoma" panose="020B0604030504040204" pitchFamily="34" charset="0"/>
                  <a:sym typeface="Times New Roman"/>
                </a:rPr>
              </a:br>
              <a:r>
                <a:rPr lang="en-US" sz="2400" dirty="0">
                  <a:latin typeface="Tahoma" panose="020B0604030504040204" pitchFamily="34" charset="0"/>
                  <a:ea typeface="Tahoma" panose="020B0604030504040204" pitchFamily="34" charset="0"/>
                  <a:cs typeface="Tahoma" panose="020B0604030504040204" pitchFamily="34" charset="0"/>
                  <a:sym typeface="Times New Roman"/>
                </a:rPr>
                <a:t>and not be content; and to be poor and be content</a:t>
              </a:r>
            </a:p>
          </p:txBody>
        </p:sp>
      </p:grpSp>
      <p:sp>
        <p:nvSpPr>
          <p:cNvPr id="22" name="Rectangle 21">
            <a:extLst>
              <a:ext uri="{FF2B5EF4-FFF2-40B4-BE49-F238E27FC236}">
                <a16:creationId xmlns:a16="http://schemas.microsoft.com/office/drawing/2014/main" id="{30499F0C-04DD-4860-B679-8EC185092301}"/>
              </a:ext>
            </a:extLst>
          </p:cNvPr>
          <p:cNvSpPr/>
          <p:nvPr/>
        </p:nvSpPr>
        <p:spPr>
          <a:xfrm>
            <a:off x="6747797" y="4128678"/>
            <a:ext cx="3121918" cy="2308324"/>
          </a:xfrm>
          <a:prstGeom prst="rect">
            <a:avLst/>
          </a:prstGeom>
        </p:spPr>
        <p:txBody>
          <a:bodyPr wrap="square">
            <a:spAutoFit/>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It is not the man who has too little, but the man who craves more, that is poor. </a:t>
            </a:r>
            <a:b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Seneca (4 BC – AD 65)</a:t>
            </a:r>
          </a:p>
        </p:txBody>
      </p:sp>
    </p:spTree>
    <p:extLst>
      <p:ext uri="{BB962C8B-B14F-4D97-AF65-F5344CB8AC3E}">
        <p14:creationId xmlns:p14="http://schemas.microsoft.com/office/powerpoint/2010/main" val="39407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H="1">
            <a:off x="1524001" y="0"/>
            <a:ext cx="9143999" cy="4151086"/>
          </a:xfrm>
          <a:prstGeom prst="rect">
            <a:avLst/>
          </a:prstGeom>
          <a:gradFill flip="none" rotWithShape="1">
            <a:gsLst>
              <a:gs pos="10000">
                <a:schemeClr val="accent6">
                  <a:lumMod val="20000"/>
                  <a:lumOff val="8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56035" y="518665"/>
            <a:ext cx="7479933" cy="646331"/>
          </a:xfrm>
          <a:prstGeom prst="rect">
            <a:avLst/>
          </a:prstGeom>
        </p:spPr>
        <p:txBody>
          <a:bodyPr wrap="none">
            <a:spAutoFit/>
          </a:bodyPr>
          <a:lstStyle/>
          <a:p>
            <a:pPr algn="ct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We are </a:t>
            </a:r>
            <a:r>
              <a:rPr lang="en-US" sz="3600" b="1" dirty="0">
                <a:solidFill>
                  <a:schemeClr val="accent3"/>
                </a:solidFill>
                <a:latin typeface="Tahoma" panose="020B0604030504040204" pitchFamily="34" charset="0"/>
                <a:ea typeface="Tahoma" panose="020B0604030504040204" pitchFamily="34" charset="0"/>
                <a:cs typeface="Tahoma" panose="020B0604030504040204" pitchFamily="34" charset="0"/>
              </a:rPr>
              <a:t>unequal</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in many ways.</a:t>
            </a:r>
          </a:p>
        </p:txBody>
      </p:sp>
      <p:sp>
        <p:nvSpPr>
          <p:cNvPr id="7" name="Rectangle 6"/>
          <p:cNvSpPr/>
          <p:nvPr/>
        </p:nvSpPr>
        <p:spPr>
          <a:xfrm>
            <a:off x="2952475" y="1183362"/>
            <a:ext cx="6287050" cy="830997"/>
          </a:xfrm>
          <a:prstGeom prst="rect">
            <a:avLst/>
          </a:prstGeom>
        </p:spPr>
        <p:txBody>
          <a:bodyPr wrap="square">
            <a:spAutoFit/>
          </a:bodyPr>
          <a:lstStyle/>
          <a:p>
            <a:pPr algn="ct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However, we are equal in capacity and potential for character.</a:t>
            </a:r>
          </a:p>
        </p:txBody>
      </p:sp>
      <p:cxnSp>
        <p:nvCxnSpPr>
          <p:cNvPr id="10" name="Straight Connector 9">
            <a:extLst>
              <a:ext uri="{FF2B5EF4-FFF2-40B4-BE49-F238E27FC236}">
                <a16:creationId xmlns:a16="http://schemas.microsoft.com/office/drawing/2014/main" id="{BF44704F-B40D-4CBD-98B9-9E938024ECD0}"/>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F0E74DC-C608-46CD-AFAB-C2DC730038E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28</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349" y="2032725"/>
            <a:ext cx="6522176" cy="4348117"/>
          </a:xfrm>
          <a:prstGeom prst="rect">
            <a:avLst/>
          </a:prstGeom>
        </p:spPr>
      </p:pic>
    </p:spTree>
    <p:extLst>
      <p:ext uri="{BB962C8B-B14F-4D97-AF65-F5344CB8AC3E}">
        <p14:creationId xmlns:p14="http://schemas.microsoft.com/office/powerpoint/2010/main" val="2051016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B9D4B5-7E89-4691-B0C6-3E1F0973C9D8}"/>
              </a:ext>
            </a:extLst>
          </p:cNvPr>
          <p:cNvSpPr txBox="1"/>
          <p:nvPr/>
        </p:nvSpPr>
        <p:spPr>
          <a:xfrm>
            <a:off x="1697620" y="489958"/>
            <a:ext cx="8796760" cy="646331"/>
          </a:xfrm>
          <a:prstGeom prst="rect">
            <a:avLst/>
          </a:prstGeom>
          <a:noFill/>
        </p:spPr>
        <p:txBody>
          <a:bodyPr wrap="square" anchor="t">
            <a:spAutoFit/>
          </a:bodyPr>
          <a:lstStyle/>
          <a:p>
            <a:pPr algn="ct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Managers &amp; Leaders</a:t>
            </a:r>
          </a:p>
        </p:txBody>
      </p:sp>
      <p:sp>
        <p:nvSpPr>
          <p:cNvPr id="8" name="TextBox 7">
            <a:extLst>
              <a:ext uri="{FF2B5EF4-FFF2-40B4-BE49-F238E27FC236}">
                <a16:creationId xmlns:a16="http://schemas.microsoft.com/office/drawing/2014/main" id="{15612887-19BD-4746-8911-DBF9306F50E3}"/>
              </a:ext>
            </a:extLst>
          </p:cNvPr>
          <p:cNvSpPr txBox="1"/>
          <p:nvPr/>
        </p:nvSpPr>
        <p:spPr>
          <a:xfrm>
            <a:off x="3294927" y="1136289"/>
            <a:ext cx="5602146" cy="461665"/>
          </a:xfrm>
          <a:prstGeom prst="rect">
            <a:avLst/>
          </a:prstGeom>
          <a:noFill/>
        </p:spPr>
        <p:txBody>
          <a:bodyPr wrap="square">
            <a:spAutoFit/>
          </a:bodyPr>
          <a:lstStyle/>
          <a:p>
            <a:pPr algn="ctr"/>
            <a:r>
              <a:rPr lang="en-US" sz="2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Warren Bennis: </a:t>
            </a:r>
            <a:r>
              <a:rPr lang="en-US" sz="2000" i="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“On becoming a leader.”</a:t>
            </a:r>
          </a:p>
        </p:txBody>
      </p:sp>
      <p:pic>
        <p:nvPicPr>
          <p:cNvPr id="65" name="Picture 64" descr="Bitcoin's Biggest Names Come Together Warning of 'Contentious Hard-Forks' |  Bitcoin News">
            <a:extLst>
              <a:ext uri="{FF2B5EF4-FFF2-40B4-BE49-F238E27FC236}">
                <a16:creationId xmlns:a16="http://schemas.microsoft.com/office/drawing/2014/main" id="{6DC58E81-ED16-4554-98BE-C79272FA41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4612" t="21354" r="21542" b="3991"/>
          <a:stretch>
            <a:fillRect/>
          </a:stretch>
        </p:blipFill>
        <p:spPr bwMode="auto">
          <a:xfrm>
            <a:off x="5744308" y="2025690"/>
            <a:ext cx="4923693" cy="4200159"/>
          </a:xfrm>
          <a:custGeom>
            <a:avLst/>
            <a:gdLst>
              <a:gd name="connsiteX0" fmla="*/ 0 w 4923693"/>
              <a:gd name="connsiteY0" fmla="*/ 0 h 4200159"/>
              <a:gd name="connsiteX1" fmla="*/ 4923693 w 4923693"/>
              <a:gd name="connsiteY1" fmla="*/ 0 h 4200159"/>
              <a:gd name="connsiteX2" fmla="*/ 4923693 w 4923693"/>
              <a:gd name="connsiteY2" fmla="*/ 4200159 h 4200159"/>
              <a:gd name="connsiteX3" fmla="*/ 984739 w 4923693"/>
              <a:gd name="connsiteY3" fmla="*/ 4200159 h 4200159"/>
            </a:gdLst>
            <a:ahLst/>
            <a:cxnLst>
              <a:cxn ang="0">
                <a:pos x="connsiteX0" y="connsiteY0"/>
              </a:cxn>
              <a:cxn ang="0">
                <a:pos x="connsiteX1" y="connsiteY1"/>
              </a:cxn>
              <a:cxn ang="0">
                <a:pos x="connsiteX2" y="connsiteY2"/>
              </a:cxn>
              <a:cxn ang="0">
                <a:pos x="connsiteX3" y="connsiteY3"/>
              </a:cxn>
            </a:cxnLst>
            <a:rect l="l" t="t" r="r" b="b"/>
            <a:pathLst>
              <a:path w="4923693" h="4200159">
                <a:moveTo>
                  <a:pt x="0" y="0"/>
                </a:moveTo>
                <a:lnTo>
                  <a:pt x="4923693" y="0"/>
                </a:lnTo>
                <a:lnTo>
                  <a:pt x="4923693" y="4200159"/>
                </a:lnTo>
                <a:lnTo>
                  <a:pt x="984739" y="4200159"/>
                </a:lnTo>
                <a:close/>
              </a:path>
            </a:pathLst>
          </a:custGeom>
          <a:noFill/>
          <a:extLst>
            <a:ext uri="{909E8E84-426E-40DD-AFC4-6F175D3DCCD1}">
              <a14:hiddenFill xmlns:a14="http://schemas.microsoft.com/office/drawing/2010/main">
                <a:solidFill>
                  <a:srgbClr val="FFFFFF"/>
                </a:solidFill>
              </a14:hiddenFill>
            </a:ext>
          </a:extLst>
        </p:spPr>
      </p:pic>
      <p:pic>
        <p:nvPicPr>
          <p:cNvPr id="61" name="Picture 60" descr="What Is a Program Manager vs. a Project Manager?">
            <a:extLst>
              <a:ext uri="{FF2B5EF4-FFF2-40B4-BE49-F238E27FC236}">
                <a16:creationId xmlns:a16="http://schemas.microsoft.com/office/drawing/2014/main" id="{FD46B2E8-772D-4BE5-A8E3-A5489EB50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124" t="3932" r="15241" b="3932"/>
          <a:stretch>
            <a:fillRect/>
          </a:stretch>
        </p:blipFill>
        <p:spPr bwMode="auto">
          <a:xfrm>
            <a:off x="1524000" y="2025691"/>
            <a:ext cx="4923694" cy="4200159"/>
          </a:xfrm>
          <a:custGeom>
            <a:avLst/>
            <a:gdLst>
              <a:gd name="connsiteX0" fmla="*/ 0 w 4923694"/>
              <a:gd name="connsiteY0" fmla="*/ 0 h 4200159"/>
              <a:gd name="connsiteX1" fmla="*/ 3938955 w 4923694"/>
              <a:gd name="connsiteY1" fmla="*/ 0 h 4200159"/>
              <a:gd name="connsiteX2" fmla="*/ 4923694 w 4923694"/>
              <a:gd name="connsiteY2" fmla="*/ 4200159 h 4200159"/>
              <a:gd name="connsiteX3" fmla="*/ 0 w 4923694"/>
              <a:gd name="connsiteY3" fmla="*/ 4200159 h 4200159"/>
            </a:gdLst>
            <a:ahLst/>
            <a:cxnLst>
              <a:cxn ang="0">
                <a:pos x="connsiteX0" y="connsiteY0"/>
              </a:cxn>
              <a:cxn ang="0">
                <a:pos x="connsiteX1" y="connsiteY1"/>
              </a:cxn>
              <a:cxn ang="0">
                <a:pos x="connsiteX2" y="connsiteY2"/>
              </a:cxn>
              <a:cxn ang="0">
                <a:pos x="connsiteX3" y="connsiteY3"/>
              </a:cxn>
            </a:cxnLst>
            <a:rect l="l" t="t" r="r" b="b"/>
            <a:pathLst>
              <a:path w="4923694" h="4200159">
                <a:moveTo>
                  <a:pt x="0" y="0"/>
                </a:moveTo>
                <a:lnTo>
                  <a:pt x="3938955" y="0"/>
                </a:lnTo>
                <a:lnTo>
                  <a:pt x="4923694" y="4200159"/>
                </a:lnTo>
                <a:lnTo>
                  <a:pt x="0" y="4200159"/>
                </a:lnTo>
                <a:close/>
              </a:path>
            </a:pathLst>
          </a:custGeom>
          <a:noFill/>
          <a:extLst>
            <a:ext uri="{909E8E84-426E-40DD-AFC4-6F175D3DCCD1}">
              <a14:hiddenFill xmlns:a14="http://schemas.microsoft.com/office/drawing/2010/main">
                <a:solidFill>
                  <a:srgbClr val="FFFFFF"/>
                </a:solidFill>
              </a14:hiddenFill>
            </a:ext>
          </a:extLst>
        </p:spPr>
      </p:pic>
      <p:sp>
        <p:nvSpPr>
          <p:cNvPr id="9" name="Flowchart: Manual Input 8">
            <a:extLst>
              <a:ext uri="{FF2B5EF4-FFF2-40B4-BE49-F238E27FC236}">
                <a16:creationId xmlns:a16="http://schemas.microsoft.com/office/drawing/2014/main" id="{636D6F58-88A8-48D7-882C-18370F2954BF}"/>
              </a:ext>
            </a:extLst>
          </p:cNvPr>
          <p:cNvSpPr/>
          <p:nvPr/>
        </p:nvSpPr>
        <p:spPr>
          <a:xfrm rot="5400000">
            <a:off x="1888289" y="1648144"/>
            <a:ext cx="4200159" cy="4955244"/>
          </a:xfrm>
          <a:prstGeom prst="flowChartManualInput">
            <a:avLst/>
          </a:prstGeom>
          <a:gradFill flip="none" rotWithShape="1">
            <a:gsLst>
              <a:gs pos="0">
                <a:schemeClr val="accent3">
                  <a:alpha val="70000"/>
                </a:schemeClr>
              </a:gs>
              <a:gs pos="100000">
                <a:schemeClr val="accent1">
                  <a:alpha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anual Input 9">
            <a:extLst>
              <a:ext uri="{FF2B5EF4-FFF2-40B4-BE49-F238E27FC236}">
                <a16:creationId xmlns:a16="http://schemas.microsoft.com/office/drawing/2014/main" id="{B86B0FD2-5234-4147-9B8F-B59054627B12}"/>
              </a:ext>
            </a:extLst>
          </p:cNvPr>
          <p:cNvSpPr/>
          <p:nvPr/>
        </p:nvSpPr>
        <p:spPr>
          <a:xfrm rot="5400000" flipH="1" flipV="1">
            <a:off x="6106073" y="1663920"/>
            <a:ext cx="4200159" cy="4923694"/>
          </a:xfrm>
          <a:prstGeom prst="flowChartManualInput">
            <a:avLst/>
          </a:prstGeom>
          <a:gradFill flip="none" rotWithShape="1">
            <a:gsLst>
              <a:gs pos="0">
                <a:schemeClr val="accent3">
                  <a:alpha val="70000"/>
                </a:schemeClr>
              </a:gs>
              <a:gs pos="100000">
                <a:schemeClr val="accent1">
                  <a:alpha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86C6B1D-1CD9-4ADD-9132-20B360BF6C3D}"/>
              </a:ext>
            </a:extLst>
          </p:cNvPr>
          <p:cNvSpPr txBox="1"/>
          <p:nvPr/>
        </p:nvSpPr>
        <p:spPr>
          <a:xfrm>
            <a:off x="7416520" y="2604908"/>
            <a:ext cx="2240440" cy="646331"/>
          </a:xfrm>
          <a:prstGeom prst="rect">
            <a:avLst/>
          </a:prstGeom>
          <a:noFill/>
        </p:spPr>
        <p:txBody>
          <a:bodyPr wrap="square" anchor="b">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Manager</a:t>
            </a:r>
          </a:p>
        </p:txBody>
      </p:sp>
      <p:grpSp>
        <p:nvGrpSpPr>
          <p:cNvPr id="2" name="Group 1">
            <a:extLst>
              <a:ext uri="{FF2B5EF4-FFF2-40B4-BE49-F238E27FC236}">
                <a16:creationId xmlns:a16="http://schemas.microsoft.com/office/drawing/2014/main" id="{377CFB23-0AE5-4C03-9954-D62ED20905D6}"/>
              </a:ext>
            </a:extLst>
          </p:cNvPr>
          <p:cNvGrpSpPr/>
          <p:nvPr/>
        </p:nvGrpSpPr>
        <p:grpSpPr>
          <a:xfrm>
            <a:off x="6759129" y="3355809"/>
            <a:ext cx="3735251" cy="2862322"/>
            <a:chOff x="5235128" y="3355809"/>
            <a:chExt cx="3735251" cy="2862322"/>
          </a:xfrm>
        </p:grpSpPr>
        <p:sp>
          <p:nvSpPr>
            <p:cNvPr id="14" name="TextBox 13">
              <a:extLst>
                <a:ext uri="{FF2B5EF4-FFF2-40B4-BE49-F238E27FC236}">
                  <a16:creationId xmlns:a16="http://schemas.microsoft.com/office/drawing/2014/main" id="{050DD498-DEAA-40A6-A4FB-ECFC2CC1A899}"/>
                </a:ext>
              </a:extLst>
            </p:cNvPr>
            <p:cNvSpPr txBox="1"/>
            <p:nvPr/>
          </p:nvSpPr>
          <p:spPr>
            <a:xfrm>
              <a:off x="5235128" y="3355809"/>
              <a:ext cx="3735251" cy="2862322"/>
            </a:xfrm>
            <a:prstGeom prst="rect">
              <a:avLst/>
            </a:prstGeom>
            <a:noFill/>
          </p:spPr>
          <p:txBody>
            <a:bodyPr wrap="square">
              <a:spAutoFit/>
            </a:bodyPr>
            <a:lstStyle/>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Administers</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Maintains</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Focus on systems and structure</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Relies on control</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Asks how and when</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Fulfills tasks</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Does</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“Things right”</a:t>
              </a:r>
            </a:p>
          </p:txBody>
        </p:sp>
        <p:cxnSp>
          <p:nvCxnSpPr>
            <p:cNvPr id="26" name="Straight Connector 25">
              <a:extLst>
                <a:ext uri="{FF2B5EF4-FFF2-40B4-BE49-F238E27FC236}">
                  <a16:creationId xmlns:a16="http://schemas.microsoft.com/office/drawing/2014/main" id="{DC267DCA-C2BF-4ACD-8A6A-FE081EF712B5}"/>
                </a:ext>
              </a:extLst>
            </p:cNvPr>
            <p:cNvCxnSpPr>
              <a:cxnSpLocks/>
            </p:cNvCxnSpPr>
            <p:nvPr/>
          </p:nvCxnSpPr>
          <p:spPr>
            <a:xfrm>
              <a:off x="6549895" y="3719526"/>
              <a:ext cx="967902"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F706DC-E148-4E77-9CBC-3B5B3A59565C}"/>
                </a:ext>
              </a:extLst>
            </p:cNvPr>
            <p:cNvCxnSpPr>
              <a:cxnSpLocks/>
            </p:cNvCxnSpPr>
            <p:nvPr/>
          </p:nvCxnSpPr>
          <p:spPr>
            <a:xfrm>
              <a:off x="6549895" y="4098543"/>
              <a:ext cx="967902"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D6B46A1-D7CD-42C3-9BF6-FB96A38FB21C}"/>
                </a:ext>
              </a:extLst>
            </p:cNvPr>
            <p:cNvCxnSpPr>
              <a:cxnSpLocks/>
            </p:cNvCxnSpPr>
            <p:nvPr/>
          </p:nvCxnSpPr>
          <p:spPr>
            <a:xfrm>
              <a:off x="5574616" y="4536283"/>
              <a:ext cx="2918460"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73CB94-83F9-4656-821F-EC0315DDA789}"/>
                </a:ext>
              </a:extLst>
            </p:cNvPr>
            <p:cNvCxnSpPr>
              <a:cxnSpLocks/>
            </p:cNvCxnSpPr>
            <p:nvPr/>
          </p:nvCxnSpPr>
          <p:spPr>
            <a:xfrm>
              <a:off x="6363286" y="4957245"/>
              <a:ext cx="1341120"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DA4EA1-556A-4595-B2A2-18E60E39D8AD}"/>
                </a:ext>
              </a:extLst>
            </p:cNvPr>
            <p:cNvCxnSpPr>
              <a:cxnSpLocks/>
            </p:cNvCxnSpPr>
            <p:nvPr/>
          </p:nvCxnSpPr>
          <p:spPr>
            <a:xfrm>
              <a:off x="5978395" y="5378206"/>
              <a:ext cx="2110902"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E83849-60FB-4434-AD1B-2BD56FA01139}"/>
                </a:ext>
              </a:extLst>
            </p:cNvPr>
            <p:cNvCxnSpPr>
              <a:cxnSpLocks/>
            </p:cNvCxnSpPr>
            <p:nvPr/>
          </p:nvCxnSpPr>
          <p:spPr>
            <a:xfrm>
              <a:off x="6185659" y="5774701"/>
              <a:ext cx="1696374"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342A058F-6714-4E7F-AFEB-F057F0CC8851}"/>
              </a:ext>
            </a:extLst>
          </p:cNvPr>
          <p:cNvGrpSpPr/>
          <p:nvPr/>
        </p:nvGrpSpPr>
        <p:grpSpPr>
          <a:xfrm>
            <a:off x="2535040" y="1686412"/>
            <a:ext cx="2240434" cy="684264"/>
            <a:chOff x="588251" y="4835835"/>
            <a:chExt cx="7967497" cy="1727012"/>
          </a:xfrm>
        </p:grpSpPr>
        <p:sp>
          <p:nvSpPr>
            <p:cNvPr id="45" name="Google Shape;512;p61">
              <a:extLst>
                <a:ext uri="{FF2B5EF4-FFF2-40B4-BE49-F238E27FC236}">
                  <a16:creationId xmlns:a16="http://schemas.microsoft.com/office/drawing/2014/main" id="{C057AF82-AB8F-468D-8916-4C9EDBCB55E2}"/>
                </a:ext>
              </a:extLst>
            </p:cNvPr>
            <p:cNvSpPr txBox="1"/>
            <p:nvPr/>
          </p:nvSpPr>
          <p:spPr>
            <a:xfrm>
              <a:off x="588251" y="4835835"/>
              <a:ext cx="7967497" cy="1727012"/>
            </a:xfrm>
            <a:prstGeom prst="rect">
              <a:avLst/>
            </a:prstGeom>
            <a:solidFill>
              <a:schemeClr val="bg1"/>
            </a:solidFill>
            <a:ln w="28575" cap="sq" cmpd="sng">
              <a:noFill/>
              <a:prstDash val="solid"/>
              <a:miter lim="800000"/>
              <a:headEnd type="none" w="sm" len="sm"/>
              <a:tailEnd type="none" w="sm" len="sm"/>
            </a:ln>
            <a:effectLst>
              <a:outerShdw blurRad="254000" sx="102000" sy="102000" algn="ctr" rotWithShape="0">
                <a:prstClr val="black">
                  <a:alpha val="10000"/>
                </a:prstClr>
              </a:outerShdw>
            </a:effectLst>
          </p:spPr>
          <p:txBody>
            <a:bodyPr spcFirstLastPara="1" wrap="square" lIns="91425" tIns="45700" rIns="91425" bIns="45700" anchor="ctr" anchorCtr="0">
              <a:noAutofit/>
            </a:bodyPr>
            <a:lstStyle/>
            <a:p>
              <a:pPr algn="ctr">
                <a:buClr>
                  <a:schemeClr val="lt1"/>
                </a:buClr>
                <a:buSzPts val="2400"/>
              </a:pPr>
              <a:endParaRPr sz="1600" b="1" dirty="0">
                <a:solidFill>
                  <a:schemeClr val="dk2"/>
                </a:solidFill>
                <a:latin typeface="Arial Rounded"/>
                <a:ea typeface="Arial Rounded"/>
                <a:cs typeface="Arial Rounded"/>
                <a:sym typeface="Arial Rounded"/>
              </a:endParaRPr>
            </a:p>
            <a:p>
              <a:pPr algn="ctr">
                <a:buClr>
                  <a:schemeClr val="lt1"/>
                </a:buClr>
                <a:buSzPts val="2400"/>
              </a:pPr>
              <a:endParaRPr sz="1600" b="1" dirty="0">
                <a:solidFill>
                  <a:schemeClr val="dk2"/>
                </a:solidFill>
                <a:latin typeface="Arial Rounded"/>
                <a:ea typeface="Arial Rounded"/>
                <a:cs typeface="Arial Rounded"/>
                <a:sym typeface="Arial Rounded"/>
              </a:endParaRPr>
            </a:p>
            <a:p>
              <a:pPr algn="ctr">
                <a:buClr>
                  <a:schemeClr val="lt1"/>
                </a:buClr>
                <a:buSzPts val="2400"/>
              </a:pPr>
              <a:endParaRPr sz="1600" b="1" dirty="0">
                <a:solidFill>
                  <a:schemeClr val="dk2"/>
                </a:solidFill>
                <a:latin typeface="Arial Rounded"/>
                <a:ea typeface="Arial Rounded"/>
                <a:cs typeface="Arial Rounded"/>
                <a:sym typeface="Arial Rounded"/>
              </a:endParaRPr>
            </a:p>
            <a:p>
              <a:pPr algn="ctr">
                <a:buClr>
                  <a:schemeClr val="lt1"/>
                </a:buClr>
                <a:buSzPts val="2400"/>
              </a:pPr>
              <a:endParaRPr sz="1600" b="1" dirty="0">
                <a:solidFill>
                  <a:schemeClr val="dk2"/>
                </a:solidFill>
                <a:latin typeface="Arial Rounded"/>
                <a:ea typeface="Arial Rounded"/>
                <a:cs typeface="Arial Rounded"/>
                <a:sym typeface="Arial Rounded"/>
              </a:endParaRPr>
            </a:p>
            <a:p>
              <a:pPr algn="ctr">
                <a:buClr>
                  <a:schemeClr val="lt1"/>
                </a:buClr>
                <a:buSzPts val="2400"/>
              </a:pPr>
              <a:endParaRPr sz="1600" b="1" dirty="0">
                <a:solidFill>
                  <a:schemeClr val="dk2"/>
                </a:solidFill>
                <a:latin typeface="Arial Rounded"/>
                <a:ea typeface="Arial Rounded"/>
                <a:cs typeface="Arial Rounded"/>
                <a:sym typeface="Arial Rounded"/>
              </a:endParaRPr>
            </a:p>
            <a:p>
              <a:pPr algn="ctr">
                <a:buClr>
                  <a:schemeClr val="lt1"/>
                </a:buClr>
                <a:buSzPts val="2400"/>
              </a:pPr>
              <a:endParaRPr sz="1600" b="1" dirty="0">
                <a:solidFill>
                  <a:schemeClr val="dk2"/>
                </a:solidFill>
                <a:latin typeface="Arial Rounded"/>
                <a:ea typeface="Arial Rounded"/>
                <a:cs typeface="Arial Rounded"/>
                <a:sym typeface="Arial Rounded"/>
              </a:endParaRPr>
            </a:p>
            <a:p>
              <a:pPr algn="ctr">
                <a:buClr>
                  <a:schemeClr val="lt1"/>
                </a:buClr>
                <a:buSzPts val="2400"/>
              </a:pPr>
              <a:endParaRPr sz="1600" b="1" dirty="0">
                <a:solidFill>
                  <a:schemeClr val="dk2"/>
                </a:solidFill>
                <a:latin typeface="Arial Rounded"/>
                <a:ea typeface="Arial Rounded"/>
                <a:cs typeface="Arial Rounded"/>
                <a:sym typeface="Arial Rounded"/>
              </a:endParaRPr>
            </a:p>
            <a:p>
              <a:pPr algn="ctr"/>
              <a:endParaRPr sz="1600" b="1" dirty="0">
                <a:solidFill>
                  <a:schemeClr val="dk2"/>
                </a:solidFill>
                <a:latin typeface="Arial Rounded"/>
                <a:ea typeface="Arial Rounded"/>
                <a:cs typeface="Arial Rounded"/>
                <a:sym typeface="Arial Rounded"/>
              </a:endParaRPr>
            </a:p>
          </p:txBody>
        </p:sp>
        <p:sp>
          <p:nvSpPr>
            <p:cNvPr id="46" name="TextBox 45">
              <a:extLst>
                <a:ext uri="{FF2B5EF4-FFF2-40B4-BE49-F238E27FC236}">
                  <a16:creationId xmlns:a16="http://schemas.microsoft.com/office/drawing/2014/main" id="{FBEF4F65-36E7-4541-B155-79FB34BAA4C0}"/>
                </a:ext>
              </a:extLst>
            </p:cNvPr>
            <p:cNvSpPr txBox="1"/>
            <p:nvPr/>
          </p:nvSpPr>
          <p:spPr>
            <a:xfrm>
              <a:off x="671332" y="5116747"/>
              <a:ext cx="7801336" cy="1165195"/>
            </a:xfrm>
            <a:prstGeom prst="rect">
              <a:avLst/>
            </a:prstGeom>
            <a:noFill/>
          </p:spPr>
          <p:txBody>
            <a:bodyPr wrap="square" anchor="ctr">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Inspires</a:t>
              </a:r>
            </a:p>
          </p:txBody>
        </p:sp>
      </p:grpSp>
      <p:grpSp>
        <p:nvGrpSpPr>
          <p:cNvPr id="47" name="Group 46">
            <a:extLst>
              <a:ext uri="{FF2B5EF4-FFF2-40B4-BE49-F238E27FC236}">
                <a16:creationId xmlns:a16="http://schemas.microsoft.com/office/drawing/2014/main" id="{3D316763-61BE-4ABB-AEA9-12A4DD2A1BB4}"/>
              </a:ext>
            </a:extLst>
          </p:cNvPr>
          <p:cNvGrpSpPr/>
          <p:nvPr/>
        </p:nvGrpSpPr>
        <p:grpSpPr>
          <a:xfrm>
            <a:off x="7446778" y="1672539"/>
            <a:ext cx="2240434" cy="684264"/>
            <a:chOff x="588251" y="4835835"/>
            <a:chExt cx="7967497" cy="1727012"/>
          </a:xfrm>
        </p:grpSpPr>
        <p:sp>
          <p:nvSpPr>
            <p:cNvPr id="48" name="Google Shape;512;p61">
              <a:extLst>
                <a:ext uri="{FF2B5EF4-FFF2-40B4-BE49-F238E27FC236}">
                  <a16:creationId xmlns:a16="http://schemas.microsoft.com/office/drawing/2014/main" id="{B69057B3-5504-4FCB-8B70-3F0BF9E53BE9}"/>
                </a:ext>
              </a:extLst>
            </p:cNvPr>
            <p:cNvSpPr txBox="1"/>
            <p:nvPr/>
          </p:nvSpPr>
          <p:spPr>
            <a:xfrm>
              <a:off x="588251" y="4835835"/>
              <a:ext cx="7967497" cy="1727012"/>
            </a:xfrm>
            <a:prstGeom prst="rect">
              <a:avLst/>
            </a:prstGeom>
            <a:solidFill>
              <a:schemeClr val="bg1"/>
            </a:solidFill>
            <a:ln w="28575" cap="sq" cmpd="sng">
              <a:noFill/>
              <a:prstDash val="solid"/>
              <a:miter lim="800000"/>
              <a:headEnd type="none" w="sm" len="sm"/>
              <a:tailEnd type="none" w="sm" len="sm"/>
            </a:ln>
            <a:effectLst>
              <a:outerShdw blurRad="254000" sx="102000" sy="102000" algn="ctr" rotWithShape="0">
                <a:prstClr val="black">
                  <a:alpha val="10000"/>
                </a:prstClr>
              </a:outerShdw>
            </a:effectLst>
          </p:spPr>
          <p:txBody>
            <a:bodyPr spcFirstLastPara="1" wrap="square" lIns="91425" tIns="45700" rIns="91425" bIns="45700" anchor="ctr" anchorCtr="0">
              <a:noAutofit/>
            </a:bodyPr>
            <a:lstStyle>
              <a:defPPr>
                <a:defRPr lang="en-US"/>
              </a:defPPr>
              <a:lvl1pPr marR="0" lvl="0" indent="0" algn="ctr">
                <a:lnSpc>
                  <a:spcPct val="100000"/>
                </a:lnSpc>
                <a:spcBef>
                  <a:spcPts val="0"/>
                </a:spcBef>
                <a:spcAft>
                  <a:spcPts val="0"/>
                </a:spcAft>
                <a:buClr>
                  <a:schemeClr val="lt1"/>
                </a:buClr>
                <a:buSzPts val="2400"/>
                <a:buFont typeface="Calibri"/>
                <a:buNone/>
                <a:defRPr sz="1600" b="1" i="0" u="none">
                  <a:solidFill>
                    <a:schemeClr val="dk2"/>
                  </a:solidFill>
                  <a:latin typeface="Arial Rounded"/>
                  <a:ea typeface="Arial Rounded"/>
                  <a:cs typeface="Arial Rounded"/>
                </a:defRPr>
              </a:lvl1pPr>
            </a:lstStyle>
            <a:p>
              <a:endParaRPr dirty="0">
                <a:sym typeface="Arial Rounded"/>
              </a:endParaRPr>
            </a:p>
            <a:p>
              <a:endParaRPr dirty="0">
                <a:sym typeface="Arial Rounded"/>
              </a:endParaRPr>
            </a:p>
            <a:p>
              <a:endParaRPr dirty="0">
                <a:sym typeface="Arial Rounded"/>
              </a:endParaRPr>
            </a:p>
            <a:p>
              <a:endParaRPr dirty="0">
                <a:sym typeface="Arial Rounded"/>
              </a:endParaRPr>
            </a:p>
            <a:p>
              <a:endParaRPr dirty="0">
                <a:sym typeface="Arial Rounded"/>
              </a:endParaRPr>
            </a:p>
            <a:p>
              <a:endParaRPr dirty="0">
                <a:sym typeface="Arial Rounded"/>
              </a:endParaRPr>
            </a:p>
            <a:p>
              <a:endParaRPr dirty="0">
                <a:sym typeface="Arial Rounded"/>
              </a:endParaRPr>
            </a:p>
            <a:p>
              <a:endParaRPr dirty="0">
                <a:sym typeface="Arial Rounded"/>
              </a:endParaRPr>
            </a:p>
          </p:txBody>
        </p:sp>
        <p:sp>
          <p:nvSpPr>
            <p:cNvPr id="49" name="TextBox 48">
              <a:extLst>
                <a:ext uri="{FF2B5EF4-FFF2-40B4-BE49-F238E27FC236}">
                  <a16:creationId xmlns:a16="http://schemas.microsoft.com/office/drawing/2014/main" id="{42F1218C-4AF1-4A58-BED7-B06559799629}"/>
                </a:ext>
              </a:extLst>
            </p:cNvPr>
            <p:cNvSpPr txBox="1"/>
            <p:nvPr/>
          </p:nvSpPr>
          <p:spPr>
            <a:xfrm>
              <a:off x="630769" y="5169800"/>
              <a:ext cx="7801336" cy="1165195"/>
            </a:xfrm>
            <a:prstGeom prst="rect">
              <a:avLst/>
            </a:prstGeom>
            <a:noFill/>
          </p:spPr>
          <p:txBody>
            <a:bodyPr wrap="square" anchor="ctr">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Motivates</a:t>
              </a:r>
            </a:p>
          </p:txBody>
        </p:sp>
      </p:grpSp>
      <p:sp>
        <p:nvSpPr>
          <p:cNvPr id="15" name="TextBox 14">
            <a:extLst>
              <a:ext uri="{FF2B5EF4-FFF2-40B4-BE49-F238E27FC236}">
                <a16:creationId xmlns:a16="http://schemas.microsoft.com/office/drawing/2014/main" id="{9719A5C3-D1AC-43D0-B56E-679E6FD0E03A}"/>
              </a:ext>
            </a:extLst>
          </p:cNvPr>
          <p:cNvSpPr txBox="1"/>
          <p:nvPr/>
        </p:nvSpPr>
        <p:spPr>
          <a:xfrm>
            <a:off x="2567877" y="2546319"/>
            <a:ext cx="2240440" cy="646331"/>
          </a:xfrm>
          <a:prstGeom prst="rect">
            <a:avLst/>
          </a:prstGeom>
          <a:noFill/>
        </p:spPr>
        <p:txBody>
          <a:bodyPr wrap="square" anchor="b">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Leader</a:t>
            </a:r>
          </a:p>
        </p:txBody>
      </p:sp>
      <p:grpSp>
        <p:nvGrpSpPr>
          <p:cNvPr id="3" name="Group 2">
            <a:extLst>
              <a:ext uri="{FF2B5EF4-FFF2-40B4-BE49-F238E27FC236}">
                <a16:creationId xmlns:a16="http://schemas.microsoft.com/office/drawing/2014/main" id="{B5D4FA7D-A0EE-4F7A-868E-8CFB2055F06A}"/>
              </a:ext>
            </a:extLst>
          </p:cNvPr>
          <p:cNvGrpSpPr/>
          <p:nvPr/>
        </p:nvGrpSpPr>
        <p:grpSpPr>
          <a:xfrm>
            <a:off x="1927057" y="3260073"/>
            <a:ext cx="3597434" cy="2862322"/>
            <a:chOff x="403057" y="3260073"/>
            <a:chExt cx="3597434" cy="2862322"/>
          </a:xfrm>
        </p:grpSpPr>
        <p:sp>
          <p:nvSpPr>
            <p:cNvPr id="16" name="TextBox 15">
              <a:extLst>
                <a:ext uri="{FF2B5EF4-FFF2-40B4-BE49-F238E27FC236}">
                  <a16:creationId xmlns:a16="http://schemas.microsoft.com/office/drawing/2014/main" id="{6DB34BFD-8A95-49F8-8931-AAFF7CBCFDE9}"/>
                </a:ext>
              </a:extLst>
            </p:cNvPr>
            <p:cNvSpPr txBox="1"/>
            <p:nvPr/>
          </p:nvSpPr>
          <p:spPr>
            <a:xfrm>
              <a:off x="403057" y="3260073"/>
              <a:ext cx="3597434" cy="2862322"/>
            </a:xfrm>
            <a:prstGeom prst="rect">
              <a:avLst/>
            </a:prstGeom>
            <a:noFill/>
          </p:spPr>
          <p:txBody>
            <a:bodyPr wrap="square">
              <a:spAutoFit/>
            </a:bodyPr>
            <a:lstStyle/>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Innovates</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Develops</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Focus on people and abilities</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Inspires trust</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Asks what and why</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Originates tasks</a:t>
              </a:r>
            </a:p>
            <a:p>
              <a:pPr algn="ctr">
                <a:spcAft>
                  <a:spcPts val="800"/>
                </a:spcAft>
              </a:pPr>
              <a:r>
                <a:rPr lang="en-US" sz="2000" dirty="0">
                  <a:latin typeface="Tahoma" panose="020B0604030504040204" pitchFamily="34" charset="0"/>
                  <a:ea typeface="Tahoma" panose="020B0604030504040204" pitchFamily="34" charset="0"/>
                  <a:cs typeface="Tahoma" panose="020B0604030504040204" pitchFamily="34" charset="0"/>
                </a:rPr>
                <a:t>Does the </a:t>
              </a:r>
              <a:r>
                <a:rPr lang="en-US" sz="20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“Right things”</a:t>
              </a:r>
            </a:p>
          </p:txBody>
        </p:sp>
        <p:cxnSp>
          <p:nvCxnSpPr>
            <p:cNvPr id="6" name="Straight Connector 5">
              <a:extLst>
                <a:ext uri="{FF2B5EF4-FFF2-40B4-BE49-F238E27FC236}">
                  <a16:creationId xmlns:a16="http://schemas.microsoft.com/office/drawing/2014/main" id="{FD42EC11-59AE-4B2A-9B12-0842528E0C89}"/>
                </a:ext>
              </a:extLst>
            </p:cNvPr>
            <p:cNvCxnSpPr/>
            <p:nvPr/>
          </p:nvCxnSpPr>
          <p:spPr>
            <a:xfrm>
              <a:off x="1617215" y="3623790"/>
              <a:ext cx="1196502"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CA90EDE-1251-4F07-92C9-A4D4906631C8}"/>
                </a:ext>
              </a:extLst>
            </p:cNvPr>
            <p:cNvCxnSpPr>
              <a:cxnSpLocks/>
            </p:cNvCxnSpPr>
            <p:nvPr/>
          </p:nvCxnSpPr>
          <p:spPr>
            <a:xfrm>
              <a:off x="1704845" y="4002807"/>
              <a:ext cx="967902"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E54BBE-8EC1-4EF7-BEAB-81921A70EF25}"/>
                </a:ext>
              </a:extLst>
            </p:cNvPr>
            <p:cNvCxnSpPr>
              <a:cxnSpLocks/>
            </p:cNvCxnSpPr>
            <p:nvPr/>
          </p:nvCxnSpPr>
          <p:spPr>
            <a:xfrm>
              <a:off x="644942" y="4448936"/>
              <a:ext cx="3150231"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F371283-9815-41C5-8DC7-D301F16FB00B}"/>
                </a:ext>
              </a:extLst>
            </p:cNvPr>
            <p:cNvCxnSpPr>
              <a:cxnSpLocks/>
            </p:cNvCxnSpPr>
            <p:nvPr/>
          </p:nvCxnSpPr>
          <p:spPr>
            <a:xfrm>
              <a:off x="1379471" y="4853120"/>
              <a:ext cx="1696374"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642F7D-C6A8-413D-ACCE-204B20ACB63B}"/>
                </a:ext>
              </a:extLst>
            </p:cNvPr>
            <p:cNvCxnSpPr>
              <a:cxnSpLocks/>
            </p:cNvCxnSpPr>
            <p:nvPr/>
          </p:nvCxnSpPr>
          <p:spPr>
            <a:xfrm>
              <a:off x="1160015" y="5307637"/>
              <a:ext cx="2110902"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AE89751-EB22-445F-BAF8-EFFF0201D810}"/>
                </a:ext>
              </a:extLst>
            </p:cNvPr>
            <p:cNvCxnSpPr>
              <a:cxnSpLocks/>
            </p:cNvCxnSpPr>
            <p:nvPr/>
          </p:nvCxnSpPr>
          <p:spPr>
            <a:xfrm>
              <a:off x="1173415" y="5686540"/>
              <a:ext cx="2110902" cy="0"/>
            </a:xfrm>
            <a:prstGeom prst="line">
              <a:avLst/>
            </a:prstGeom>
            <a:ln>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64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EC209-23A4-43F6-F1C9-0B0FC3C73288}"/>
              </a:ext>
            </a:extLst>
          </p:cNvPr>
          <p:cNvSpPr>
            <a:spLocks noGrp="1"/>
          </p:cNvSpPr>
          <p:nvPr>
            <p:ph type="title"/>
          </p:nvPr>
        </p:nvSpPr>
        <p:spPr/>
        <p:txBody>
          <a:bodyPr anchor="ctr">
            <a:normAutofit/>
          </a:bodyPr>
          <a:lstStyle/>
          <a:p>
            <a:pPr algn="ctr"/>
            <a:r>
              <a:rPr lang="en-US" sz="2800" dirty="0"/>
              <a:t>2011 </a:t>
            </a:r>
          </a:p>
        </p:txBody>
      </p:sp>
      <p:pic>
        <p:nvPicPr>
          <p:cNvPr id="6" name="Picture Placeholder 5">
            <a:extLst>
              <a:ext uri="{FF2B5EF4-FFF2-40B4-BE49-F238E27FC236}">
                <a16:creationId xmlns:a16="http://schemas.microsoft.com/office/drawing/2014/main" id="{750D3D31-E68E-472D-6EF1-E8A87BDFD058}"/>
              </a:ext>
            </a:extLst>
          </p:cNvPr>
          <p:cNvPicPr>
            <a:picLocks noGrp="1" noChangeAspect="1"/>
          </p:cNvPicPr>
          <p:nvPr>
            <p:ph type="pic" idx="1"/>
          </p:nvPr>
        </p:nvPicPr>
        <p:blipFill>
          <a:blip r:embed="rId2"/>
          <a:srcRect t="7813" b="7813"/>
          <a:stretch>
            <a:fillRect/>
          </a:stretch>
        </p:blipFill>
        <p:spPr>
          <a:xfrm>
            <a:off x="441960" y="1234440"/>
            <a:ext cx="7965440" cy="4480560"/>
          </a:xfrm>
        </p:spPr>
      </p:pic>
      <p:sp>
        <p:nvSpPr>
          <p:cNvPr id="4" name="Text Placeholder 3">
            <a:extLst>
              <a:ext uri="{FF2B5EF4-FFF2-40B4-BE49-F238E27FC236}">
                <a16:creationId xmlns:a16="http://schemas.microsoft.com/office/drawing/2014/main" id="{2061E714-3007-562A-B38E-B4F6F9527105}"/>
              </a:ext>
            </a:extLst>
          </p:cNvPr>
          <p:cNvSpPr>
            <a:spLocks noGrp="1"/>
          </p:cNvSpPr>
          <p:nvPr>
            <p:ph type="body" sz="half" idx="2"/>
          </p:nvPr>
        </p:nvSpPr>
        <p:spPr/>
        <p:txBody>
          <a:bodyPr/>
          <a:lstStyle/>
          <a:p>
            <a:endParaRPr lang="en-US" dirty="0"/>
          </a:p>
        </p:txBody>
      </p:sp>
      <p:sp>
        <p:nvSpPr>
          <p:cNvPr id="3" name="Date Placeholder 2">
            <a:extLst>
              <a:ext uri="{FF2B5EF4-FFF2-40B4-BE49-F238E27FC236}">
                <a16:creationId xmlns:a16="http://schemas.microsoft.com/office/drawing/2014/main" id="{2DB99545-F93A-1094-8CA5-F8F0237A0AE2}"/>
              </a:ext>
            </a:extLst>
          </p:cNvPr>
          <p:cNvSpPr>
            <a:spLocks noGrp="1"/>
          </p:cNvSpPr>
          <p:nvPr>
            <p:ph type="dt" sz="half" idx="10"/>
          </p:nvPr>
        </p:nvSpPr>
        <p:spPr/>
        <p:txBody>
          <a:bodyPr/>
          <a:lstStyle/>
          <a:p>
            <a:fld id="{5E5CC4C7-9EAD-A447-A82D-6012259AE107}" type="datetime1">
              <a:rPr lang="en-US" smtClean="0"/>
              <a:t>8/30/24</a:t>
            </a:fld>
            <a:endParaRPr lang="en-US" dirty="0"/>
          </a:p>
        </p:txBody>
      </p:sp>
      <p:sp>
        <p:nvSpPr>
          <p:cNvPr id="5" name="Slide Number Placeholder 4">
            <a:extLst>
              <a:ext uri="{FF2B5EF4-FFF2-40B4-BE49-F238E27FC236}">
                <a16:creationId xmlns:a16="http://schemas.microsoft.com/office/drawing/2014/main" id="{49B915E3-F3CF-A967-07F0-47764EDCE985}"/>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1606493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45CDD-EA76-28CF-2BB1-11885C1C6A1C}"/>
              </a:ext>
            </a:extLst>
          </p:cNvPr>
          <p:cNvSpPr>
            <a:spLocks noGrp="1"/>
          </p:cNvSpPr>
          <p:nvPr>
            <p:ph type="title"/>
          </p:nvPr>
        </p:nvSpPr>
        <p:spPr>
          <a:xfrm>
            <a:off x="2182708" y="1161826"/>
            <a:ext cx="9165590" cy="1742739"/>
          </a:xfrm>
        </p:spPr>
        <p:txBody>
          <a:bodyPr anchor="b">
            <a:normAutofit/>
          </a:bodyPr>
          <a:lstStyle/>
          <a:p>
            <a:r>
              <a:rPr lang="en-US" sz="4800" dirty="0"/>
              <a:t>Inspirational Leaders understand the Process</a:t>
            </a:r>
          </a:p>
        </p:txBody>
      </p:sp>
      <p:sp>
        <p:nvSpPr>
          <p:cNvPr id="3" name="Text Placeholder 2">
            <a:extLst>
              <a:ext uri="{FF2B5EF4-FFF2-40B4-BE49-F238E27FC236}">
                <a16:creationId xmlns:a16="http://schemas.microsoft.com/office/drawing/2014/main" id="{B3BA63E6-805A-55A0-635C-5159F16D66D1}"/>
              </a:ext>
            </a:extLst>
          </p:cNvPr>
          <p:cNvSpPr>
            <a:spLocks noGrp="1"/>
          </p:cNvSpPr>
          <p:nvPr>
            <p:ph type="body" idx="1"/>
          </p:nvPr>
        </p:nvSpPr>
        <p:spPr/>
        <p:txBody>
          <a:bodyPr>
            <a:normAutofit/>
          </a:bodyPr>
          <a:lstStyle/>
          <a:p>
            <a:r>
              <a:rPr lang="en-US" sz="3200" dirty="0"/>
              <a:t>Are Leaders born or made?</a:t>
            </a:r>
          </a:p>
        </p:txBody>
      </p:sp>
      <p:sp>
        <p:nvSpPr>
          <p:cNvPr id="4" name="Date Placeholder 3">
            <a:extLst>
              <a:ext uri="{FF2B5EF4-FFF2-40B4-BE49-F238E27FC236}">
                <a16:creationId xmlns:a16="http://schemas.microsoft.com/office/drawing/2014/main" id="{5D0BD7BE-4FF2-31A4-1A62-65A9BBB093E8}"/>
              </a:ext>
            </a:extLst>
          </p:cNvPr>
          <p:cNvSpPr>
            <a:spLocks noGrp="1"/>
          </p:cNvSpPr>
          <p:nvPr>
            <p:ph type="dt" sz="half" idx="10"/>
          </p:nvPr>
        </p:nvSpPr>
        <p:spPr/>
        <p:txBody>
          <a:bodyPr/>
          <a:lstStyle/>
          <a:p>
            <a:fld id="{621DF9EB-B6E0-824B-B37E-B219BC243E28}" type="datetime1">
              <a:rPr lang="en-US" smtClean="0"/>
              <a:t>9/7/24</a:t>
            </a:fld>
            <a:endParaRPr lang="en-US" dirty="0"/>
          </a:p>
        </p:txBody>
      </p:sp>
      <p:sp>
        <p:nvSpPr>
          <p:cNvPr id="5" name="Footer Placeholder 4">
            <a:extLst>
              <a:ext uri="{FF2B5EF4-FFF2-40B4-BE49-F238E27FC236}">
                <a16:creationId xmlns:a16="http://schemas.microsoft.com/office/drawing/2014/main" id="{6199624F-ED6B-793D-01ED-67D02028D9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0DFFD9-5E87-0DC9-8970-AEBD1E09A537}"/>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1795480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3746-7DEC-D1A0-870D-29257FBE36A4}"/>
              </a:ext>
            </a:extLst>
          </p:cNvPr>
          <p:cNvSpPr>
            <a:spLocks noGrp="1"/>
          </p:cNvSpPr>
          <p:nvPr>
            <p:ph type="title"/>
          </p:nvPr>
        </p:nvSpPr>
        <p:spPr/>
        <p:txBody>
          <a:bodyPr/>
          <a:lstStyle/>
          <a:p>
            <a:r>
              <a:rPr lang="en-US" dirty="0"/>
              <a:t>PROCESS</a:t>
            </a:r>
          </a:p>
        </p:txBody>
      </p:sp>
      <p:sp>
        <p:nvSpPr>
          <p:cNvPr id="4" name="Date Placeholder 3">
            <a:extLst>
              <a:ext uri="{FF2B5EF4-FFF2-40B4-BE49-F238E27FC236}">
                <a16:creationId xmlns:a16="http://schemas.microsoft.com/office/drawing/2014/main" id="{3DB132E8-6A8B-C444-53C5-731743F31AB6}"/>
              </a:ext>
            </a:extLst>
          </p:cNvPr>
          <p:cNvSpPr>
            <a:spLocks noGrp="1"/>
          </p:cNvSpPr>
          <p:nvPr>
            <p:ph type="dt" sz="half" idx="10"/>
          </p:nvPr>
        </p:nvSpPr>
        <p:spPr/>
        <p:txBody>
          <a:bodyPr/>
          <a:lstStyle/>
          <a:p>
            <a:fld id="{1F002EEB-C056-0D47-9F75-27F1B2CFC4E1}" type="datetime1">
              <a:rPr lang="en-US" smtClean="0"/>
              <a:t>8/30/24</a:t>
            </a:fld>
            <a:endParaRPr lang="en-US" dirty="0"/>
          </a:p>
        </p:txBody>
      </p:sp>
      <p:sp>
        <p:nvSpPr>
          <p:cNvPr id="5" name="Footer Placeholder 4">
            <a:extLst>
              <a:ext uri="{FF2B5EF4-FFF2-40B4-BE49-F238E27FC236}">
                <a16:creationId xmlns:a16="http://schemas.microsoft.com/office/drawing/2014/main" id="{CDD2A97F-D1DE-CD27-BC15-B7F703DA2A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C8170A-6349-5CC0-75B1-2082C4BABD5C}"/>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20" name="Content Placeholder 19">
            <a:extLst>
              <a:ext uri="{FF2B5EF4-FFF2-40B4-BE49-F238E27FC236}">
                <a16:creationId xmlns:a16="http://schemas.microsoft.com/office/drawing/2014/main" id="{B85E1C7E-DD78-E5D2-0275-EE29F2BF2AF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299431" y="404818"/>
            <a:ext cx="6773333" cy="5486400"/>
          </a:xfrm>
          <a:blipFill dpi="0" rotWithShape="1">
            <a:blip r:embed="rId4">
              <a:alphaModFix amt="57793"/>
            </a:blip>
            <a:srcRect/>
            <a:tile tx="0" ty="0" sx="100000" sy="100000" flip="none" algn="tr"/>
          </a:blipFill>
        </p:spPr>
      </p:pic>
      <p:sp>
        <p:nvSpPr>
          <p:cNvPr id="22" name="TextBox 21">
            <a:extLst>
              <a:ext uri="{FF2B5EF4-FFF2-40B4-BE49-F238E27FC236}">
                <a16:creationId xmlns:a16="http://schemas.microsoft.com/office/drawing/2014/main" id="{6A403210-8B0E-9C04-62F4-C678CFA9A6E8}"/>
              </a:ext>
            </a:extLst>
          </p:cNvPr>
          <p:cNvSpPr txBox="1"/>
          <p:nvPr/>
        </p:nvSpPr>
        <p:spPr>
          <a:xfrm>
            <a:off x="221673" y="2263170"/>
            <a:ext cx="5077760" cy="1569660"/>
          </a:xfrm>
          <a:prstGeom prst="rect">
            <a:avLst/>
          </a:prstGeom>
          <a:noFill/>
        </p:spPr>
        <p:txBody>
          <a:bodyPr wrap="square" rtlCol="0" anchor="ctr">
            <a:spAutoFit/>
          </a:bodyPr>
          <a:lstStyle/>
          <a:p>
            <a:pPr algn="ctr"/>
            <a:r>
              <a:rPr lang="en-US" sz="2400" b="1" dirty="0"/>
              <a:t>“If you want to change the agency are you</a:t>
            </a:r>
          </a:p>
          <a:p>
            <a:pPr algn="ctr"/>
            <a:r>
              <a:rPr lang="en-US" sz="2400" b="1" i="1" dirty="0">
                <a:solidFill>
                  <a:schemeClr val="accent2">
                    <a:lumMod val="75000"/>
                  </a:schemeClr>
                </a:solidFill>
              </a:rPr>
              <a:t>FIRST</a:t>
            </a:r>
            <a:r>
              <a:rPr lang="en-US" sz="2400" b="1" dirty="0"/>
              <a:t> willing to change yourself?”</a:t>
            </a:r>
          </a:p>
        </p:txBody>
      </p:sp>
    </p:spTree>
    <p:extLst>
      <p:ext uri="{BB962C8B-B14F-4D97-AF65-F5344CB8AC3E}">
        <p14:creationId xmlns:p14="http://schemas.microsoft.com/office/powerpoint/2010/main" val="3713566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A886-8A22-CE11-C913-3DECD6F06EB7}"/>
              </a:ext>
            </a:extLst>
          </p:cNvPr>
          <p:cNvSpPr>
            <a:spLocks noGrp="1"/>
          </p:cNvSpPr>
          <p:nvPr>
            <p:ph type="title"/>
          </p:nvPr>
        </p:nvSpPr>
        <p:spPr>
          <a:xfrm>
            <a:off x="197428" y="124692"/>
            <a:ext cx="9123217" cy="1205344"/>
          </a:xfrm>
        </p:spPr>
        <p:txBody>
          <a:bodyPr anchor="t">
            <a:normAutofit fontScale="90000"/>
          </a:bodyPr>
          <a:lstStyle/>
          <a:p>
            <a:r>
              <a:rPr lang="en-US" dirty="0"/>
              <a:t>Process &amp; Self Deception</a:t>
            </a:r>
            <a:br>
              <a:rPr lang="en-US" dirty="0"/>
            </a:br>
            <a:r>
              <a:rPr lang="en-US" sz="3600" dirty="0"/>
              <a:t>Vienna General Hospital 1800’s</a:t>
            </a:r>
          </a:p>
        </p:txBody>
      </p:sp>
      <p:pic>
        <p:nvPicPr>
          <p:cNvPr id="9" name="Content Placeholder 8">
            <a:extLst>
              <a:ext uri="{FF2B5EF4-FFF2-40B4-BE49-F238E27FC236}">
                <a16:creationId xmlns:a16="http://schemas.microsoft.com/office/drawing/2014/main" id="{2197CE17-4540-4C95-89F9-CE93E918DF59}"/>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1088136" y="1430620"/>
            <a:ext cx="3690359" cy="4663440"/>
          </a:xfrm>
        </p:spPr>
      </p:pic>
      <p:sp>
        <p:nvSpPr>
          <p:cNvPr id="4" name="Content Placeholder 3">
            <a:extLst>
              <a:ext uri="{FF2B5EF4-FFF2-40B4-BE49-F238E27FC236}">
                <a16:creationId xmlns:a16="http://schemas.microsoft.com/office/drawing/2014/main" id="{D227C0AB-8843-33F6-09A6-A24A5D25B80B}"/>
              </a:ext>
            </a:extLst>
          </p:cNvPr>
          <p:cNvSpPr>
            <a:spLocks noGrp="1"/>
          </p:cNvSpPr>
          <p:nvPr>
            <p:ph sz="half" idx="2"/>
          </p:nvPr>
        </p:nvSpPr>
        <p:spPr>
          <a:xfrm>
            <a:off x="6096000" y="1693718"/>
            <a:ext cx="5215128" cy="1984664"/>
          </a:xfrm>
        </p:spPr>
        <p:txBody>
          <a:bodyPr anchor="ctr"/>
          <a:lstStyle/>
          <a:p>
            <a:r>
              <a:rPr lang="en-US" sz="2400" dirty="0">
                <a:solidFill>
                  <a:srgbClr val="FF0000"/>
                </a:solidFill>
              </a:rPr>
              <a:t>Mortality Rate 1 – 10 </a:t>
            </a:r>
            <a:r>
              <a:rPr lang="en-US" sz="2400" dirty="0"/>
              <a:t>Mothers Died in the Physicians Ward</a:t>
            </a:r>
          </a:p>
          <a:p>
            <a:r>
              <a:rPr lang="en-US" sz="2400" dirty="0">
                <a:solidFill>
                  <a:srgbClr val="FF0000"/>
                </a:solidFill>
              </a:rPr>
              <a:t>Mortality Rate 1 – 50 </a:t>
            </a:r>
            <a:r>
              <a:rPr lang="en-US" sz="2400" dirty="0"/>
              <a:t>in the Midwife Ward</a:t>
            </a:r>
          </a:p>
          <a:p>
            <a:endParaRPr lang="en-US" dirty="0"/>
          </a:p>
        </p:txBody>
      </p:sp>
      <p:sp>
        <p:nvSpPr>
          <p:cNvPr id="5" name="Date Placeholder 4">
            <a:extLst>
              <a:ext uri="{FF2B5EF4-FFF2-40B4-BE49-F238E27FC236}">
                <a16:creationId xmlns:a16="http://schemas.microsoft.com/office/drawing/2014/main" id="{D8A86C06-B7F4-80F1-AF62-DD92E9A16CF5}"/>
              </a:ext>
            </a:extLst>
          </p:cNvPr>
          <p:cNvSpPr>
            <a:spLocks noGrp="1"/>
          </p:cNvSpPr>
          <p:nvPr>
            <p:ph type="dt" sz="half" idx="10"/>
          </p:nvPr>
        </p:nvSpPr>
        <p:spPr/>
        <p:txBody>
          <a:bodyPr/>
          <a:lstStyle/>
          <a:p>
            <a:fld id="{D2C3D04D-F24A-BC4F-8A4C-259D4C291690}" type="datetime1">
              <a:rPr lang="en-US" smtClean="0"/>
              <a:t>9/7/24</a:t>
            </a:fld>
            <a:endParaRPr lang="en-US" dirty="0"/>
          </a:p>
        </p:txBody>
      </p:sp>
      <p:sp>
        <p:nvSpPr>
          <p:cNvPr id="6" name="Footer Placeholder 5">
            <a:extLst>
              <a:ext uri="{FF2B5EF4-FFF2-40B4-BE49-F238E27FC236}">
                <a16:creationId xmlns:a16="http://schemas.microsoft.com/office/drawing/2014/main" id="{71E63AF5-F714-0A58-0A75-94A84E85E4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EBEB28-872C-DC9D-6AD7-0FE448A11E5C}"/>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
        <p:nvSpPr>
          <p:cNvPr id="11" name="TextBox 10">
            <a:extLst>
              <a:ext uri="{FF2B5EF4-FFF2-40B4-BE49-F238E27FC236}">
                <a16:creationId xmlns:a16="http://schemas.microsoft.com/office/drawing/2014/main" id="{F002BA84-0F21-FDF1-15B0-78FC799A3B88}"/>
              </a:ext>
            </a:extLst>
          </p:cNvPr>
          <p:cNvSpPr txBox="1"/>
          <p:nvPr/>
        </p:nvSpPr>
        <p:spPr>
          <a:xfrm>
            <a:off x="4932218" y="4821382"/>
            <a:ext cx="3358612" cy="523220"/>
          </a:xfrm>
          <a:prstGeom prst="rect">
            <a:avLst/>
          </a:prstGeom>
          <a:noFill/>
        </p:spPr>
        <p:txBody>
          <a:bodyPr wrap="none" rtlCol="0">
            <a:spAutoFit/>
          </a:bodyPr>
          <a:lstStyle/>
          <a:p>
            <a:r>
              <a:rPr lang="en-US" sz="2800" b="1" dirty="0">
                <a:solidFill>
                  <a:schemeClr val="accent2">
                    <a:lumMod val="75000"/>
                  </a:schemeClr>
                </a:solidFill>
              </a:rPr>
              <a:t>Ignaz Semmelweis</a:t>
            </a:r>
          </a:p>
        </p:txBody>
      </p:sp>
    </p:spTree>
    <p:extLst>
      <p:ext uri="{BB962C8B-B14F-4D97-AF65-F5344CB8AC3E}">
        <p14:creationId xmlns:p14="http://schemas.microsoft.com/office/powerpoint/2010/main" val="3625984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descr="15 Powerful Leadership Skills to Lead Your Team Better | ProofHub">
            <a:extLst>
              <a:ext uri="{FF2B5EF4-FFF2-40B4-BE49-F238E27FC236}">
                <a16:creationId xmlns:a16="http://schemas.microsoft.com/office/drawing/2014/main" id="{748B8CB3-A26A-430E-9413-7E1DEFBBDC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3769" r="23769"/>
          <a:stretch>
            <a:fillRect/>
          </a:stretch>
        </p:blipFill>
        <p:spPr bwMode="auto">
          <a:xfrm>
            <a:off x="6305550" y="661483"/>
            <a:ext cx="4362450" cy="5535036"/>
          </a:xfrm>
          <a:custGeom>
            <a:avLst/>
            <a:gdLst>
              <a:gd name="connsiteX0" fmla="*/ 0 w 4362450"/>
              <a:gd name="connsiteY0" fmla="*/ 0 h 5535036"/>
              <a:gd name="connsiteX1" fmla="*/ 4362450 w 4362450"/>
              <a:gd name="connsiteY1" fmla="*/ 0 h 5535036"/>
              <a:gd name="connsiteX2" fmla="*/ 4362450 w 4362450"/>
              <a:gd name="connsiteY2" fmla="*/ 5535036 h 5535036"/>
              <a:gd name="connsiteX3" fmla="*/ 0 w 4362450"/>
              <a:gd name="connsiteY3" fmla="*/ 5535036 h 5535036"/>
            </a:gdLst>
            <a:ahLst/>
            <a:cxnLst>
              <a:cxn ang="0">
                <a:pos x="connsiteX0" y="connsiteY0"/>
              </a:cxn>
              <a:cxn ang="0">
                <a:pos x="connsiteX1" y="connsiteY1"/>
              </a:cxn>
              <a:cxn ang="0">
                <a:pos x="connsiteX2" y="connsiteY2"/>
              </a:cxn>
              <a:cxn ang="0">
                <a:pos x="connsiteX3" y="connsiteY3"/>
              </a:cxn>
            </a:cxnLst>
            <a:rect l="l" t="t" r="r" b="b"/>
            <a:pathLst>
              <a:path w="4362450" h="5535036">
                <a:moveTo>
                  <a:pt x="0" y="0"/>
                </a:moveTo>
                <a:lnTo>
                  <a:pt x="4362450" y="0"/>
                </a:lnTo>
                <a:lnTo>
                  <a:pt x="4362450" y="5535036"/>
                </a:lnTo>
                <a:lnTo>
                  <a:pt x="0" y="553503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046888-18E2-49B7-BD01-BAFB559F8D8C}"/>
              </a:ext>
            </a:extLst>
          </p:cNvPr>
          <p:cNvSpPr/>
          <p:nvPr/>
        </p:nvSpPr>
        <p:spPr>
          <a:xfrm>
            <a:off x="6305550" y="661481"/>
            <a:ext cx="4362450" cy="5535038"/>
          </a:xfrm>
          <a:prstGeom prst="rect">
            <a:avLst/>
          </a:prstGeom>
          <a:gradFill flip="none" rotWithShape="1">
            <a:gsLst>
              <a:gs pos="0">
                <a:schemeClr val="accent3">
                  <a:alpha val="8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7" name="Group 6">
            <a:extLst>
              <a:ext uri="{FF2B5EF4-FFF2-40B4-BE49-F238E27FC236}">
                <a16:creationId xmlns:a16="http://schemas.microsoft.com/office/drawing/2014/main" id="{2EB0F438-E2D8-458C-8CA1-8CF464E30CB2}"/>
              </a:ext>
            </a:extLst>
          </p:cNvPr>
          <p:cNvGrpSpPr/>
          <p:nvPr/>
        </p:nvGrpSpPr>
        <p:grpSpPr>
          <a:xfrm>
            <a:off x="6742114" y="1360222"/>
            <a:ext cx="3642871" cy="4537667"/>
            <a:chOff x="5089525" y="2677248"/>
            <a:chExt cx="3642871" cy="4537667"/>
          </a:xfrm>
        </p:grpSpPr>
        <p:sp>
          <p:nvSpPr>
            <p:cNvPr id="6" name="TextBox 5">
              <a:extLst>
                <a:ext uri="{FF2B5EF4-FFF2-40B4-BE49-F238E27FC236}">
                  <a16:creationId xmlns:a16="http://schemas.microsoft.com/office/drawing/2014/main" id="{68F01DAA-8C30-4A8F-A411-A0503CCACCDE}"/>
                </a:ext>
              </a:extLst>
            </p:cNvPr>
            <p:cNvSpPr txBox="1"/>
            <p:nvPr/>
          </p:nvSpPr>
          <p:spPr>
            <a:xfrm>
              <a:off x="5089526" y="2848014"/>
              <a:ext cx="3642870" cy="3141950"/>
            </a:xfrm>
            <a:prstGeom prst="rect">
              <a:avLst/>
            </a:prstGeom>
            <a:noFill/>
          </p:spPr>
          <p:txBody>
            <a:bodyPr wrap="square">
              <a:spAutoFit/>
            </a:bodyPr>
            <a:lstStyle/>
            <a:p>
              <a:pPr>
                <a:lnSpc>
                  <a:spcPct val="120000"/>
                </a:lnSpc>
              </a:pPr>
              <a: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t>Character “…those moral qualities that</a:t>
              </a:r>
              <a:r>
                <a:rPr lang="id-ID" sz="2800"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t>constitute the nature of a leader and shape</a:t>
              </a:r>
              <a:r>
                <a:rPr lang="id-ID" sz="2800"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t>his or her decisions and actions.”</a:t>
              </a:r>
              <a:endParaRPr lang="id-ID" sz="28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EFD62718-9F70-47CC-8475-CD6FC9351AC0}"/>
                </a:ext>
              </a:extLst>
            </p:cNvPr>
            <p:cNvSpPr txBox="1"/>
            <p:nvPr/>
          </p:nvSpPr>
          <p:spPr>
            <a:xfrm>
              <a:off x="5089525" y="6507029"/>
              <a:ext cx="3546475" cy="707886"/>
            </a:xfrm>
            <a:prstGeom prst="rect">
              <a:avLst/>
            </a:prstGeom>
            <a:noFill/>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USMA (West Point) Officers Manual</a:t>
              </a:r>
            </a:p>
          </p:txBody>
        </p:sp>
        <p:sp>
          <p:nvSpPr>
            <p:cNvPr id="5" name="Freeform: Shape 4">
              <a:extLst>
                <a:ext uri="{FF2B5EF4-FFF2-40B4-BE49-F238E27FC236}">
                  <a16:creationId xmlns:a16="http://schemas.microsoft.com/office/drawing/2014/main" id="{383A2A9F-D9BB-43E5-B3FC-B4A4C7C06A37}"/>
                </a:ext>
              </a:extLst>
            </p:cNvPr>
            <p:cNvSpPr/>
            <p:nvPr/>
          </p:nvSpPr>
          <p:spPr>
            <a:xfrm>
              <a:off x="5089525" y="2677248"/>
              <a:ext cx="886500" cy="702587"/>
            </a:xfrm>
            <a:custGeom>
              <a:avLst/>
              <a:gdLst/>
              <a:ahLst/>
              <a:cxnLst/>
              <a:rect l="l" t="t" r="r" b="b"/>
              <a:pathLst>
                <a:path w="196139" h="155448">
                  <a:moveTo>
                    <a:pt x="146761" y="0"/>
                  </a:moveTo>
                  <a:lnTo>
                    <a:pt x="192024" y="0"/>
                  </a:lnTo>
                  <a:lnTo>
                    <a:pt x="171907" y="72694"/>
                  </a:lnTo>
                  <a:cubicBezTo>
                    <a:pt x="179527" y="76047"/>
                    <a:pt x="185471" y="81076"/>
                    <a:pt x="189738" y="87782"/>
                  </a:cubicBezTo>
                  <a:cubicBezTo>
                    <a:pt x="194005" y="94488"/>
                    <a:pt x="196139" y="102412"/>
                    <a:pt x="196139" y="111556"/>
                  </a:cubicBezTo>
                  <a:cubicBezTo>
                    <a:pt x="196139" y="124663"/>
                    <a:pt x="192024" y="135255"/>
                    <a:pt x="183794" y="143332"/>
                  </a:cubicBezTo>
                  <a:cubicBezTo>
                    <a:pt x="175565" y="151409"/>
                    <a:pt x="165049" y="155448"/>
                    <a:pt x="152247" y="155448"/>
                  </a:cubicBezTo>
                  <a:cubicBezTo>
                    <a:pt x="139446" y="155448"/>
                    <a:pt x="128854" y="151333"/>
                    <a:pt x="120472" y="143103"/>
                  </a:cubicBezTo>
                  <a:cubicBezTo>
                    <a:pt x="112090" y="134874"/>
                    <a:pt x="107899" y="124358"/>
                    <a:pt x="107899" y="111556"/>
                  </a:cubicBezTo>
                  <a:cubicBezTo>
                    <a:pt x="107899" y="105460"/>
                    <a:pt x="108661" y="99364"/>
                    <a:pt x="110185" y="93268"/>
                  </a:cubicBezTo>
                  <a:cubicBezTo>
                    <a:pt x="111709" y="87172"/>
                    <a:pt x="115062" y="78028"/>
                    <a:pt x="120243" y="65836"/>
                  </a:cubicBezTo>
                  <a:close/>
                  <a:moveTo>
                    <a:pt x="38862" y="0"/>
                  </a:moveTo>
                  <a:lnTo>
                    <a:pt x="84125" y="0"/>
                  </a:lnTo>
                  <a:lnTo>
                    <a:pt x="64008" y="72694"/>
                  </a:lnTo>
                  <a:cubicBezTo>
                    <a:pt x="71628" y="76047"/>
                    <a:pt x="77571" y="81076"/>
                    <a:pt x="81839" y="87782"/>
                  </a:cubicBezTo>
                  <a:cubicBezTo>
                    <a:pt x="86106" y="94488"/>
                    <a:pt x="88239" y="102412"/>
                    <a:pt x="88239" y="111556"/>
                  </a:cubicBezTo>
                  <a:cubicBezTo>
                    <a:pt x="88239" y="124663"/>
                    <a:pt x="84125" y="135255"/>
                    <a:pt x="75895" y="143332"/>
                  </a:cubicBezTo>
                  <a:cubicBezTo>
                    <a:pt x="67665" y="151409"/>
                    <a:pt x="57150" y="155448"/>
                    <a:pt x="44348" y="155448"/>
                  </a:cubicBezTo>
                  <a:cubicBezTo>
                    <a:pt x="31547" y="155448"/>
                    <a:pt x="20955" y="151333"/>
                    <a:pt x="12573" y="143103"/>
                  </a:cubicBezTo>
                  <a:cubicBezTo>
                    <a:pt x="4191" y="134874"/>
                    <a:pt x="0" y="124358"/>
                    <a:pt x="0" y="111556"/>
                  </a:cubicBezTo>
                  <a:cubicBezTo>
                    <a:pt x="0" y="105460"/>
                    <a:pt x="762" y="99364"/>
                    <a:pt x="2286" y="93268"/>
                  </a:cubicBezTo>
                  <a:cubicBezTo>
                    <a:pt x="3810" y="87172"/>
                    <a:pt x="7163" y="78028"/>
                    <a:pt x="12344" y="6583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3" name="TextBox 2">
            <a:extLst>
              <a:ext uri="{FF2B5EF4-FFF2-40B4-BE49-F238E27FC236}">
                <a16:creationId xmlns:a16="http://schemas.microsoft.com/office/drawing/2014/main" id="{A7BB2526-E81E-42B6-945E-BBA76C5F2EDF}"/>
              </a:ext>
            </a:extLst>
          </p:cNvPr>
          <p:cNvSpPr txBox="1"/>
          <p:nvPr/>
        </p:nvSpPr>
        <p:spPr>
          <a:xfrm>
            <a:off x="1999810" y="1138298"/>
            <a:ext cx="4046979" cy="1200329"/>
          </a:xfrm>
          <a:prstGeom prst="rect">
            <a:avLst/>
          </a:prstGeom>
          <a:noFill/>
        </p:spPr>
        <p:txBody>
          <a:bodyPr wrap="square" anchor="ctr">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Definition </a:t>
            </a:r>
            <a:b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of Character</a:t>
            </a:r>
          </a:p>
        </p:txBody>
      </p:sp>
      <p:grpSp>
        <p:nvGrpSpPr>
          <p:cNvPr id="2" name="Group 1">
            <a:extLst>
              <a:ext uri="{FF2B5EF4-FFF2-40B4-BE49-F238E27FC236}">
                <a16:creationId xmlns:a16="http://schemas.microsoft.com/office/drawing/2014/main" id="{804F58FD-1869-460B-B4BE-8113EEBF6896}"/>
              </a:ext>
            </a:extLst>
          </p:cNvPr>
          <p:cNvGrpSpPr/>
          <p:nvPr/>
        </p:nvGrpSpPr>
        <p:grpSpPr>
          <a:xfrm>
            <a:off x="2110832" y="2624245"/>
            <a:ext cx="4098322" cy="1028422"/>
            <a:chOff x="586832" y="2624245"/>
            <a:chExt cx="4098322" cy="1028422"/>
          </a:xfrm>
        </p:grpSpPr>
        <p:grpSp>
          <p:nvGrpSpPr>
            <p:cNvPr id="29" name="Group 28">
              <a:extLst>
                <a:ext uri="{FF2B5EF4-FFF2-40B4-BE49-F238E27FC236}">
                  <a16:creationId xmlns:a16="http://schemas.microsoft.com/office/drawing/2014/main" id="{7E319570-6C35-40A3-BBD3-AA2549818046}"/>
                </a:ext>
              </a:extLst>
            </p:cNvPr>
            <p:cNvGrpSpPr/>
            <p:nvPr/>
          </p:nvGrpSpPr>
          <p:grpSpPr>
            <a:xfrm>
              <a:off x="1332610" y="2624245"/>
              <a:ext cx="3352544" cy="1028422"/>
              <a:chOff x="1119948" y="2241255"/>
              <a:chExt cx="3352544" cy="1028422"/>
            </a:xfrm>
          </p:grpSpPr>
          <p:sp>
            <p:nvSpPr>
              <p:cNvPr id="16" name="TextBox 15">
                <a:extLst>
                  <a:ext uri="{FF2B5EF4-FFF2-40B4-BE49-F238E27FC236}">
                    <a16:creationId xmlns:a16="http://schemas.microsoft.com/office/drawing/2014/main" id="{3A8162A3-C5A8-46BD-AB9C-3D05543995C3}"/>
                  </a:ext>
                </a:extLst>
              </p:cNvPr>
              <p:cNvSpPr txBox="1"/>
              <p:nvPr/>
            </p:nvSpPr>
            <p:spPr>
              <a:xfrm>
                <a:off x="1119948" y="2241255"/>
                <a:ext cx="3352544" cy="707886"/>
              </a:xfrm>
              <a:prstGeom prst="rect">
                <a:avLst/>
              </a:prstGeom>
              <a:noFill/>
            </p:spPr>
            <p:txBody>
              <a:bodyPr wrap="square">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The result of a consistent,</a:t>
                </a:r>
                <a:r>
                  <a:rPr lang="id-ID" sz="20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disciplined application… </a:t>
                </a:r>
              </a:p>
            </p:txBody>
          </p:sp>
          <p:sp>
            <p:nvSpPr>
              <p:cNvPr id="17" name="TextBox 16">
                <a:extLst>
                  <a:ext uri="{FF2B5EF4-FFF2-40B4-BE49-F238E27FC236}">
                    <a16:creationId xmlns:a16="http://schemas.microsoft.com/office/drawing/2014/main" id="{E5EFDA1C-D37B-404F-B1EB-9AE114884E6E}"/>
                  </a:ext>
                </a:extLst>
              </p:cNvPr>
              <p:cNvSpPr txBox="1"/>
              <p:nvPr/>
            </p:nvSpPr>
            <p:spPr>
              <a:xfrm>
                <a:off x="1119948" y="2869567"/>
                <a:ext cx="2578990" cy="400110"/>
              </a:xfrm>
              <a:prstGeom prst="rect">
                <a:avLst/>
              </a:prstGeom>
              <a:noFill/>
            </p:spPr>
            <p:txBody>
              <a:bodyPr wrap="square">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(P</a:t>
                </a:r>
                <a:r>
                  <a:rPr lang="id-ID" sz="2000" b="1" dirty="0">
                    <a:latin typeface="Tahoma" panose="020B0604030504040204" pitchFamily="34" charset="0"/>
                    <a:ea typeface="Tahoma" panose="020B0604030504040204" pitchFamily="34" charset="0"/>
                    <a:cs typeface="Tahoma" panose="020B0604030504040204" pitchFamily="34" charset="0"/>
                  </a:rPr>
                  <a:t>ra</a:t>
                </a:r>
                <a:r>
                  <a:rPr lang="en-MY" sz="2000" b="1" dirty="0">
                    <a:latin typeface="Tahoma" panose="020B0604030504040204" pitchFamily="34" charset="0"/>
                    <a:ea typeface="Tahoma" panose="020B0604030504040204" pitchFamily="34" charset="0"/>
                    <a:cs typeface="Tahoma" panose="020B0604030504040204" pitchFamily="34" charset="0"/>
                  </a:rPr>
                  <a:t>c</a:t>
                </a:r>
                <a:r>
                  <a:rPr lang="id-ID" sz="2000" b="1" dirty="0">
                    <a:latin typeface="Tahoma" panose="020B0604030504040204" pitchFamily="34" charset="0"/>
                    <a:ea typeface="Tahoma" panose="020B0604030504040204" pitchFamily="34" charset="0"/>
                    <a:cs typeface="Tahoma" panose="020B0604030504040204" pitchFamily="34" charset="0"/>
                  </a:rPr>
                  <a:t>tice/Habits</a:t>
                </a:r>
                <a:r>
                  <a:rPr lang="en-MY" sz="2000" b="1" dirty="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sp>
          <p:nvSpPr>
            <p:cNvPr id="15" name="Rectangle 14">
              <a:extLst>
                <a:ext uri="{FF2B5EF4-FFF2-40B4-BE49-F238E27FC236}">
                  <a16:creationId xmlns:a16="http://schemas.microsoft.com/office/drawing/2014/main" id="{D7E48B29-D821-495D-A99F-5263C4459E2D}"/>
                </a:ext>
              </a:extLst>
            </p:cNvPr>
            <p:cNvSpPr/>
            <p:nvPr/>
          </p:nvSpPr>
          <p:spPr>
            <a:xfrm>
              <a:off x="586832" y="2707958"/>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0" name="Freeform 64">
              <a:extLst>
                <a:ext uri="{FF2B5EF4-FFF2-40B4-BE49-F238E27FC236}">
                  <a16:creationId xmlns:a16="http://schemas.microsoft.com/office/drawing/2014/main" id="{AA373883-5681-4C24-873D-7C7943C55786}"/>
                </a:ext>
              </a:extLst>
            </p:cNvPr>
            <p:cNvSpPr>
              <a:spLocks noEditPoints="1"/>
            </p:cNvSpPr>
            <p:nvPr/>
          </p:nvSpPr>
          <p:spPr bwMode="auto">
            <a:xfrm>
              <a:off x="733121" y="2792730"/>
              <a:ext cx="289728" cy="412760"/>
            </a:xfrm>
            <a:custGeom>
              <a:avLst/>
              <a:gdLst>
                <a:gd name="T0" fmla="*/ 80 w 160"/>
                <a:gd name="T1" fmla="*/ 64 h 228"/>
                <a:gd name="T2" fmla="*/ 112 w 160"/>
                <a:gd name="T3" fmla="*/ 32 h 228"/>
                <a:gd name="T4" fmla="*/ 80 w 160"/>
                <a:gd name="T5" fmla="*/ 0 h 228"/>
                <a:gd name="T6" fmla="*/ 48 w 160"/>
                <a:gd name="T7" fmla="*/ 32 h 228"/>
                <a:gd name="T8" fmla="*/ 80 w 160"/>
                <a:gd name="T9" fmla="*/ 64 h 228"/>
                <a:gd name="T10" fmla="*/ 80 w 160"/>
                <a:gd name="T11" fmla="*/ 8 h 228"/>
                <a:gd name="T12" fmla="*/ 104 w 160"/>
                <a:gd name="T13" fmla="*/ 32 h 228"/>
                <a:gd name="T14" fmla="*/ 80 w 160"/>
                <a:gd name="T15" fmla="*/ 56 h 228"/>
                <a:gd name="T16" fmla="*/ 56 w 160"/>
                <a:gd name="T17" fmla="*/ 32 h 228"/>
                <a:gd name="T18" fmla="*/ 80 w 160"/>
                <a:gd name="T19" fmla="*/ 8 h 228"/>
                <a:gd name="T20" fmla="*/ 49 w 160"/>
                <a:gd name="T21" fmla="*/ 136 h 228"/>
                <a:gd name="T22" fmla="*/ 60 w 160"/>
                <a:gd name="T23" fmla="*/ 160 h 228"/>
                <a:gd name="T24" fmla="*/ 60 w 160"/>
                <a:gd name="T25" fmla="*/ 168 h 228"/>
                <a:gd name="T26" fmla="*/ 80 w 160"/>
                <a:gd name="T27" fmla="*/ 188 h 228"/>
                <a:gd name="T28" fmla="*/ 100 w 160"/>
                <a:gd name="T29" fmla="*/ 168 h 228"/>
                <a:gd name="T30" fmla="*/ 100 w 160"/>
                <a:gd name="T31" fmla="*/ 160 h 228"/>
                <a:gd name="T32" fmla="*/ 111 w 160"/>
                <a:gd name="T33" fmla="*/ 136 h 228"/>
                <a:gd name="T34" fmla="*/ 120 w 160"/>
                <a:gd name="T35" fmla="*/ 112 h 228"/>
                <a:gd name="T36" fmla="*/ 80 w 160"/>
                <a:gd name="T37" fmla="*/ 72 h 228"/>
                <a:gd name="T38" fmla="*/ 40 w 160"/>
                <a:gd name="T39" fmla="*/ 112 h 228"/>
                <a:gd name="T40" fmla="*/ 49 w 160"/>
                <a:gd name="T41" fmla="*/ 136 h 228"/>
                <a:gd name="T42" fmla="*/ 80 w 160"/>
                <a:gd name="T43" fmla="*/ 80 h 228"/>
                <a:gd name="T44" fmla="*/ 112 w 160"/>
                <a:gd name="T45" fmla="*/ 112 h 228"/>
                <a:gd name="T46" fmla="*/ 105 w 160"/>
                <a:gd name="T47" fmla="*/ 130 h 228"/>
                <a:gd name="T48" fmla="*/ 92 w 160"/>
                <a:gd name="T49" fmla="*/ 160 h 228"/>
                <a:gd name="T50" fmla="*/ 92 w 160"/>
                <a:gd name="T51" fmla="*/ 168 h 228"/>
                <a:gd name="T52" fmla="*/ 80 w 160"/>
                <a:gd name="T53" fmla="*/ 180 h 228"/>
                <a:gd name="T54" fmla="*/ 68 w 160"/>
                <a:gd name="T55" fmla="*/ 168 h 228"/>
                <a:gd name="T56" fmla="*/ 68 w 160"/>
                <a:gd name="T57" fmla="*/ 160 h 228"/>
                <a:gd name="T58" fmla="*/ 55 w 160"/>
                <a:gd name="T59" fmla="*/ 130 h 228"/>
                <a:gd name="T60" fmla="*/ 48 w 160"/>
                <a:gd name="T61" fmla="*/ 112 h 228"/>
                <a:gd name="T62" fmla="*/ 80 w 160"/>
                <a:gd name="T63" fmla="*/ 80 h 228"/>
                <a:gd name="T64" fmla="*/ 80 w 160"/>
                <a:gd name="T65" fmla="*/ 204 h 228"/>
                <a:gd name="T66" fmla="*/ 132 w 160"/>
                <a:gd name="T67" fmla="*/ 180 h 228"/>
                <a:gd name="T68" fmla="*/ 113 w 160"/>
                <a:gd name="T69" fmla="*/ 161 h 228"/>
                <a:gd name="T70" fmla="*/ 111 w 160"/>
                <a:gd name="T71" fmla="*/ 169 h 228"/>
                <a:gd name="T72" fmla="*/ 124 w 160"/>
                <a:gd name="T73" fmla="*/ 180 h 228"/>
                <a:gd name="T74" fmla="*/ 80 w 160"/>
                <a:gd name="T75" fmla="*/ 196 h 228"/>
                <a:gd name="T76" fmla="*/ 36 w 160"/>
                <a:gd name="T77" fmla="*/ 180 h 228"/>
                <a:gd name="T78" fmla="*/ 49 w 160"/>
                <a:gd name="T79" fmla="*/ 169 h 228"/>
                <a:gd name="T80" fmla="*/ 47 w 160"/>
                <a:gd name="T81" fmla="*/ 161 h 228"/>
                <a:gd name="T82" fmla="*/ 28 w 160"/>
                <a:gd name="T83" fmla="*/ 180 h 228"/>
                <a:gd name="T84" fmla="*/ 80 w 160"/>
                <a:gd name="T85" fmla="*/ 204 h 228"/>
                <a:gd name="T86" fmla="*/ 142 w 160"/>
                <a:gd name="T87" fmla="*/ 156 h 228"/>
                <a:gd name="T88" fmla="*/ 138 w 160"/>
                <a:gd name="T89" fmla="*/ 163 h 228"/>
                <a:gd name="T90" fmla="*/ 152 w 160"/>
                <a:gd name="T91" fmla="*/ 184 h 228"/>
                <a:gd name="T92" fmla="*/ 80 w 160"/>
                <a:gd name="T93" fmla="*/ 220 h 228"/>
                <a:gd name="T94" fmla="*/ 8 w 160"/>
                <a:gd name="T95" fmla="*/ 184 h 228"/>
                <a:gd name="T96" fmla="*/ 22 w 160"/>
                <a:gd name="T97" fmla="*/ 163 h 228"/>
                <a:gd name="T98" fmla="*/ 18 w 160"/>
                <a:gd name="T99" fmla="*/ 156 h 228"/>
                <a:gd name="T100" fmla="*/ 0 w 160"/>
                <a:gd name="T101" fmla="*/ 184 h 228"/>
                <a:gd name="T102" fmla="*/ 80 w 160"/>
                <a:gd name="T103" fmla="*/ 228 h 228"/>
                <a:gd name="T104" fmla="*/ 160 w 160"/>
                <a:gd name="T105" fmla="*/ 184 h 228"/>
                <a:gd name="T106" fmla="*/ 142 w 160"/>
                <a:gd name="T107" fmla="*/ 15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228">
                  <a:moveTo>
                    <a:pt x="80" y="64"/>
                  </a:moveTo>
                  <a:cubicBezTo>
                    <a:pt x="98" y="64"/>
                    <a:pt x="112" y="50"/>
                    <a:pt x="112" y="32"/>
                  </a:cubicBezTo>
                  <a:cubicBezTo>
                    <a:pt x="112" y="14"/>
                    <a:pt x="98" y="0"/>
                    <a:pt x="80" y="0"/>
                  </a:cubicBezTo>
                  <a:cubicBezTo>
                    <a:pt x="62" y="0"/>
                    <a:pt x="48" y="14"/>
                    <a:pt x="48" y="32"/>
                  </a:cubicBezTo>
                  <a:cubicBezTo>
                    <a:pt x="48" y="50"/>
                    <a:pt x="62" y="64"/>
                    <a:pt x="80" y="64"/>
                  </a:cubicBezTo>
                  <a:close/>
                  <a:moveTo>
                    <a:pt x="80" y="8"/>
                  </a:moveTo>
                  <a:cubicBezTo>
                    <a:pt x="93" y="8"/>
                    <a:pt x="104" y="19"/>
                    <a:pt x="104" y="32"/>
                  </a:cubicBezTo>
                  <a:cubicBezTo>
                    <a:pt x="104" y="45"/>
                    <a:pt x="93" y="56"/>
                    <a:pt x="80" y="56"/>
                  </a:cubicBezTo>
                  <a:cubicBezTo>
                    <a:pt x="67" y="56"/>
                    <a:pt x="56" y="45"/>
                    <a:pt x="56" y="32"/>
                  </a:cubicBezTo>
                  <a:cubicBezTo>
                    <a:pt x="56" y="19"/>
                    <a:pt x="67" y="8"/>
                    <a:pt x="80" y="8"/>
                  </a:cubicBezTo>
                  <a:close/>
                  <a:moveTo>
                    <a:pt x="49" y="136"/>
                  </a:moveTo>
                  <a:cubicBezTo>
                    <a:pt x="55" y="141"/>
                    <a:pt x="60" y="152"/>
                    <a:pt x="60" y="160"/>
                  </a:cubicBezTo>
                  <a:cubicBezTo>
                    <a:pt x="60" y="168"/>
                    <a:pt x="60" y="168"/>
                    <a:pt x="60" y="168"/>
                  </a:cubicBezTo>
                  <a:cubicBezTo>
                    <a:pt x="60" y="179"/>
                    <a:pt x="69" y="188"/>
                    <a:pt x="80" y="188"/>
                  </a:cubicBezTo>
                  <a:cubicBezTo>
                    <a:pt x="91" y="188"/>
                    <a:pt x="100" y="179"/>
                    <a:pt x="100" y="168"/>
                  </a:cubicBezTo>
                  <a:cubicBezTo>
                    <a:pt x="100" y="160"/>
                    <a:pt x="100" y="160"/>
                    <a:pt x="100" y="160"/>
                  </a:cubicBezTo>
                  <a:cubicBezTo>
                    <a:pt x="100" y="152"/>
                    <a:pt x="105" y="141"/>
                    <a:pt x="111" y="136"/>
                  </a:cubicBezTo>
                  <a:cubicBezTo>
                    <a:pt x="111" y="136"/>
                    <a:pt x="120" y="127"/>
                    <a:pt x="120" y="112"/>
                  </a:cubicBezTo>
                  <a:cubicBezTo>
                    <a:pt x="120" y="90"/>
                    <a:pt x="102" y="72"/>
                    <a:pt x="80" y="72"/>
                  </a:cubicBezTo>
                  <a:cubicBezTo>
                    <a:pt x="58" y="72"/>
                    <a:pt x="40" y="90"/>
                    <a:pt x="40" y="112"/>
                  </a:cubicBezTo>
                  <a:cubicBezTo>
                    <a:pt x="40" y="127"/>
                    <a:pt x="49" y="136"/>
                    <a:pt x="49" y="136"/>
                  </a:cubicBezTo>
                  <a:close/>
                  <a:moveTo>
                    <a:pt x="80" y="80"/>
                  </a:moveTo>
                  <a:cubicBezTo>
                    <a:pt x="97" y="80"/>
                    <a:pt x="112" y="94"/>
                    <a:pt x="112" y="112"/>
                  </a:cubicBezTo>
                  <a:cubicBezTo>
                    <a:pt x="112" y="124"/>
                    <a:pt x="105" y="130"/>
                    <a:pt x="105" y="130"/>
                  </a:cubicBezTo>
                  <a:cubicBezTo>
                    <a:pt x="98" y="137"/>
                    <a:pt x="92" y="150"/>
                    <a:pt x="92" y="160"/>
                  </a:cubicBezTo>
                  <a:cubicBezTo>
                    <a:pt x="92" y="168"/>
                    <a:pt x="92" y="168"/>
                    <a:pt x="92" y="168"/>
                  </a:cubicBezTo>
                  <a:cubicBezTo>
                    <a:pt x="92" y="175"/>
                    <a:pt x="87" y="180"/>
                    <a:pt x="80" y="180"/>
                  </a:cubicBezTo>
                  <a:cubicBezTo>
                    <a:pt x="73" y="180"/>
                    <a:pt x="68" y="175"/>
                    <a:pt x="68" y="168"/>
                  </a:cubicBezTo>
                  <a:cubicBezTo>
                    <a:pt x="68" y="160"/>
                    <a:pt x="68" y="160"/>
                    <a:pt x="68" y="160"/>
                  </a:cubicBezTo>
                  <a:cubicBezTo>
                    <a:pt x="68" y="150"/>
                    <a:pt x="62" y="137"/>
                    <a:pt x="55" y="130"/>
                  </a:cubicBezTo>
                  <a:cubicBezTo>
                    <a:pt x="55" y="130"/>
                    <a:pt x="48" y="124"/>
                    <a:pt x="48" y="112"/>
                  </a:cubicBezTo>
                  <a:cubicBezTo>
                    <a:pt x="48" y="94"/>
                    <a:pt x="62" y="80"/>
                    <a:pt x="80" y="80"/>
                  </a:cubicBezTo>
                  <a:close/>
                  <a:moveTo>
                    <a:pt x="80" y="204"/>
                  </a:moveTo>
                  <a:cubicBezTo>
                    <a:pt x="110" y="204"/>
                    <a:pt x="132" y="194"/>
                    <a:pt x="132" y="180"/>
                  </a:cubicBezTo>
                  <a:cubicBezTo>
                    <a:pt x="132" y="172"/>
                    <a:pt x="125" y="166"/>
                    <a:pt x="113" y="161"/>
                  </a:cubicBezTo>
                  <a:cubicBezTo>
                    <a:pt x="111" y="169"/>
                    <a:pt x="111" y="169"/>
                    <a:pt x="111" y="169"/>
                  </a:cubicBezTo>
                  <a:cubicBezTo>
                    <a:pt x="119" y="172"/>
                    <a:pt x="124" y="176"/>
                    <a:pt x="124" y="180"/>
                  </a:cubicBezTo>
                  <a:cubicBezTo>
                    <a:pt x="124" y="188"/>
                    <a:pt x="105" y="196"/>
                    <a:pt x="80" y="196"/>
                  </a:cubicBezTo>
                  <a:cubicBezTo>
                    <a:pt x="55" y="196"/>
                    <a:pt x="36" y="188"/>
                    <a:pt x="36" y="180"/>
                  </a:cubicBezTo>
                  <a:cubicBezTo>
                    <a:pt x="36" y="176"/>
                    <a:pt x="41" y="172"/>
                    <a:pt x="49" y="169"/>
                  </a:cubicBezTo>
                  <a:cubicBezTo>
                    <a:pt x="47" y="161"/>
                    <a:pt x="47" y="161"/>
                    <a:pt x="47" y="161"/>
                  </a:cubicBezTo>
                  <a:cubicBezTo>
                    <a:pt x="35" y="166"/>
                    <a:pt x="28" y="172"/>
                    <a:pt x="28" y="180"/>
                  </a:cubicBezTo>
                  <a:cubicBezTo>
                    <a:pt x="28" y="194"/>
                    <a:pt x="50" y="204"/>
                    <a:pt x="80" y="204"/>
                  </a:cubicBezTo>
                  <a:close/>
                  <a:moveTo>
                    <a:pt x="142" y="156"/>
                  </a:moveTo>
                  <a:cubicBezTo>
                    <a:pt x="138" y="163"/>
                    <a:pt x="138" y="163"/>
                    <a:pt x="138" y="163"/>
                  </a:cubicBezTo>
                  <a:cubicBezTo>
                    <a:pt x="144" y="167"/>
                    <a:pt x="152" y="174"/>
                    <a:pt x="152" y="184"/>
                  </a:cubicBezTo>
                  <a:cubicBezTo>
                    <a:pt x="152" y="204"/>
                    <a:pt x="119" y="220"/>
                    <a:pt x="80" y="220"/>
                  </a:cubicBezTo>
                  <a:cubicBezTo>
                    <a:pt x="41" y="220"/>
                    <a:pt x="8" y="204"/>
                    <a:pt x="8" y="184"/>
                  </a:cubicBezTo>
                  <a:cubicBezTo>
                    <a:pt x="8" y="174"/>
                    <a:pt x="16" y="167"/>
                    <a:pt x="22" y="163"/>
                  </a:cubicBezTo>
                  <a:cubicBezTo>
                    <a:pt x="18" y="156"/>
                    <a:pt x="18" y="156"/>
                    <a:pt x="18" y="156"/>
                  </a:cubicBezTo>
                  <a:cubicBezTo>
                    <a:pt x="6" y="164"/>
                    <a:pt x="0" y="174"/>
                    <a:pt x="0" y="184"/>
                  </a:cubicBezTo>
                  <a:cubicBezTo>
                    <a:pt x="0" y="209"/>
                    <a:pt x="35" y="228"/>
                    <a:pt x="80" y="228"/>
                  </a:cubicBezTo>
                  <a:cubicBezTo>
                    <a:pt x="125" y="228"/>
                    <a:pt x="160" y="209"/>
                    <a:pt x="160" y="184"/>
                  </a:cubicBezTo>
                  <a:cubicBezTo>
                    <a:pt x="160" y="174"/>
                    <a:pt x="154" y="164"/>
                    <a:pt x="142" y="1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A81DE885-3963-4083-B22B-0349A806D05E}"/>
              </a:ext>
            </a:extLst>
          </p:cNvPr>
          <p:cNvGrpSpPr/>
          <p:nvPr/>
        </p:nvGrpSpPr>
        <p:grpSpPr>
          <a:xfrm>
            <a:off x="2124104" y="5019440"/>
            <a:ext cx="4098322" cy="774830"/>
            <a:chOff x="586832" y="4950261"/>
            <a:chExt cx="4098322" cy="611257"/>
          </a:xfrm>
        </p:grpSpPr>
        <p:sp>
          <p:nvSpPr>
            <p:cNvPr id="58" name="TextBox 57">
              <a:extLst>
                <a:ext uri="{FF2B5EF4-FFF2-40B4-BE49-F238E27FC236}">
                  <a16:creationId xmlns:a16="http://schemas.microsoft.com/office/drawing/2014/main" id="{DA084232-57E7-45A4-9594-ECBC279F65B9}"/>
                </a:ext>
              </a:extLst>
            </p:cNvPr>
            <p:cNvSpPr txBox="1"/>
            <p:nvPr/>
          </p:nvSpPr>
          <p:spPr>
            <a:xfrm>
              <a:off x="1332610" y="4950261"/>
              <a:ext cx="3352544" cy="558445"/>
            </a:xfrm>
            <a:prstGeom prst="rect">
              <a:avLst/>
            </a:prstGeom>
            <a:noFill/>
          </p:spPr>
          <p:txBody>
            <a:bodyPr wrap="square">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…one has chosen to pursue.</a:t>
              </a:r>
            </a:p>
          </p:txBody>
        </p:sp>
        <p:sp>
          <p:nvSpPr>
            <p:cNvPr id="59" name="TextBox 58">
              <a:extLst>
                <a:ext uri="{FF2B5EF4-FFF2-40B4-BE49-F238E27FC236}">
                  <a16:creationId xmlns:a16="http://schemas.microsoft.com/office/drawing/2014/main" id="{D9756771-3ED9-4114-A06D-55C4868FFB74}"/>
                </a:ext>
              </a:extLst>
            </p:cNvPr>
            <p:cNvSpPr txBox="1"/>
            <p:nvPr/>
          </p:nvSpPr>
          <p:spPr>
            <a:xfrm>
              <a:off x="2234363" y="5245875"/>
              <a:ext cx="2117555" cy="315643"/>
            </a:xfrm>
            <a:prstGeom prst="rect">
              <a:avLst/>
            </a:prstGeom>
            <a:noFill/>
          </p:spPr>
          <p:txBody>
            <a:bodyPr wrap="square">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(Values)</a:t>
              </a:r>
            </a:p>
          </p:txBody>
        </p:sp>
        <p:sp>
          <p:nvSpPr>
            <p:cNvPr id="57" name="Rectangle 56">
              <a:extLst>
                <a:ext uri="{FF2B5EF4-FFF2-40B4-BE49-F238E27FC236}">
                  <a16:creationId xmlns:a16="http://schemas.microsoft.com/office/drawing/2014/main" id="{E8CE670F-C64C-427F-9D21-E14B6CF1AF39}"/>
                </a:ext>
              </a:extLst>
            </p:cNvPr>
            <p:cNvSpPr/>
            <p:nvPr/>
          </p:nvSpPr>
          <p:spPr>
            <a:xfrm>
              <a:off x="586832" y="5043831"/>
              <a:ext cx="569032" cy="45937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6" name="Graphic 75">
              <a:extLst>
                <a:ext uri="{FF2B5EF4-FFF2-40B4-BE49-F238E27FC236}">
                  <a16:creationId xmlns:a16="http://schemas.microsoft.com/office/drawing/2014/main" id="{2969739B-C222-4CA2-B962-F2EBBDBF54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8937" y="5120336"/>
              <a:ext cx="325594" cy="325594"/>
            </a:xfrm>
            <a:prstGeom prst="rect">
              <a:avLst/>
            </a:prstGeom>
          </p:spPr>
        </p:pic>
      </p:grpSp>
      <p:grpSp>
        <p:nvGrpSpPr>
          <p:cNvPr id="9" name="Group 8">
            <a:extLst>
              <a:ext uri="{FF2B5EF4-FFF2-40B4-BE49-F238E27FC236}">
                <a16:creationId xmlns:a16="http://schemas.microsoft.com/office/drawing/2014/main" id="{3C996F5A-056C-4BF9-8B18-36DDD8671330}"/>
              </a:ext>
            </a:extLst>
          </p:cNvPr>
          <p:cNvGrpSpPr/>
          <p:nvPr/>
        </p:nvGrpSpPr>
        <p:grpSpPr>
          <a:xfrm>
            <a:off x="2110833" y="3901354"/>
            <a:ext cx="3846005" cy="788646"/>
            <a:chOff x="586832" y="3901354"/>
            <a:chExt cx="3846005" cy="788646"/>
          </a:xfrm>
        </p:grpSpPr>
        <p:grpSp>
          <p:nvGrpSpPr>
            <p:cNvPr id="45" name="Group 44">
              <a:extLst>
                <a:ext uri="{FF2B5EF4-FFF2-40B4-BE49-F238E27FC236}">
                  <a16:creationId xmlns:a16="http://schemas.microsoft.com/office/drawing/2014/main" id="{75999630-913F-46D5-9B26-442478D9188B}"/>
                </a:ext>
              </a:extLst>
            </p:cNvPr>
            <p:cNvGrpSpPr/>
            <p:nvPr/>
          </p:nvGrpSpPr>
          <p:grpSpPr>
            <a:xfrm>
              <a:off x="1341185" y="3901354"/>
              <a:ext cx="3091652" cy="788646"/>
              <a:chOff x="1128523" y="2213693"/>
              <a:chExt cx="3091652" cy="788646"/>
            </a:xfrm>
          </p:grpSpPr>
          <p:sp>
            <p:nvSpPr>
              <p:cNvPr id="47" name="TextBox 46">
                <a:extLst>
                  <a:ext uri="{FF2B5EF4-FFF2-40B4-BE49-F238E27FC236}">
                    <a16:creationId xmlns:a16="http://schemas.microsoft.com/office/drawing/2014/main" id="{6E9D182A-C530-4601-BC03-A2CBF80024D5}"/>
                  </a:ext>
                </a:extLst>
              </p:cNvPr>
              <p:cNvSpPr txBox="1"/>
              <p:nvPr/>
            </p:nvSpPr>
            <p:spPr>
              <a:xfrm>
                <a:off x="1128523" y="2213693"/>
                <a:ext cx="3091652" cy="400110"/>
              </a:xfrm>
              <a:prstGeom prst="rect">
                <a:avLst/>
              </a:prstGeom>
              <a:noFill/>
            </p:spPr>
            <p:txBody>
              <a:bodyPr wrap="square">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…of the principles…</a:t>
                </a:r>
              </a:p>
            </p:txBody>
          </p:sp>
          <p:sp>
            <p:nvSpPr>
              <p:cNvPr id="48" name="TextBox 47">
                <a:extLst>
                  <a:ext uri="{FF2B5EF4-FFF2-40B4-BE49-F238E27FC236}">
                    <a16:creationId xmlns:a16="http://schemas.microsoft.com/office/drawing/2014/main" id="{DBFA40B9-A96E-400C-A39D-D99DCBC2A16A}"/>
                  </a:ext>
                </a:extLst>
              </p:cNvPr>
              <p:cNvSpPr txBox="1"/>
              <p:nvPr/>
            </p:nvSpPr>
            <p:spPr>
              <a:xfrm>
                <a:off x="1128523" y="2602229"/>
                <a:ext cx="2117555" cy="400110"/>
              </a:xfrm>
              <a:prstGeom prst="rect">
                <a:avLst/>
              </a:prstGeom>
              <a:noFill/>
            </p:spPr>
            <p:txBody>
              <a:bodyPr wrap="square">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(Basic Truths)</a:t>
                </a:r>
              </a:p>
            </p:txBody>
          </p:sp>
        </p:grpSp>
        <p:sp>
          <p:nvSpPr>
            <p:cNvPr id="46" name="Rectangle 45">
              <a:extLst>
                <a:ext uri="{FF2B5EF4-FFF2-40B4-BE49-F238E27FC236}">
                  <a16:creationId xmlns:a16="http://schemas.microsoft.com/office/drawing/2014/main" id="{07C69FFA-3F4C-4BB1-834E-1B4B12866473}"/>
                </a:ext>
              </a:extLst>
            </p:cNvPr>
            <p:cNvSpPr/>
            <p:nvPr/>
          </p:nvSpPr>
          <p:spPr>
            <a:xfrm>
              <a:off x="586832" y="4024013"/>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78" name="Gruppieren 582">
              <a:extLst>
                <a:ext uri="{FF2B5EF4-FFF2-40B4-BE49-F238E27FC236}">
                  <a16:creationId xmlns:a16="http://schemas.microsoft.com/office/drawing/2014/main" id="{509712FF-3350-44A7-BBB1-7E12F05B3B80}"/>
                </a:ext>
              </a:extLst>
            </p:cNvPr>
            <p:cNvGrpSpPr/>
            <p:nvPr/>
          </p:nvGrpSpPr>
          <p:grpSpPr>
            <a:xfrm>
              <a:off x="715186" y="4140387"/>
              <a:ext cx="325596" cy="349558"/>
              <a:chOff x="9292430" y="5675312"/>
              <a:chExt cx="366713" cy="393700"/>
            </a:xfrm>
            <a:solidFill>
              <a:schemeClr val="bg1"/>
            </a:solidFill>
          </p:grpSpPr>
          <p:sp>
            <p:nvSpPr>
              <p:cNvPr id="79" name="Freeform 515">
                <a:extLst>
                  <a:ext uri="{FF2B5EF4-FFF2-40B4-BE49-F238E27FC236}">
                    <a16:creationId xmlns:a16="http://schemas.microsoft.com/office/drawing/2014/main" id="{49A59D42-7C2B-4666-8828-A349C5C9E3D6}"/>
                  </a:ext>
                </a:extLst>
              </p:cNvPr>
              <p:cNvSpPr>
                <a:spLocks noEditPoints="1"/>
              </p:cNvSpPr>
              <p:nvPr/>
            </p:nvSpPr>
            <p:spPr bwMode="auto">
              <a:xfrm>
                <a:off x="9536905" y="5946774"/>
                <a:ext cx="122238" cy="122238"/>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8 h 72"/>
                  <a:gd name="T12" fmla="*/ 8 w 72"/>
                  <a:gd name="T13" fmla="*/ 36 h 72"/>
                  <a:gd name="T14" fmla="*/ 36 w 72"/>
                  <a:gd name="T15" fmla="*/ 64 h 72"/>
                  <a:gd name="T16" fmla="*/ 64 w 72"/>
                  <a:gd name="T17" fmla="*/ 36 h 72"/>
                  <a:gd name="T18" fmla="*/ 36 w 72"/>
                  <a:gd name="T19"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8"/>
                    </a:moveTo>
                    <a:cubicBezTo>
                      <a:pt x="21" y="8"/>
                      <a:pt x="8" y="21"/>
                      <a:pt x="8" y="36"/>
                    </a:cubicBezTo>
                    <a:cubicBezTo>
                      <a:pt x="8" y="51"/>
                      <a:pt x="21" y="64"/>
                      <a:pt x="36" y="64"/>
                    </a:cubicBezTo>
                    <a:cubicBezTo>
                      <a:pt x="51" y="64"/>
                      <a:pt x="64" y="51"/>
                      <a:pt x="64" y="36"/>
                    </a:cubicBezTo>
                    <a:cubicBezTo>
                      <a:pt x="64" y="21"/>
                      <a:pt x="51" y="8"/>
                      <a:pt x="3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80" name="Freeform 516">
                <a:extLst>
                  <a:ext uri="{FF2B5EF4-FFF2-40B4-BE49-F238E27FC236}">
                    <a16:creationId xmlns:a16="http://schemas.microsoft.com/office/drawing/2014/main" id="{37194D49-2DA0-4184-A138-15524EA0A964}"/>
                  </a:ext>
                </a:extLst>
              </p:cNvPr>
              <p:cNvSpPr>
                <a:spLocks/>
              </p:cNvSpPr>
              <p:nvPr/>
            </p:nvSpPr>
            <p:spPr bwMode="auto">
              <a:xfrm>
                <a:off x="9563893" y="6002337"/>
                <a:ext cx="34925" cy="33338"/>
              </a:xfrm>
              <a:custGeom>
                <a:avLst/>
                <a:gdLst>
                  <a:gd name="T0" fmla="*/ 16 w 20"/>
                  <a:gd name="T1" fmla="*/ 20 h 20"/>
                  <a:gd name="T2" fmla="*/ 13 w 20"/>
                  <a:gd name="T3" fmla="*/ 19 h 20"/>
                  <a:gd name="T4" fmla="*/ 1 w 20"/>
                  <a:gd name="T5" fmla="*/ 7 h 20"/>
                  <a:gd name="T6" fmla="*/ 1 w 20"/>
                  <a:gd name="T7" fmla="*/ 1 h 20"/>
                  <a:gd name="T8" fmla="*/ 7 w 20"/>
                  <a:gd name="T9" fmla="*/ 1 h 20"/>
                  <a:gd name="T10" fmla="*/ 19 w 20"/>
                  <a:gd name="T11" fmla="*/ 13 h 20"/>
                  <a:gd name="T12" fmla="*/ 19 w 20"/>
                  <a:gd name="T13" fmla="*/ 19 h 20"/>
                  <a:gd name="T14" fmla="*/ 16 w 20"/>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6" y="20"/>
                    </a:moveTo>
                    <a:cubicBezTo>
                      <a:pt x="15" y="20"/>
                      <a:pt x="14" y="20"/>
                      <a:pt x="13" y="19"/>
                    </a:cubicBezTo>
                    <a:cubicBezTo>
                      <a:pt x="1" y="7"/>
                      <a:pt x="1" y="7"/>
                      <a:pt x="1" y="7"/>
                    </a:cubicBezTo>
                    <a:cubicBezTo>
                      <a:pt x="0" y="5"/>
                      <a:pt x="0" y="3"/>
                      <a:pt x="1" y="1"/>
                    </a:cubicBezTo>
                    <a:cubicBezTo>
                      <a:pt x="3" y="0"/>
                      <a:pt x="5" y="0"/>
                      <a:pt x="7" y="1"/>
                    </a:cubicBezTo>
                    <a:cubicBezTo>
                      <a:pt x="19" y="13"/>
                      <a:pt x="19" y="13"/>
                      <a:pt x="19" y="13"/>
                    </a:cubicBezTo>
                    <a:cubicBezTo>
                      <a:pt x="20" y="15"/>
                      <a:pt x="20" y="17"/>
                      <a:pt x="19" y="19"/>
                    </a:cubicBezTo>
                    <a:cubicBezTo>
                      <a:pt x="18" y="20"/>
                      <a:pt x="17" y="20"/>
                      <a:pt x="1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81" name="Freeform 517">
                <a:extLst>
                  <a:ext uri="{FF2B5EF4-FFF2-40B4-BE49-F238E27FC236}">
                    <a16:creationId xmlns:a16="http://schemas.microsoft.com/office/drawing/2014/main" id="{02EA69A1-CB82-47DF-8D0D-5BE290D05B31}"/>
                  </a:ext>
                </a:extLst>
              </p:cNvPr>
              <p:cNvSpPr>
                <a:spLocks/>
              </p:cNvSpPr>
              <p:nvPr/>
            </p:nvSpPr>
            <p:spPr bwMode="auto">
              <a:xfrm>
                <a:off x="9584530" y="5981699"/>
                <a:ext cx="47625" cy="53975"/>
              </a:xfrm>
              <a:custGeom>
                <a:avLst/>
                <a:gdLst>
                  <a:gd name="T0" fmla="*/ 4 w 28"/>
                  <a:gd name="T1" fmla="*/ 32 h 32"/>
                  <a:gd name="T2" fmla="*/ 1 w 28"/>
                  <a:gd name="T3" fmla="*/ 31 h 32"/>
                  <a:gd name="T4" fmla="*/ 1 w 28"/>
                  <a:gd name="T5" fmla="*/ 25 h 32"/>
                  <a:gd name="T6" fmla="*/ 21 w 28"/>
                  <a:gd name="T7" fmla="*/ 1 h 32"/>
                  <a:gd name="T8" fmla="*/ 27 w 28"/>
                  <a:gd name="T9" fmla="*/ 1 h 32"/>
                  <a:gd name="T10" fmla="*/ 27 w 28"/>
                  <a:gd name="T11" fmla="*/ 7 h 32"/>
                  <a:gd name="T12" fmla="*/ 7 w 28"/>
                  <a:gd name="T13" fmla="*/ 31 h 32"/>
                  <a:gd name="T14" fmla="*/ 4 w 28"/>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2">
                    <a:moveTo>
                      <a:pt x="4" y="32"/>
                    </a:moveTo>
                    <a:cubicBezTo>
                      <a:pt x="3" y="32"/>
                      <a:pt x="2" y="32"/>
                      <a:pt x="1" y="31"/>
                    </a:cubicBezTo>
                    <a:cubicBezTo>
                      <a:pt x="0" y="30"/>
                      <a:pt x="0" y="27"/>
                      <a:pt x="1" y="25"/>
                    </a:cubicBezTo>
                    <a:cubicBezTo>
                      <a:pt x="21" y="1"/>
                      <a:pt x="21" y="1"/>
                      <a:pt x="21" y="1"/>
                    </a:cubicBezTo>
                    <a:cubicBezTo>
                      <a:pt x="22" y="0"/>
                      <a:pt x="25" y="0"/>
                      <a:pt x="27" y="1"/>
                    </a:cubicBezTo>
                    <a:cubicBezTo>
                      <a:pt x="28" y="2"/>
                      <a:pt x="28" y="5"/>
                      <a:pt x="27" y="7"/>
                    </a:cubicBezTo>
                    <a:cubicBezTo>
                      <a:pt x="7" y="31"/>
                      <a:pt x="7" y="31"/>
                      <a:pt x="7" y="31"/>
                    </a:cubicBezTo>
                    <a:cubicBezTo>
                      <a:pt x="6" y="32"/>
                      <a:pt x="5" y="32"/>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82" name="Freeform 518">
                <a:extLst>
                  <a:ext uri="{FF2B5EF4-FFF2-40B4-BE49-F238E27FC236}">
                    <a16:creationId xmlns:a16="http://schemas.microsoft.com/office/drawing/2014/main" id="{3861C08F-0806-499C-A6AF-E0FBD3E98386}"/>
                  </a:ext>
                </a:extLst>
              </p:cNvPr>
              <p:cNvSpPr>
                <a:spLocks/>
              </p:cNvSpPr>
              <p:nvPr/>
            </p:nvSpPr>
            <p:spPr bwMode="auto">
              <a:xfrm>
                <a:off x="9373393" y="5735637"/>
                <a:ext cx="165100" cy="61913"/>
              </a:xfrm>
              <a:custGeom>
                <a:avLst/>
                <a:gdLst>
                  <a:gd name="T0" fmla="*/ 7 w 97"/>
                  <a:gd name="T1" fmla="*/ 36 h 36"/>
                  <a:gd name="T2" fmla="*/ 0 w 97"/>
                  <a:gd name="T3" fmla="*/ 36 h 36"/>
                  <a:gd name="T4" fmla="*/ 0 w 97"/>
                  <a:gd name="T5" fmla="*/ 28 h 36"/>
                  <a:gd name="T6" fmla="*/ 69 w 97"/>
                  <a:gd name="T7" fmla="*/ 1 h 36"/>
                  <a:gd name="T8" fmla="*/ 73 w 97"/>
                  <a:gd name="T9" fmla="*/ 0 h 36"/>
                  <a:gd name="T10" fmla="*/ 76 w 97"/>
                  <a:gd name="T11" fmla="*/ 4 h 36"/>
                  <a:gd name="T12" fmla="*/ 83 w 97"/>
                  <a:gd name="T13" fmla="*/ 23 h 36"/>
                  <a:gd name="T14" fmla="*/ 95 w 97"/>
                  <a:gd name="T15" fmla="*/ 24 h 36"/>
                  <a:gd name="T16" fmla="*/ 97 w 97"/>
                  <a:gd name="T17" fmla="*/ 32 h 36"/>
                  <a:gd name="T18" fmla="*/ 79 w 97"/>
                  <a:gd name="T19" fmla="*/ 30 h 36"/>
                  <a:gd name="T20" fmla="*/ 69 w 97"/>
                  <a:gd name="T21" fmla="*/ 12 h 36"/>
                  <a:gd name="T22" fmla="*/ 7 w 97"/>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36">
                    <a:moveTo>
                      <a:pt x="7" y="36"/>
                    </a:moveTo>
                    <a:cubicBezTo>
                      <a:pt x="4" y="36"/>
                      <a:pt x="2" y="36"/>
                      <a:pt x="0" y="36"/>
                    </a:cubicBezTo>
                    <a:cubicBezTo>
                      <a:pt x="0" y="28"/>
                      <a:pt x="0" y="28"/>
                      <a:pt x="0" y="28"/>
                    </a:cubicBezTo>
                    <a:cubicBezTo>
                      <a:pt x="40" y="31"/>
                      <a:pt x="69" y="2"/>
                      <a:pt x="69" y="1"/>
                    </a:cubicBezTo>
                    <a:cubicBezTo>
                      <a:pt x="70" y="0"/>
                      <a:pt x="72" y="0"/>
                      <a:pt x="73" y="0"/>
                    </a:cubicBezTo>
                    <a:cubicBezTo>
                      <a:pt x="75" y="1"/>
                      <a:pt x="76" y="2"/>
                      <a:pt x="76" y="4"/>
                    </a:cubicBezTo>
                    <a:cubicBezTo>
                      <a:pt x="76" y="13"/>
                      <a:pt x="79" y="20"/>
                      <a:pt x="83" y="23"/>
                    </a:cubicBezTo>
                    <a:cubicBezTo>
                      <a:pt x="88" y="26"/>
                      <a:pt x="95" y="24"/>
                      <a:pt x="95" y="24"/>
                    </a:cubicBezTo>
                    <a:cubicBezTo>
                      <a:pt x="97" y="32"/>
                      <a:pt x="97" y="32"/>
                      <a:pt x="97" y="32"/>
                    </a:cubicBezTo>
                    <a:cubicBezTo>
                      <a:pt x="97" y="32"/>
                      <a:pt x="87" y="35"/>
                      <a:pt x="79" y="30"/>
                    </a:cubicBezTo>
                    <a:cubicBezTo>
                      <a:pt x="74" y="26"/>
                      <a:pt x="70" y="20"/>
                      <a:pt x="69" y="12"/>
                    </a:cubicBezTo>
                    <a:cubicBezTo>
                      <a:pt x="59" y="21"/>
                      <a:pt x="36" y="36"/>
                      <a:pt x="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83" name="Freeform 519">
                <a:extLst>
                  <a:ext uri="{FF2B5EF4-FFF2-40B4-BE49-F238E27FC236}">
                    <a16:creationId xmlns:a16="http://schemas.microsoft.com/office/drawing/2014/main" id="{AD15AAFA-431A-4607-99A0-4D10F051B07A}"/>
                  </a:ext>
                </a:extLst>
              </p:cNvPr>
              <p:cNvSpPr>
                <a:spLocks noEditPoints="1"/>
              </p:cNvSpPr>
              <p:nvPr/>
            </p:nvSpPr>
            <p:spPr bwMode="auto">
              <a:xfrm>
                <a:off x="9341643" y="5675312"/>
                <a:ext cx="228600" cy="244475"/>
              </a:xfrm>
              <a:custGeom>
                <a:avLst/>
                <a:gdLst>
                  <a:gd name="T0" fmla="*/ 72 w 134"/>
                  <a:gd name="T1" fmla="*/ 144 h 144"/>
                  <a:gd name="T2" fmla="*/ 62 w 134"/>
                  <a:gd name="T3" fmla="*/ 144 h 144"/>
                  <a:gd name="T4" fmla="*/ 15 w 134"/>
                  <a:gd name="T5" fmla="*/ 106 h 144"/>
                  <a:gd name="T6" fmla="*/ 13 w 134"/>
                  <a:gd name="T7" fmla="*/ 105 h 144"/>
                  <a:gd name="T8" fmla="*/ 0 w 134"/>
                  <a:gd name="T9" fmla="*/ 87 h 144"/>
                  <a:gd name="T10" fmla="*/ 13 w 134"/>
                  <a:gd name="T11" fmla="*/ 69 h 144"/>
                  <a:gd name="T12" fmla="*/ 14 w 134"/>
                  <a:gd name="T13" fmla="*/ 67 h 144"/>
                  <a:gd name="T14" fmla="*/ 14 w 134"/>
                  <a:gd name="T15" fmla="*/ 53 h 144"/>
                  <a:gd name="T16" fmla="*/ 40 w 134"/>
                  <a:gd name="T17" fmla="*/ 7 h 144"/>
                  <a:gd name="T18" fmla="*/ 67 w 134"/>
                  <a:gd name="T19" fmla="*/ 0 h 144"/>
                  <a:gd name="T20" fmla="*/ 120 w 134"/>
                  <a:gd name="T21" fmla="*/ 53 h 144"/>
                  <a:gd name="T22" fmla="*/ 120 w 134"/>
                  <a:gd name="T23" fmla="*/ 67 h 144"/>
                  <a:gd name="T24" fmla="*/ 121 w 134"/>
                  <a:gd name="T25" fmla="*/ 69 h 144"/>
                  <a:gd name="T26" fmla="*/ 134 w 134"/>
                  <a:gd name="T27" fmla="*/ 87 h 144"/>
                  <a:gd name="T28" fmla="*/ 121 w 134"/>
                  <a:gd name="T29" fmla="*/ 105 h 144"/>
                  <a:gd name="T30" fmla="*/ 119 w 134"/>
                  <a:gd name="T31" fmla="*/ 106 h 144"/>
                  <a:gd name="T32" fmla="*/ 72 w 134"/>
                  <a:gd name="T33" fmla="*/ 144 h 144"/>
                  <a:gd name="T34" fmla="*/ 67 w 134"/>
                  <a:gd name="T35" fmla="*/ 8 h 144"/>
                  <a:gd name="T36" fmla="*/ 22 w 134"/>
                  <a:gd name="T37" fmla="*/ 53 h 144"/>
                  <a:gd name="T38" fmla="*/ 22 w 134"/>
                  <a:gd name="T39" fmla="*/ 67 h 144"/>
                  <a:gd name="T40" fmla="*/ 16 w 134"/>
                  <a:gd name="T41" fmla="*/ 77 h 144"/>
                  <a:gd name="T42" fmla="*/ 8 w 134"/>
                  <a:gd name="T43" fmla="*/ 87 h 144"/>
                  <a:gd name="T44" fmla="*/ 15 w 134"/>
                  <a:gd name="T45" fmla="*/ 97 h 144"/>
                  <a:gd name="T46" fmla="*/ 23 w 134"/>
                  <a:gd name="T47" fmla="*/ 105 h 144"/>
                  <a:gd name="T48" fmla="*/ 62 w 134"/>
                  <a:gd name="T49" fmla="*/ 136 h 144"/>
                  <a:gd name="T50" fmla="*/ 72 w 134"/>
                  <a:gd name="T51" fmla="*/ 136 h 144"/>
                  <a:gd name="T52" fmla="*/ 111 w 134"/>
                  <a:gd name="T53" fmla="*/ 105 h 144"/>
                  <a:gd name="T54" fmla="*/ 119 w 134"/>
                  <a:gd name="T55" fmla="*/ 97 h 144"/>
                  <a:gd name="T56" fmla="*/ 126 w 134"/>
                  <a:gd name="T57" fmla="*/ 86 h 144"/>
                  <a:gd name="T58" fmla="*/ 118 w 134"/>
                  <a:gd name="T59" fmla="*/ 77 h 144"/>
                  <a:gd name="T60" fmla="*/ 112 w 134"/>
                  <a:gd name="T61" fmla="*/ 67 h 144"/>
                  <a:gd name="T62" fmla="*/ 112 w 134"/>
                  <a:gd name="T63" fmla="*/ 53 h 144"/>
                  <a:gd name="T64" fmla="*/ 67 w 134"/>
                  <a:gd name="T65"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144">
                    <a:moveTo>
                      <a:pt x="72" y="144"/>
                    </a:moveTo>
                    <a:cubicBezTo>
                      <a:pt x="62" y="144"/>
                      <a:pt x="62" y="144"/>
                      <a:pt x="62" y="144"/>
                    </a:cubicBezTo>
                    <a:cubicBezTo>
                      <a:pt x="27" y="144"/>
                      <a:pt x="17" y="115"/>
                      <a:pt x="15" y="106"/>
                    </a:cubicBezTo>
                    <a:cubicBezTo>
                      <a:pt x="15" y="105"/>
                      <a:pt x="14" y="105"/>
                      <a:pt x="13" y="105"/>
                    </a:cubicBezTo>
                    <a:cubicBezTo>
                      <a:pt x="1" y="101"/>
                      <a:pt x="0" y="87"/>
                      <a:pt x="0" y="87"/>
                    </a:cubicBezTo>
                    <a:cubicBezTo>
                      <a:pt x="0" y="79"/>
                      <a:pt x="5" y="72"/>
                      <a:pt x="13" y="69"/>
                    </a:cubicBezTo>
                    <a:cubicBezTo>
                      <a:pt x="14" y="69"/>
                      <a:pt x="14" y="68"/>
                      <a:pt x="14" y="67"/>
                    </a:cubicBezTo>
                    <a:cubicBezTo>
                      <a:pt x="14" y="53"/>
                      <a:pt x="14" y="53"/>
                      <a:pt x="14" y="53"/>
                    </a:cubicBezTo>
                    <a:cubicBezTo>
                      <a:pt x="14" y="26"/>
                      <a:pt x="29" y="13"/>
                      <a:pt x="40" y="7"/>
                    </a:cubicBezTo>
                    <a:cubicBezTo>
                      <a:pt x="53" y="0"/>
                      <a:pt x="66" y="0"/>
                      <a:pt x="67" y="0"/>
                    </a:cubicBezTo>
                    <a:cubicBezTo>
                      <a:pt x="85" y="0"/>
                      <a:pt x="120" y="11"/>
                      <a:pt x="120" y="53"/>
                    </a:cubicBezTo>
                    <a:cubicBezTo>
                      <a:pt x="120" y="67"/>
                      <a:pt x="120" y="67"/>
                      <a:pt x="120" y="67"/>
                    </a:cubicBezTo>
                    <a:cubicBezTo>
                      <a:pt x="120" y="68"/>
                      <a:pt x="120" y="69"/>
                      <a:pt x="121" y="69"/>
                    </a:cubicBezTo>
                    <a:cubicBezTo>
                      <a:pt x="129" y="72"/>
                      <a:pt x="134" y="79"/>
                      <a:pt x="134" y="87"/>
                    </a:cubicBezTo>
                    <a:cubicBezTo>
                      <a:pt x="134" y="87"/>
                      <a:pt x="133" y="101"/>
                      <a:pt x="121" y="105"/>
                    </a:cubicBezTo>
                    <a:cubicBezTo>
                      <a:pt x="120" y="105"/>
                      <a:pt x="119" y="105"/>
                      <a:pt x="119" y="106"/>
                    </a:cubicBezTo>
                    <a:cubicBezTo>
                      <a:pt x="117" y="115"/>
                      <a:pt x="107" y="144"/>
                      <a:pt x="72" y="144"/>
                    </a:cubicBezTo>
                    <a:close/>
                    <a:moveTo>
                      <a:pt x="67" y="8"/>
                    </a:moveTo>
                    <a:cubicBezTo>
                      <a:pt x="65" y="8"/>
                      <a:pt x="22" y="9"/>
                      <a:pt x="22" y="53"/>
                    </a:cubicBezTo>
                    <a:cubicBezTo>
                      <a:pt x="22" y="67"/>
                      <a:pt x="22" y="67"/>
                      <a:pt x="22" y="67"/>
                    </a:cubicBezTo>
                    <a:cubicBezTo>
                      <a:pt x="22" y="71"/>
                      <a:pt x="20" y="75"/>
                      <a:pt x="16" y="77"/>
                    </a:cubicBezTo>
                    <a:cubicBezTo>
                      <a:pt x="10" y="79"/>
                      <a:pt x="8" y="82"/>
                      <a:pt x="8" y="87"/>
                    </a:cubicBezTo>
                    <a:cubicBezTo>
                      <a:pt x="8" y="87"/>
                      <a:pt x="8" y="95"/>
                      <a:pt x="15" y="97"/>
                    </a:cubicBezTo>
                    <a:cubicBezTo>
                      <a:pt x="19" y="98"/>
                      <a:pt x="22" y="101"/>
                      <a:pt x="23" y="105"/>
                    </a:cubicBezTo>
                    <a:cubicBezTo>
                      <a:pt x="25" y="114"/>
                      <a:pt x="33" y="136"/>
                      <a:pt x="62" y="136"/>
                    </a:cubicBezTo>
                    <a:cubicBezTo>
                      <a:pt x="72" y="136"/>
                      <a:pt x="72" y="136"/>
                      <a:pt x="72" y="136"/>
                    </a:cubicBezTo>
                    <a:cubicBezTo>
                      <a:pt x="101" y="136"/>
                      <a:pt x="109" y="114"/>
                      <a:pt x="111" y="105"/>
                    </a:cubicBezTo>
                    <a:cubicBezTo>
                      <a:pt x="112" y="101"/>
                      <a:pt x="115" y="98"/>
                      <a:pt x="119" y="97"/>
                    </a:cubicBezTo>
                    <a:cubicBezTo>
                      <a:pt x="126" y="95"/>
                      <a:pt x="126" y="86"/>
                      <a:pt x="126" y="86"/>
                    </a:cubicBezTo>
                    <a:cubicBezTo>
                      <a:pt x="126" y="82"/>
                      <a:pt x="123" y="79"/>
                      <a:pt x="118" y="77"/>
                    </a:cubicBezTo>
                    <a:cubicBezTo>
                      <a:pt x="114" y="75"/>
                      <a:pt x="112" y="72"/>
                      <a:pt x="112" y="67"/>
                    </a:cubicBezTo>
                    <a:cubicBezTo>
                      <a:pt x="112" y="53"/>
                      <a:pt x="112" y="53"/>
                      <a:pt x="112" y="53"/>
                    </a:cubicBezTo>
                    <a:cubicBezTo>
                      <a:pt x="112" y="9"/>
                      <a:pt x="69" y="8"/>
                      <a:pt x="6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84" name="Freeform 520">
                <a:extLst>
                  <a:ext uri="{FF2B5EF4-FFF2-40B4-BE49-F238E27FC236}">
                    <a16:creationId xmlns:a16="http://schemas.microsoft.com/office/drawing/2014/main" id="{66C979CB-0547-46DD-BB26-72F682AC47D2}"/>
                  </a:ext>
                </a:extLst>
              </p:cNvPr>
              <p:cNvSpPr>
                <a:spLocks/>
              </p:cNvSpPr>
              <p:nvPr/>
            </p:nvSpPr>
            <p:spPr bwMode="auto">
              <a:xfrm>
                <a:off x="9292430" y="5900737"/>
                <a:ext cx="247650" cy="155575"/>
              </a:xfrm>
              <a:custGeom>
                <a:avLst/>
                <a:gdLst>
                  <a:gd name="T0" fmla="*/ 127 w 146"/>
                  <a:gd name="T1" fmla="*/ 91 h 91"/>
                  <a:gd name="T2" fmla="*/ 5 w 146"/>
                  <a:gd name="T3" fmla="*/ 91 h 91"/>
                  <a:gd name="T4" fmla="*/ 2 w 146"/>
                  <a:gd name="T5" fmla="*/ 89 h 91"/>
                  <a:gd name="T6" fmla="*/ 0 w 146"/>
                  <a:gd name="T7" fmla="*/ 85 h 91"/>
                  <a:gd name="T8" fmla="*/ 31 w 146"/>
                  <a:gd name="T9" fmla="*/ 39 h 91"/>
                  <a:gd name="T10" fmla="*/ 64 w 146"/>
                  <a:gd name="T11" fmla="*/ 10 h 91"/>
                  <a:gd name="T12" fmla="*/ 74 w 146"/>
                  <a:gd name="T13" fmla="*/ 1 h 91"/>
                  <a:gd name="T14" fmla="*/ 76 w 146"/>
                  <a:gd name="T15" fmla="*/ 0 h 91"/>
                  <a:gd name="T16" fmla="*/ 77 w 146"/>
                  <a:gd name="T17" fmla="*/ 1 h 91"/>
                  <a:gd name="T18" fmla="*/ 91 w 146"/>
                  <a:gd name="T19" fmla="*/ 3 h 91"/>
                  <a:gd name="T20" fmla="*/ 101 w 146"/>
                  <a:gd name="T21" fmla="*/ 3 h 91"/>
                  <a:gd name="T22" fmla="*/ 115 w 146"/>
                  <a:gd name="T23" fmla="*/ 1 h 91"/>
                  <a:gd name="T24" fmla="*/ 116 w 146"/>
                  <a:gd name="T25" fmla="*/ 0 h 91"/>
                  <a:gd name="T26" fmla="*/ 118 w 146"/>
                  <a:gd name="T27" fmla="*/ 1 h 91"/>
                  <a:gd name="T28" fmla="*/ 128 w 146"/>
                  <a:gd name="T29" fmla="*/ 10 h 91"/>
                  <a:gd name="T30" fmla="*/ 146 w 146"/>
                  <a:gd name="T31" fmla="*/ 30 h 91"/>
                  <a:gd name="T32" fmla="*/ 141 w 146"/>
                  <a:gd name="T33" fmla="*/ 37 h 91"/>
                  <a:gd name="T34" fmla="*/ 121 w 146"/>
                  <a:gd name="T35" fmla="*/ 14 h 91"/>
                  <a:gd name="T36" fmla="*/ 116 w 146"/>
                  <a:gd name="T37" fmla="*/ 9 h 91"/>
                  <a:gd name="T38" fmla="*/ 101 w 146"/>
                  <a:gd name="T39" fmla="*/ 11 h 91"/>
                  <a:gd name="T40" fmla="*/ 91 w 146"/>
                  <a:gd name="T41" fmla="*/ 11 h 91"/>
                  <a:gd name="T42" fmla="*/ 76 w 146"/>
                  <a:gd name="T43" fmla="*/ 9 h 91"/>
                  <a:gd name="T44" fmla="*/ 71 w 146"/>
                  <a:gd name="T45" fmla="*/ 14 h 91"/>
                  <a:gd name="T46" fmla="*/ 34 w 146"/>
                  <a:gd name="T47" fmla="*/ 47 h 91"/>
                  <a:gd name="T48" fmla="*/ 8 w 146"/>
                  <a:gd name="T49" fmla="*/ 83 h 91"/>
                  <a:gd name="T50" fmla="*/ 127 w 146"/>
                  <a:gd name="T51" fmla="*/ 83 h 91"/>
                  <a:gd name="T52" fmla="*/ 127 w 146"/>
                  <a:gd name="T5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91">
                    <a:moveTo>
                      <a:pt x="127" y="91"/>
                    </a:moveTo>
                    <a:cubicBezTo>
                      <a:pt x="5" y="91"/>
                      <a:pt x="5" y="91"/>
                      <a:pt x="5" y="91"/>
                    </a:cubicBezTo>
                    <a:cubicBezTo>
                      <a:pt x="4" y="91"/>
                      <a:pt x="3" y="90"/>
                      <a:pt x="2" y="89"/>
                    </a:cubicBezTo>
                    <a:cubicBezTo>
                      <a:pt x="1" y="88"/>
                      <a:pt x="0" y="87"/>
                      <a:pt x="0" y="85"/>
                    </a:cubicBezTo>
                    <a:cubicBezTo>
                      <a:pt x="1" y="66"/>
                      <a:pt x="13" y="47"/>
                      <a:pt x="31" y="39"/>
                    </a:cubicBezTo>
                    <a:cubicBezTo>
                      <a:pt x="49" y="31"/>
                      <a:pt x="59" y="19"/>
                      <a:pt x="64" y="10"/>
                    </a:cubicBezTo>
                    <a:cubicBezTo>
                      <a:pt x="66" y="6"/>
                      <a:pt x="70" y="3"/>
                      <a:pt x="74" y="1"/>
                    </a:cubicBezTo>
                    <a:cubicBezTo>
                      <a:pt x="76" y="0"/>
                      <a:pt x="76" y="0"/>
                      <a:pt x="76" y="0"/>
                    </a:cubicBezTo>
                    <a:cubicBezTo>
                      <a:pt x="77" y="1"/>
                      <a:pt x="77" y="1"/>
                      <a:pt x="77" y="1"/>
                    </a:cubicBezTo>
                    <a:cubicBezTo>
                      <a:pt x="81" y="2"/>
                      <a:pt x="86" y="3"/>
                      <a:pt x="91" y="3"/>
                    </a:cubicBezTo>
                    <a:cubicBezTo>
                      <a:pt x="101" y="3"/>
                      <a:pt x="101" y="3"/>
                      <a:pt x="101" y="3"/>
                    </a:cubicBezTo>
                    <a:cubicBezTo>
                      <a:pt x="106" y="3"/>
                      <a:pt x="111" y="2"/>
                      <a:pt x="115" y="1"/>
                    </a:cubicBezTo>
                    <a:cubicBezTo>
                      <a:pt x="116" y="0"/>
                      <a:pt x="116" y="0"/>
                      <a:pt x="116" y="0"/>
                    </a:cubicBezTo>
                    <a:cubicBezTo>
                      <a:pt x="118" y="1"/>
                      <a:pt x="118" y="1"/>
                      <a:pt x="118" y="1"/>
                    </a:cubicBezTo>
                    <a:cubicBezTo>
                      <a:pt x="122" y="3"/>
                      <a:pt x="125" y="6"/>
                      <a:pt x="128" y="10"/>
                    </a:cubicBezTo>
                    <a:cubicBezTo>
                      <a:pt x="131" y="15"/>
                      <a:pt x="137" y="23"/>
                      <a:pt x="146" y="30"/>
                    </a:cubicBezTo>
                    <a:cubicBezTo>
                      <a:pt x="141" y="37"/>
                      <a:pt x="141" y="37"/>
                      <a:pt x="141" y="37"/>
                    </a:cubicBezTo>
                    <a:cubicBezTo>
                      <a:pt x="131" y="29"/>
                      <a:pt x="124" y="20"/>
                      <a:pt x="121" y="14"/>
                    </a:cubicBezTo>
                    <a:cubicBezTo>
                      <a:pt x="120" y="12"/>
                      <a:pt x="118" y="10"/>
                      <a:pt x="116" y="9"/>
                    </a:cubicBezTo>
                    <a:cubicBezTo>
                      <a:pt x="111" y="10"/>
                      <a:pt x="106" y="11"/>
                      <a:pt x="101" y="11"/>
                    </a:cubicBezTo>
                    <a:cubicBezTo>
                      <a:pt x="91" y="11"/>
                      <a:pt x="91" y="11"/>
                      <a:pt x="91" y="11"/>
                    </a:cubicBezTo>
                    <a:cubicBezTo>
                      <a:pt x="86" y="11"/>
                      <a:pt x="81" y="10"/>
                      <a:pt x="76" y="9"/>
                    </a:cubicBezTo>
                    <a:cubicBezTo>
                      <a:pt x="74" y="10"/>
                      <a:pt x="72" y="12"/>
                      <a:pt x="71" y="14"/>
                    </a:cubicBezTo>
                    <a:cubicBezTo>
                      <a:pt x="65" y="24"/>
                      <a:pt x="54" y="37"/>
                      <a:pt x="34" y="47"/>
                    </a:cubicBezTo>
                    <a:cubicBezTo>
                      <a:pt x="19" y="53"/>
                      <a:pt x="10" y="67"/>
                      <a:pt x="8" y="83"/>
                    </a:cubicBezTo>
                    <a:cubicBezTo>
                      <a:pt x="127" y="83"/>
                      <a:pt x="127" y="83"/>
                      <a:pt x="127" y="83"/>
                    </a:cubicBezTo>
                    <a:lnTo>
                      <a:pt x="127"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228536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oke coming out of the water&#10;&#10;Description automatically generated">
            <a:extLst>
              <a:ext uri="{FF2B5EF4-FFF2-40B4-BE49-F238E27FC236}">
                <a16:creationId xmlns:a16="http://schemas.microsoft.com/office/drawing/2014/main" id="{6D929646-94FF-46CD-B847-DA814126E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259" y="497531"/>
            <a:ext cx="4076467" cy="5862939"/>
          </a:xfrm>
          <a:prstGeom prst="rect">
            <a:avLst/>
          </a:prstGeom>
        </p:spPr>
      </p:pic>
      <p:grpSp>
        <p:nvGrpSpPr>
          <p:cNvPr id="2" name="Group 1">
            <a:extLst>
              <a:ext uri="{FF2B5EF4-FFF2-40B4-BE49-F238E27FC236}">
                <a16:creationId xmlns:a16="http://schemas.microsoft.com/office/drawing/2014/main" id="{6EF3FAEA-EF50-499B-9707-D59008488845}"/>
              </a:ext>
            </a:extLst>
          </p:cNvPr>
          <p:cNvGrpSpPr/>
          <p:nvPr/>
        </p:nvGrpSpPr>
        <p:grpSpPr>
          <a:xfrm>
            <a:off x="6111406" y="1208696"/>
            <a:ext cx="4295337" cy="1473542"/>
            <a:chOff x="4587405" y="588809"/>
            <a:chExt cx="4295337" cy="2177143"/>
          </a:xfrm>
        </p:grpSpPr>
        <p:sp>
          <p:nvSpPr>
            <p:cNvPr id="14" name="Rectangle 13">
              <a:extLst>
                <a:ext uri="{FF2B5EF4-FFF2-40B4-BE49-F238E27FC236}">
                  <a16:creationId xmlns:a16="http://schemas.microsoft.com/office/drawing/2014/main" id="{2C33F7C6-451A-445B-B7E9-50FFD53C1FD5}"/>
                </a:ext>
              </a:extLst>
            </p:cNvPr>
            <p:cNvSpPr/>
            <p:nvPr/>
          </p:nvSpPr>
          <p:spPr>
            <a:xfrm>
              <a:off x="4673599" y="588809"/>
              <a:ext cx="4209143" cy="2177143"/>
            </a:xfrm>
            <a:prstGeom prst="rect">
              <a:avLst/>
            </a:prstGeom>
            <a:gradFill>
              <a:gsLst>
                <a:gs pos="0">
                  <a:schemeClr val="accent2"/>
                </a:gs>
                <a:gs pos="100000">
                  <a:schemeClr val="accent4"/>
                </a:gs>
              </a:gsLst>
              <a:lin ang="0" scaled="1"/>
            </a:gradFill>
            <a:ln>
              <a:noFill/>
            </a:ln>
            <a:effectLst>
              <a:outerShdw blurRad="190500" dist="63500" dir="10800000" sx="102000" sy="102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5BB23C9A-A53C-45AF-93D6-6D4664D92477}"/>
                </a:ext>
              </a:extLst>
            </p:cNvPr>
            <p:cNvSpPr/>
            <p:nvPr/>
          </p:nvSpPr>
          <p:spPr>
            <a:xfrm>
              <a:off x="4587405" y="816278"/>
              <a:ext cx="145739" cy="17222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50733794-809C-4E33-ACD2-CED3FDF9EFCE}"/>
                </a:ext>
              </a:extLst>
            </p:cNvPr>
            <p:cNvSpPr txBox="1"/>
            <p:nvPr/>
          </p:nvSpPr>
          <p:spPr>
            <a:xfrm>
              <a:off x="4905825" y="886234"/>
              <a:ext cx="3642557" cy="1582294"/>
            </a:xfrm>
            <a:prstGeom prst="rect">
              <a:avLst/>
            </a:prstGeom>
            <a:noFill/>
          </p:spPr>
          <p:txBody>
            <a:bodyPr wrap="square" anchor="ctr">
              <a:spAutoFit/>
            </a:bodyPr>
            <a:lstStyle/>
            <a:p>
              <a:pPr>
                <a:lnSpc>
                  <a:spcPct val="120000"/>
                </a:lnSpc>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The foundation for character</a:t>
              </a:r>
            </a:p>
          </p:txBody>
        </p:sp>
      </p:grpSp>
      <p:grpSp>
        <p:nvGrpSpPr>
          <p:cNvPr id="25" name="Group 24">
            <a:extLst>
              <a:ext uri="{FF2B5EF4-FFF2-40B4-BE49-F238E27FC236}">
                <a16:creationId xmlns:a16="http://schemas.microsoft.com/office/drawing/2014/main" id="{BF40C253-57CE-4300-8345-85FCF8C49FB7}"/>
              </a:ext>
            </a:extLst>
          </p:cNvPr>
          <p:cNvGrpSpPr/>
          <p:nvPr/>
        </p:nvGrpSpPr>
        <p:grpSpPr>
          <a:xfrm>
            <a:off x="6888388" y="2992943"/>
            <a:ext cx="3779610" cy="3046988"/>
            <a:chOff x="5699760" y="3731093"/>
            <a:chExt cx="3444237" cy="3046988"/>
          </a:xfrm>
        </p:grpSpPr>
        <p:sp>
          <p:nvSpPr>
            <p:cNvPr id="21" name="TextBox 20">
              <a:extLst>
                <a:ext uri="{FF2B5EF4-FFF2-40B4-BE49-F238E27FC236}">
                  <a16:creationId xmlns:a16="http://schemas.microsoft.com/office/drawing/2014/main" id="{F50091AF-B4D7-43D6-9CCF-84E5C57FF0BD}"/>
                </a:ext>
              </a:extLst>
            </p:cNvPr>
            <p:cNvSpPr txBox="1"/>
            <p:nvPr/>
          </p:nvSpPr>
          <p:spPr>
            <a:xfrm>
              <a:off x="5699760" y="3731093"/>
              <a:ext cx="2970258" cy="3046988"/>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Integrity</a:t>
              </a: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Courage</a:t>
              </a: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Discipline</a:t>
              </a: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Loyalty</a:t>
              </a: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Diligence</a:t>
              </a: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Humility</a:t>
              </a: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Optimism</a:t>
              </a: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Conviction</a:t>
              </a:r>
            </a:p>
          </p:txBody>
        </p:sp>
        <p:sp>
          <p:nvSpPr>
            <p:cNvPr id="18" name="Rectangle 17">
              <a:extLst>
                <a:ext uri="{FF2B5EF4-FFF2-40B4-BE49-F238E27FC236}">
                  <a16:creationId xmlns:a16="http://schemas.microsoft.com/office/drawing/2014/main" id="{4E9A3FA6-DC93-47DE-B26E-6C270F8FA8A8}"/>
                </a:ext>
              </a:extLst>
            </p:cNvPr>
            <p:cNvSpPr/>
            <p:nvPr/>
          </p:nvSpPr>
          <p:spPr>
            <a:xfrm flipH="1">
              <a:off x="7536624" y="3731093"/>
              <a:ext cx="1607373" cy="3046988"/>
            </a:xfrm>
            <a:prstGeom prst="rect">
              <a:avLst/>
            </a:prstGeom>
            <a:gradFill flip="none" rotWithShape="1">
              <a:gsLst>
                <a:gs pos="100000">
                  <a:schemeClr val="accent1">
                    <a:alpha val="26000"/>
                  </a:schemeClr>
                </a:gs>
                <a:gs pos="25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Lato" panose="020F0502020204030203" pitchFamily="34" charset="0"/>
              </a:endParaRPr>
            </a:p>
          </p:txBody>
        </p:sp>
      </p:grpSp>
      <p:grpSp>
        <p:nvGrpSpPr>
          <p:cNvPr id="3" name="Group 2">
            <a:extLst>
              <a:ext uri="{FF2B5EF4-FFF2-40B4-BE49-F238E27FC236}">
                <a16:creationId xmlns:a16="http://schemas.microsoft.com/office/drawing/2014/main" id="{90314612-CDB6-42B3-8052-C13C9E0470C6}"/>
              </a:ext>
            </a:extLst>
          </p:cNvPr>
          <p:cNvGrpSpPr/>
          <p:nvPr/>
        </p:nvGrpSpPr>
        <p:grpSpPr>
          <a:xfrm>
            <a:off x="4115294" y="2046481"/>
            <a:ext cx="1763885" cy="2732308"/>
            <a:chOff x="2877819" y="1405472"/>
            <a:chExt cx="1610361" cy="2949993"/>
          </a:xfrm>
        </p:grpSpPr>
        <p:cxnSp>
          <p:nvCxnSpPr>
            <p:cNvPr id="22" name="Straight Connector 21">
              <a:extLst>
                <a:ext uri="{FF2B5EF4-FFF2-40B4-BE49-F238E27FC236}">
                  <a16:creationId xmlns:a16="http://schemas.microsoft.com/office/drawing/2014/main" id="{25C0A972-467A-4FCD-9029-C66D7B91F192}"/>
                </a:ext>
              </a:extLst>
            </p:cNvPr>
            <p:cNvCxnSpPr>
              <a:cxnSpLocks/>
            </p:cNvCxnSpPr>
            <p:nvPr/>
          </p:nvCxnSpPr>
          <p:spPr>
            <a:xfrm>
              <a:off x="2877819" y="4340225"/>
              <a:ext cx="1099821" cy="0"/>
            </a:xfrm>
            <a:prstGeom prst="line">
              <a:avLst/>
            </a:prstGeom>
            <a:ln w="31750">
              <a:solidFill>
                <a:schemeClr val="accent6"/>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6932DB5-6122-4BB3-AA57-305A8C129C33}"/>
                </a:ext>
              </a:extLst>
            </p:cNvPr>
            <p:cNvCxnSpPr>
              <a:cxnSpLocks/>
            </p:cNvCxnSpPr>
            <p:nvPr/>
          </p:nvCxnSpPr>
          <p:spPr>
            <a:xfrm>
              <a:off x="3987437" y="1405472"/>
              <a:ext cx="0" cy="2949993"/>
            </a:xfrm>
            <a:prstGeom prst="line">
              <a:avLst/>
            </a:prstGeom>
            <a:ln w="50800">
              <a:solidFill>
                <a:schemeClr val="accent6"/>
              </a:solidFill>
              <a:head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0D88EB-5142-478E-9237-7D8884D54BF8}"/>
                </a:ext>
              </a:extLst>
            </p:cNvPr>
            <p:cNvCxnSpPr>
              <a:cxnSpLocks/>
            </p:cNvCxnSpPr>
            <p:nvPr/>
          </p:nvCxnSpPr>
          <p:spPr>
            <a:xfrm>
              <a:off x="3977640" y="1405472"/>
              <a:ext cx="510540" cy="0"/>
            </a:xfrm>
            <a:prstGeom prst="line">
              <a:avLst/>
            </a:prstGeom>
            <a:ln w="50800">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EE01C612-FF6C-45A5-A38D-1BB441AD1FA9}"/>
              </a:ext>
            </a:extLst>
          </p:cNvPr>
          <p:cNvSpPr/>
          <p:nvPr/>
        </p:nvSpPr>
        <p:spPr>
          <a:xfrm>
            <a:off x="6985036" y="3149613"/>
            <a:ext cx="156548" cy="15654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26" name="Rectangle 25">
            <a:extLst>
              <a:ext uri="{FF2B5EF4-FFF2-40B4-BE49-F238E27FC236}">
                <a16:creationId xmlns:a16="http://schemas.microsoft.com/office/drawing/2014/main" id="{31DD71A1-E2E7-400B-81FA-4F268D7B1A3B}"/>
              </a:ext>
            </a:extLst>
          </p:cNvPr>
          <p:cNvSpPr/>
          <p:nvPr/>
        </p:nvSpPr>
        <p:spPr>
          <a:xfrm>
            <a:off x="6985036" y="3517770"/>
            <a:ext cx="156548" cy="15654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28" name="Rectangle 27">
            <a:extLst>
              <a:ext uri="{FF2B5EF4-FFF2-40B4-BE49-F238E27FC236}">
                <a16:creationId xmlns:a16="http://schemas.microsoft.com/office/drawing/2014/main" id="{7E019D1C-DC90-407E-A33B-9319C7832E4A}"/>
              </a:ext>
            </a:extLst>
          </p:cNvPr>
          <p:cNvSpPr/>
          <p:nvPr/>
        </p:nvSpPr>
        <p:spPr>
          <a:xfrm>
            <a:off x="6985036" y="3885927"/>
            <a:ext cx="156548" cy="15654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29" name="Rectangle 28">
            <a:extLst>
              <a:ext uri="{FF2B5EF4-FFF2-40B4-BE49-F238E27FC236}">
                <a16:creationId xmlns:a16="http://schemas.microsoft.com/office/drawing/2014/main" id="{8F1F70F8-3A9E-4B07-86EF-BD78BB3F518B}"/>
              </a:ext>
            </a:extLst>
          </p:cNvPr>
          <p:cNvSpPr/>
          <p:nvPr/>
        </p:nvSpPr>
        <p:spPr>
          <a:xfrm>
            <a:off x="6985036" y="4254084"/>
            <a:ext cx="156548" cy="15654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30" name="Rectangle 29">
            <a:extLst>
              <a:ext uri="{FF2B5EF4-FFF2-40B4-BE49-F238E27FC236}">
                <a16:creationId xmlns:a16="http://schemas.microsoft.com/office/drawing/2014/main" id="{1F7ACDD9-84A0-40C5-828C-F831D681160F}"/>
              </a:ext>
            </a:extLst>
          </p:cNvPr>
          <p:cNvSpPr/>
          <p:nvPr/>
        </p:nvSpPr>
        <p:spPr>
          <a:xfrm>
            <a:off x="6985036" y="4622241"/>
            <a:ext cx="156548" cy="15654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31" name="Rectangle 30">
            <a:extLst>
              <a:ext uri="{FF2B5EF4-FFF2-40B4-BE49-F238E27FC236}">
                <a16:creationId xmlns:a16="http://schemas.microsoft.com/office/drawing/2014/main" id="{2B95EB43-13D0-4857-BBBF-61A7BF9D2689}"/>
              </a:ext>
            </a:extLst>
          </p:cNvPr>
          <p:cNvSpPr/>
          <p:nvPr/>
        </p:nvSpPr>
        <p:spPr>
          <a:xfrm>
            <a:off x="6985036" y="4990398"/>
            <a:ext cx="156548" cy="15654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32" name="Rectangle 31">
            <a:extLst>
              <a:ext uri="{FF2B5EF4-FFF2-40B4-BE49-F238E27FC236}">
                <a16:creationId xmlns:a16="http://schemas.microsoft.com/office/drawing/2014/main" id="{47B9A3D9-61D7-44A9-A8E8-0C38D7DEF86A}"/>
              </a:ext>
            </a:extLst>
          </p:cNvPr>
          <p:cNvSpPr/>
          <p:nvPr/>
        </p:nvSpPr>
        <p:spPr>
          <a:xfrm>
            <a:off x="6985036" y="5358555"/>
            <a:ext cx="156548" cy="15654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33" name="Rectangle 32">
            <a:extLst>
              <a:ext uri="{FF2B5EF4-FFF2-40B4-BE49-F238E27FC236}">
                <a16:creationId xmlns:a16="http://schemas.microsoft.com/office/drawing/2014/main" id="{60E0709A-7218-47AF-9CDF-05243F2AB7E4}"/>
              </a:ext>
            </a:extLst>
          </p:cNvPr>
          <p:cNvSpPr/>
          <p:nvPr/>
        </p:nvSpPr>
        <p:spPr>
          <a:xfrm>
            <a:off x="6985036" y="5726714"/>
            <a:ext cx="156548" cy="15654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Tree>
    <p:extLst>
      <p:ext uri="{BB962C8B-B14F-4D97-AF65-F5344CB8AC3E}">
        <p14:creationId xmlns:p14="http://schemas.microsoft.com/office/powerpoint/2010/main" val="1919823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43F9607-C7BD-49EF-A04F-7AF4A082E286}"/>
              </a:ext>
            </a:extLst>
          </p:cNvPr>
          <p:cNvGrpSpPr/>
          <p:nvPr/>
        </p:nvGrpSpPr>
        <p:grpSpPr>
          <a:xfrm>
            <a:off x="6111406" y="790976"/>
            <a:ext cx="4556591" cy="5191577"/>
            <a:chOff x="4587405" y="588809"/>
            <a:chExt cx="4556591" cy="5191577"/>
          </a:xfrm>
        </p:grpSpPr>
        <p:grpSp>
          <p:nvGrpSpPr>
            <p:cNvPr id="2" name="Group 1">
              <a:extLst>
                <a:ext uri="{FF2B5EF4-FFF2-40B4-BE49-F238E27FC236}">
                  <a16:creationId xmlns:a16="http://schemas.microsoft.com/office/drawing/2014/main" id="{6EF3FAEA-EF50-499B-9707-D59008488845}"/>
                </a:ext>
              </a:extLst>
            </p:cNvPr>
            <p:cNvGrpSpPr/>
            <p:nvPr/>
          </p:nvGrpSpPr>
          <p:grpSpPr>
            <a:xfrm>
              <a:off x="4587405" y="588809"/>
              <a:ext cx="4295337" cy="2308984"/>
              <a:chOff x="4587405" y="588809"/>
              <a:chExt cx="4295337" cy="2177143"/>
            </a:xfrm>
          </p:grpSpPr>
          <p:sp>
            <p:nvSpPr>
              <p:cNvPr id="14" name="Rectangle 13">
                <a:extLst>
                  <a:ext uri="{FF2B5EF4-FFF2-40B4-BE49-F238E27FC236}">
                    <a16:creationId xmlns:a16="http://schemas.microsoft.com/office/drawing/2014/main" id="{2C33F7C6-451A-445B-B7E9-50FFD53C1FD5}"/>
                  </a:ext>
                </a:extLst>
              </p:cNvPr>
              <p:cNvSpPr/>
              <p:nvPr/>
            </p:nvSpPr>
            <p:spPr>
              <a:xfrm>
                <a:off x="4673599" y="588809"/>
                <a:ext cx="4209143" cy="2177143"/>
              </a:xfrm>
              <a:prstGeom prst="rect">
                <a:avLst/>
              </a:prstGeom>
              <a:gradFill>
                <a:gsLst>
                  <a:gs pos="0">
                    <a:schemeClr val="accent2"/>
                  </a:gs>
                  <a:gs pos="100000">
                    <a:schemeClr val="accent4"/>
                  </a:gs>
                </a:gsLst>
                <a:lin ang="0" scaled="1"/>
              </a:gradFill>
              <a:ln>
                <a:noFill/>
              </a:ln>
              <a:effectLst>
                <a:outerShdw blurRad="190500" dist="63500" dir="10800000" sx="102000" sy="102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ndParaRPr>
              </a:p>
            </p:txBody>
          </p:sp>
          <p:sp>
            <p:nvSpPr>
              <p:cNvPr id="15" name="Rectangle 14">
                <a:extLst>
                  <a:ext uri="{FF2B5EF4-FFF2-40B4-BE49-F238E27FC236}">
                    <a16:creationId xmlns:a16="http://schemas.microsoft.com/office/drawing/2014/main" id="{5BB23C9A-A53C-45AF-93D6-6D4664D92477}"/>
                  </a:ext>
                </a:extLst>
              </p:cNvPr>
              <p:cNvSpPr/>
              <p:nvPr/>
            </p:nvSpPr>
            <p:spPr>
              <a:xfrm>
                <a:off x="4587405" y="816278"/>
                <a:ext cx="145739" cy="17222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ndParaRPr>
              </a:p>
            </p:txBody>
          </p:sp>
          <p:sp>
            <p:nvSpPr>
              <p:cNvPr id="17" name="TextBox 16">
                <a:extLst>
                  <a:ext uri="{FF2B5EF4-FFF2-40B4-BE49-F238E27FC236}">
                    <a16:creationId xmlns:a16="http://schemas.microsoft.com/office/drawing/2014/main" id="{50733794-809C-4E33-ACD2-CED3FDF9EFCE}"/>
                  </a:ext>
                </a:extLst>
              </p:cNvPr>
              <p:cNvSpPr txBox="1"/>
              <p:nvPr/>
            </p:nvSpPr>
            <p:spPr>
              <a:xfrm>
                <a:off x="4905824" y="814449"/>
                <a:ext cx="3764193" cy="1725860"/>
              </a:xfrm>
              <a:prstGeom prst="rect">
                <a:avLst/>
              </a:prstGeom>
              <a:noFill/>
            </p:spPr>
            <p:txBody>
              <a:bodyPr wrap="square" anchor="ctr">
                <a:spAutoFit/>
              </a:bodyPr>
              <a:lstStyle/>
              <a:p>
                <a:pPr>
                  <a:lnSpc>
                    <a:spcPct val="120000"/>
                  </a:lnSpc>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Consistent leadership</a:t>
                </a:r>
                <a:b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behavior demands</a:t>
                </a:r>
                <a:b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well developed </a:t>
                </a:r>
                <a:b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character traits</a:t>
                </a:r>
                <a:endParaRPr lang="id-ID"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2B9C4645-F4EE-46A5-8740-0DC76A65F555}"/>
                </a:ext>
              </a:extLst>
            </p:cNvPr>
            <p:cNvGrpSpPr/>
            <p:nvPr/>
          </p:nvGrpSpPr>
          <p:grpSpPr>
            <a:xfrm>
              <a:off x="4806275" y="3481088"/>
              <a:ext cx="4337721" cy="2299298"/>
              <a:chOff x="4806275" y="3681630"/>
              <a:chExt cx="4337721" cy="2299298"/>
            </a:xfrm>
          </p:grpSpPr>
          <p:sp>
            <p:nvSpPr>
              <p:cNvPr id="21" name="TextBox 20">
                <a:extLst>
                  <a:ext uri="{FF2B5EF4-FFF2-40B4-BE49-F238E27FC236}">
                    <a16:creationId xmlns:a16="http://schemas.microsoft.com/office/drawing/2014/main" id="{F50091AF-B4D7-43D6-9CCF-84E5C57FF0BD}"/>
                  </a:ext>
                </a:extLst>
              </p:cNvPr>
              <p:cNvSpPr txBox="1"/>
              <p:nvPr/>
            </p:nvSpPr>
            <p:spPr>
              <a:xfrm>
                <a:off x="4806275" y="3861783"/>
                <a:ext cx="4076467" cy="1200329"/>
              </a:xfrm>
              <a:prstGeom prst="rect">
                <a:avLst/>
              </a:prstGeom>
              <a:noFill/>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How firm is your</a:t>
                </a:r>
                <a:r>
                  <a:rPr lang="id-ID" sz="24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foundation</a:t>
                </a:r>
                <a:r>
                  <a:rPr lang="id-ID" sz="24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for inspirational,</a:t>
                </a:r>
                <a:r>
                  <a:rPr lang="id-ID" sz="24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trustworthy</a:t>
                </a:r>
                <a:r>
                  <a:rPr lang="id-ID" sz="24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character?</a:t>
                </a:r>
              </a:p>
            </p:txBody>
          </p:sp>
          <p:sp>
            <p:nvSpPr>
              <p:cNvPr id="18" name="Rectangle 17">
                <a:extLst>
                  <a:ext uri="{FF2B5EF4-FFF2-40B4-BE49-F238E27FC236}">
                    <a16:creationId xmlns:a16="http://schemas.microsoft.com/office/drawing/2014/main" id="{4E9A3FA6-DC93-47DE-B26E-6C270F8FA8A8}"/>
                  </a:ext>
                </a:extLst>
              </p:cNvPr>
              <p:cNvSpPr/>
              <p:nvPr/>
            </p:nvSpPr>
            <p:spPr>
              <a:xfrm flipH="1">
                <a:off x="7536623" y="3681630"/>
                <a:ext cx="1607373" cy="2299298"/>
              </a:xfrm>
              <a:prstGeom prst="rect">
                <a:avLst/>
              </a:prstGeom>
              <a:gradFill flip="none" rotWithShape="1">
                <a:gsLst>
                  <a:gs pos="100000">
                    <a:schemeClr val="accent1">
                      <a:alpha val="26000"/>
                    </a:schemeClr>
                  </a:gs>
                  <a:gs pos="25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grpSp>
      </p:grpSp>
      <p:pic>
        <p:nvPicPr>
          <p:cNvPr id="4" name="Picture 3" descr="Smoke coming out of the water&#10;&#10;Description automatically generated">
            <a:extLst>
              <a:ext uri="{FF2B5EF4-FFF2-40B4-BE49-F238E27FC236}">
                <a16:creationId xmlns:a16="http://schemas.microsoft.com/office/drawing/2014/main" id="{28399F56-D9B5-4951-BFCB-C83B62410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259" y="497531"/>
            <a:ext cx="4076467" cy="5862939"/>
          </a:xfrm>
          <a:prstGeom prst="rect">
            <a:avLst/>
          </a:prstGeom>
        </p:spPr>
      </p:pic>
    </p:spTree>
    <p:extLst>
      <p:ext uri="{BB962C8B-B14F-4D97-AF65-F5344CB8AC3E}">
        <p14:creationId xmlns:p14="http://schemas.microsoft.com/office/powerpoint/2010/main" val="2867571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4" name="Picture 23" descr="A picture containing fence, sitting, table, glass&#10;&#10;Description automatically generated">
            <a:extLst>
              <a:ext uri="{FF2B5EF4-FFF2-40B4-BE49-F238E27FC236}">
                <a16:creationId xmlns:a16="http://schemas.microsoft.com/office/drawing/2014/main" id="{B48A1AF9-DBE3-4BDD-AA96-FB499F2B6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5715000"/>
          </a:xfrm>
          <a:prstGeom prst="rect">
            <a:avLst/>
          </a:prstGeom>
        </p:spPr>
      </p:pic>
      <p:sp>
        <p:nvSpPr>
          <p:cNvPr id="8" name="Rectangle 7">
            <a:extLst>
              <a:ext uri="{FF2B5EF4-FFF2-40B4-BE49-F238E27FC236}">
                <a16:creationId xmlns:a16="http://schemas.microsoft.com/office/drawing/2014/main" id="{CC769A3C-0DCE-4B39-976D-7DF3130BAB88}"/>
              </a:ext>
            </a:extLst>
          </p:cNvPr>
          <p:cNvSpPr/>
          <p:nvPr/>
        </p:nvSpPr>
        <p:spPr>
          <a:xfrm>
            <a:off x="1524000" y="-2629"/>
            <a:ext cx="9144000" cy="6860629"/>
          </a:xfrm>
          <a:prstGeom prst="rect">
            <a:avLst/>
          </a:prstGeom>
          <a:gradFill flip="none" rotWithShape="1">
            <a:gsLst>
              <a:gs pos="0">
                <a:schemeClr val="bg1">
                  <a:alpha val="7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ndParaRPr>
          </a:p>
        </p:txBody>
      </p:sp>
      <p:sp>
        <p:nvSpPr>
          <p:cNvPr id="5" name="Rectangle 4">
            <a:extLst>
              <a:ext uri="{FF2B5EF4-FFF2-40B4-BE49-F238E27FC236}">
                <a16:creationId xmlns:a16="http://schemas.microsoft.com/office/drawing/2014/main" id="{B02EB4A4-0C04-4AC3-9E5A-F0C8426A4FD2}"/>
              </a:ext>
            </a:extLst>
          </p:cNvPr>
          <p:cNvSpPr/>
          <p:nvPr/>
        </p:nvSpPr>
        <p:spPr>
          <a:xfrm flipH="1">
            <a:off x="1905966" y="1038272"/>
            <a:ext cx="8380068" cy="4202138"/>
          </a:xfrm>
          <a:prstGeom prst="rect">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dirty="0">
              <a:latin typeface="Lato" panose="020F0502020204030203" pitchFamily="34" charset="0"/>
            </a:endParaRPr>
          </a:p>
        </p:txBody>
      </p:sp>
      <p:sp>
        <p:nvSpPr>
          <p:cNvPr id="26" name="Rectangle 25">
            <a:extLst>
              <a:ext uri="{FF2B5EF4-FFF2-40B4-BE49-F238E27FC236}">
                <a16:creationId xmlns:a16="http://schemas.microsoft.com/office/drawing/2014/main" id="{DEC5E4F0-944F-46E9-97C1-1E2D30618612}"/>
              </a:ext>
            </a:extLst>
          </p:cNvPr>
          <p:cNvSpPr/>
          <p:nvPr/>
        </p:nvSpPr>
        <p:spPr>
          <a:xfrm>
            <a:off x="2340059" y="4685766"/>
            <a:ext cx="7057602" cy="1133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ndParaRPr>
          </a:p>
        </p:txBody>
      </p:sp>
      <p:sp>
        <p:nvSpPr>
          <p:cNvPr id="28" name="TextBox 27">
            <a:extLst>
              <a:ext uri="{FF2B5EF4-FFF2-40B4-BE49-F238E27FC236}">
                <a16:creationId xmlns:a16="http://schemas.microsoft.com/office/drawing/2014/main" id="{0F3D1D57-921B-4C46-B69D-4682FF6046EB}"/>
              </a:ext>
            </a:extLst>
          </p:cNvPr>
          <p:cNvSpPr txBox="1"/>
          <p:nvPr/>
        </p:nvSpPr>
        <p:spPr>
          <a:xfrm>
            <a:off x="2613465" y="4839654"/>
            <a:ext cx="6510790" cy="830997"/>
          </a:xfrm>
          <a:prstGeom prst="rect">
            <a:avLst/>
          </a:prstGeom>
          <a:noFill/>
        </p:spPr>
        <p:txBody>
          <a:bodyPr wrap="square">
            <a:spAutoFit/>
          </a:bodyPr>
          <a:lstStyle/>
          <a:p>
            <a:pPr algn="ct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Integrity is </a:t>
            </a:r>
            <a:r>
              <a:rPr lang="en-US" sz="24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not</a:t>
            </a: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something you can turn on and off like a light switch!</a:t>
            </a:r>
          </a:p>
        </p:txBody>
      </p:sp>
      <p:sp>
        <p:nvSpPr>
          <p:cNvPr id="3" name="TextBox 2">
            <a:extLst>
              <a:ext uri="{FF2B5EF4-FFF2-40B4-BE49-F238E27FC236}">
                <a16:creationId xmlns:a16="http://schemas.microsoft.com/office/drawing/2014/main" id="{C54EEB25-3165-4961-98D1-A7E7479C5789}"/>
              </a:ext>
            </a:extLst>
          </p:cNvPr>
          <p:cNvSpPr txBox="1"/>
          <p:nvPr/>
        </p:nvSpPr>
        <p:spPr>
          <a:xfrm>
            <a:off x="2192349" y="1240378"/>
            <a:ext cx="7057602" cy="646331"/>
          </a:xfrm>
          <a:prstGeom prst="rect">
            <a:avLst/>
          </a:prstGeom>
          <a:noFill/>
        </p:spPr>
        <p:txBody>
          <a:bodyPr wrap="square" anchor="ctr">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Integrity versus deception </a:t>
            </a:r>
          </a:p>
        </p:txBody>
      </p:sp>
      <p:sp>
        <p:nvSpPr>
          <p:cNvPr id="7" name="TextBox 6">
            <a:extLst>
              <a:ext uri="{FF2B5EF4-FFF2-40B4-BE49-F238E27FC236}">
                <a16:creationId xmlns:a16="http://schemas.microsoft.com/office/drawing/2014/main" id="{9CF62918-B79F-440F-8340-3FEF4D6298E0}"/>
              </a:ext>
            </a:extLst>
          </p:cNvPr>
          <p:cNvSpPr txBox="1"/>
          <p:nvPr/>
        </p:nvSpPr>
        <p:spPr>
          <a:xfrm>
            <a:off x="3048029" y="2109311"/>
            <a:ext cx="2229998" cy="707886"/>
          </a:xfrm>
          <a:prstGeom prst="rect">
            <a:avLst/>
          </a:prstGeom>
          <a:noFill/>
        </p:spPr>
        <p:txBody>
          <a:bodyPr wrap="square" anchor="ctr">
            <a:spAutoFit/>
          </a:bodyPr>
          <a:lstStyle/>
          <a:p>
            <a:r>
              <a:rPr lang="en-US" sz="20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Actions</a:t>
            </a:r>
            <a:r>
              <a:rPr lang="en-US" sz="2000" b="1"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match stated beliefs</a:t>
            </a:r>
          </a:p>
        </p:txBody>
      </p:sp>
      <p:sp>
        <p:nvSpPr>
          <p:cNvPr id="9" name="Rectangle 8">
            <a:extLst>
              <a:ext uri="{FF2B5EF4-FFF2-40B4-BE49-F238E27FC236}">
                <a16:creationId xmlns:a16="http://schemas.microsoft.com/office/drawing/2014/main" id="{C8AA91E7-E0DE-4305-AEF8-80C402684BB3}"/>
              </a:ext>
            </a:extLst>
          </p:cNvPr>
          <p:cNvSpPr/>
          <p:nvPr/>
        </p:nvSpPr>
        <p:spPr>
          <a:xfrm>
            <a:off x="2352397" y="2134924"/>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12" name="TextBox 11">
            <a:extLst>
              <a:ext uri="{FF2B5EF4-FFF2-40B4-BE49-F238E27FC236}">
                <a16:creationId xmlns:a16="http://schemas.microsoft.com/office/drawing/2014/main" id="{2CD35CB3-EB62-4924-B211-034D4132F2FA}"/>
              </a:ext>
            </a:extLst>
          </p:cNvPr>
          <p:cNvSpPr txBox="1"/>
          <p:nvPr/>
        </p:nvSpPr>
        <p:spPr>
          <a:xfrm>
            <a:off x="3048029" y="2919484"/>
            <a:ext cx="2639572" cy="707886"/>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Oneness as opposed to </a:t>
            </a:r>
            <a:r>
              <a:rPr lang="en-US" sz="20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duplicity</a:t>
            </a:r>
          </a:p>
        </p:txBody>
      </p:sp>
      <p:sp>
        <p:nvSpPr>
          <p:cNvPr id="13" name="Rectangle 12">
            <a:extLst>
              <a:ext uri="{FF2B5EF4-FFF2-40B4-BE49-F238E27FC236}">
                <a16:creationId xmlns:a16="http://schemas.microsoft.com/office/drawing/2014/main" id="{1D607F4E-1019-40A6-BFCA-C7510D028005}"/>
              </a:ext>
            </a:extLst>
          </p:cNvPr>
          <p:cNvSpPr/>
          <p:nvPr/>
        </p:nvSpPr>
        <p:spPr>
          <a:xfrm>
            <a:off x="2352397" y="2972100"/>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15" name="TextBox 14">
            <a:extLst>
              <a:ext uri="{FF2B5EF4-FFF2-40B4-BE49-F238E27FC236}">
                <a16:creationId xmlns:a16="http://schemas.microsoft.com/office/drawing/2014/main" id="{C5DA7C32-BB8C-4FDC-BAAC-38F3BA7EDE86}"/>
              </a:ext>
            </a:extLst>
          </p:cNvPr>
          <p:cNvSpPr txBox="1"/>
          <p:nvPr/>
        </p:nvSpPr>
        <p:spPr>
          <a:xfrm>
            <a:off x="3048029" y="3883545"/>
            <a:ext cx="2639572" cy="400110"/>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Tells the truth</a:t>
            </a:r>
          </a:p>
        </p:txBody>
      </p:sp>
      <p:sp>
        <p:nvSpPr>
          <p:cNvPr id="16" name="Rectangle 15">
            <a:extLst>
              <a:ext uri="{FF2B5EF4-FFF2-40B4-BE49-F238E27FC236}">
                <a16:creationId xmlns:a16="http://schemas.microsoft.com/office/drawing/2014/main" id="{4B86A1AC-645D-4B9B-99A3-537ABA236B6B}"/>
              </a:ext>
            </a:extLst>
          </p:cNvPr>
          <p:cNvSpPr/>
          <p:nvPr/>
        </p:nvSpPr>
        <p:spPr>
          <a:xfrm>
            <a:off x="2374911" y="3757856"/>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18" name="TextBox 17">
            <a:extLst>
              <a:ext uri="{FF2B5EF4-FFF2-40B4-BE49-F238E27FC236}">
                <a16:creationId xmlns:a16="http://schemas.microsoft.com/office/drawing/2014/main" id="{4A854843-A411-4B6A-B8C4-009D4453528D}"/>
              </a:ext>
            </a:extLst>
          </p:cNvPr>
          <p:cNvSpPr txBox="1"/>
          <p:nvPr/>
        </p:nvSpPr>
        <p:spPr>
          <a:xfrm>
            <a:off x="6681629" y="2263199"/>
            <a:ext cx="3318027" cy="400110"/>
          </a:xfrm>
          <a:prstGeom prst="rect">
            <a:avLst/>
          </a:prstGeom>
          <a:noFill/>
        </p:spPr>
        <p:txBody>
          <a:bodyPr wrap="square" anchor="ctr">
            <a:spAutoFit/>
          </a:bodyPr>
          <a:lstStyle/>
          <a:p>
            <a:r>
              <a:rPr lang="en-US" sz="20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Consistent</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&amp; predictable</a:t>
            </a:r>
          </a:p>
        </p:txBody>
      </p:sp>
      <p:sp>
        <p:nvSpPr>
          <p:cNvPr id="19" name="Rectangle 18">
            <a:extLst>
              <a:ext uri="{FF2B5EF4-FFF2-40B4-BE49-F238E27FC236}">
                <a16:creationId xmlns:a16="http://schemas.microsoft.com/office/drawing/2014/main" id="{BFDEE54B-A3AD-4DC1-B4DE-63F07A577AF1}"/>
              </a:ext>
            </a:extLst>
          </p:cNvPr>
          <p:cNvSpPr/>
          <p:nvPr/>
        </p:nvSpPr>
        <p:spPr>
          <a:xfrm>
            <a:off x="5974404" y="2184796"/>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21" name="TextBox 20">
            <a:extLst>
              <a:ext uri="{FF2B5EF4-FFF2-40B4-BE49-F238E27FC236}">
                <a16:creationId xmlns:a16="http://schemas.microsoft.com/office/drawing/2014/main" id="{1A2BD9FD-424D-4706-AC5A-AF6BF7727F4C}"/>
              </a:ext>
            </a:extLst>
          </p:cNvPr>
          <p:cNvSpPr txBox="1"/>
          <p:nvPr/>
        </p:nvSpPr>
        <p:spPr>
          <a:xfrm>
            <a:off x="6681629" y="2945809"/>
            <a:ext cx="3170313" cy="1323439"/>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Believable: People are more likely to follow someone they trust</a:t>
            </a:r>
          </a:p>
          <a:p>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093FC655-6ED6-432B-A17D-027777153AFC}"/>
              </a:ext>
            </a:extLst>
          </p:cNvPr>
          <p:cNvSpPr/>
          <p:nvPr/>
        </p:nvSpPr>
        <p:spPr>
          <a:xfrm>
            <a:off x="5987399" y="2995084"/>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30" name="Freeform 161">
            <a:extLst>
              <a:ext uri="{FF2B5EF4-FFF2-40B4-BE49-F238E27FC236}">
                <a16:creationId xmlns:a16="http://schemas.microsoft.com/office/drawing/2014/main" id="{00D6040E-2A4C-4466-AE54-8B0EC9EE6586}"/>
              </a:ext>
            </a:extLst>
          </p:cNvPr>
          <p:cNvSpPr>
            <a:spLocks noEditPoints="1"/>
          </p:cNvSpPr>
          <p:nvPr/>
        </p:nvSpPr>
        <p:spPr bwMode="auto">
          <a:xfrm>
            <a:off x="2469344" y="2301387"/>
            <a:ext cx="323734" cy="323734"/>
          </a:xfrm>
          <a:custGeom>
            <a:avLst/>
            <a:gdLst>
              <a:gd name="T0" fmla="*/ 104 w 208"/>
              <a:gd name="T1" fmla="*/ 0 h 208"/>
              <a:gd name="T2" fmla="*/ 0 w 208"/>
              <a:gd name="T3" fmla="*/ 104 h 208"/>
              <a:gd name="T4" fmla="*/ 104 w 208"/>
              <a:gd name="T5" fmla="*/ 208 h 208"/>
              <a:gd name="T6" fmla="*/ 208 w 208"/>
              <a:gd name="T7" fmla="*/ 104 h 208"/>
              <a:gd name="T8" fmla="*/ 104 w 208"/>
              <a:gd name="T9" fmla="*/ 0 h 208"/>
              <a:gd name="T10" fmla="*/ 104 w 208"/>
              <a:gd name="T11" fmla="*/ 8 h 208"/>
              <a:gd name="T12" fmla="*/ 200 w 208"/>
              <a:gd name="T13" fmla="*/ 104 h 208"/>
              <a:gd name="T14" fmla="*/ 183 w 208"/>
              <a:gd name="T15" fmla="*/ 158 h 208"/>
              <a:gd name="T16" fmla="*/ 183 w 208"/>
              <a:gd name="T17" fmla="*/ 158 h 208"/>
              <a:gd name="T18" fmla="*/ 133 w 208"/>
              <a:gd name="T19" fmla="*/ 131 h 208"/>
              <a:gd name="T20" fmla="*/ 137 w 208"/>
              <a:gd name="T21" fmla="*/ 116 h 208"/>
              <a:gd name="T22" fmla="*/ 144 w 208"/>
              <a:gd name="T23" fmla="*/ 103 h 208"/>
              <a:gd name="T24" fmla="*/ 141 w 208"/>
              <a:gd name="T25" fmla="*/ 92 h 208"/>
              <a:gd name="T26" fmla="*/ 141 w 208"/>
              <a:gd name="T27" fmla="*/ 81 h 208"/>
              <a:gd name="T28" fmla="*/ 139 w 208"/>
              <a:gd name="T29" fmla="*/ 60 h 208"/>
              <a:gd name="T30" fmla="*/ 104 w 208"/>
              <a:gd name="T31" fmla="*/ 36 h 208"/>
              <a:gd name="T32" fmla="*/ 87 w 208"/>
              <a:gd name="T33" fmla="*/ 30 h 208"/>
              <a:gd name="T34" fmla="*/ 69 w 208"/>
              <a:gd name="T35" fmla="*/ 48 h 208"/>
              <a:gd name="T36" fmla="*/ 69 w 208"/>
              <a:gd name="T37" fmla="*/ 49 h 208"/>
              <a:gd name="T38" fmla="*/ 65 w 208"/>
              <a:gd name="T39" fmla="*/ 74 h 208"/>
              <a:gd name="T40" fmla="*/ 65 w 208"/>
              <a:gd name="T41" fmla="*/ 75 h 208"/>
              <a:gd name="T42" fmla="*/ 65 w 208"/>
              <a:gd name="T43" fmla="*/ 76 h 208"/>
              <a:gd name="T44" fmla="*/ 73 w 208"/>
              <a:gd name="T45" fmla="*/ 116 h 208"/>
              <a:gd name="T46" fmla="*/ 76 w 208"/>
              <a:gd name="T47" fmla="*/ 131 h 208"/>
              <a:gd name="T48" fmla="*/ 75 w 208"/>
              <a:gd name="T49" fmla="*/ 132 h 208"/>
              <a:gd name="T50" fmla="*/ 53 w 208"/>
              <a:gd name="T51" fmla="*/ 147 h 208"/>
              <a:gd name="T52" fmla="*/ 52 w 208"/>
              <a:gd name="T53" fmla="*/ 147 h 208"/>
              <a:gd name="T54" fmla="*/ 27 w 208"/>
              <a:gd name="T55" fmla="*/ 161 h 208"/>
              <a:gd name="T56" fmla="*/ 8 w 208"/>
              <a:gd name="T57" fmla="*/ 104 h 208"/>
              <a:gd name="T58" fmla="*/ 104 w 208"/>
              <a:gd name="T59" fmla="*/ 8 h 208"/>
              <a:gd name="T60" fmla="*/ 104 w 208"/>
              <a:gd name="T61" fmla="*/ 200 h 208"/>
              <a:gd name="T62" fmla="*/ 32 w 208"/>
              <a:gd name="T63" fmla="*/ 167 h 208"/>
              <a:gd name="T64" fmla="*/ 53 w 208"/>
              <a:gd name="T65" fmla="*/ 155 h 208"/>
              <a:gd name="T66" fmla="*/ 81 w 208"/>
              <a:gd name="T67" fmla="*/ 137 h 208"/>
              <a:gd name="T68" fmla="*/ 80 w 208"/>
              <a:gd name="T69" fmla="*/ 113 h 208"/>
              <a:gd name="T70" fmla="*/ 80 w 208"/>
              <a:gd name="T71" fmla="*/ 112 h 208"/>
              <a:gd name="T72" fmla="*/ 72 w 208"/>
              <a:gd name="T73" fmla="*/ 78 h 208"/>
              <a:gd name="T74" fmla="*/ 77 w 208"/>
              <a:gd name="T75" fmla="*/ 50 h 208"/>
              <a:gd name="T76" fmla="*/ 87 w 208"/>
              <a:gd name="T77" fmla="*/ 38 h 208"/>
              <a:gd name="T78" fmla="*/ 99 w 208"/>
              <a:gd name="T79" fmla="*/ 43 h 208"/>
              <a:gd name="T80" fmla="*/ 100 w 208"/>
              <a:gd name="T81" fmla="*/ 44 h 208"/>
              <a:gd name="T82" fmla="*/ 101 w 208"/>
              <a:gd name="T83" fmla="*/ 44 h 208"/>
              <a:gd name="T84" fmla="*/ 131 w 208"/>
              <a:gd name="T85" fmla="*/ 63 h 208"/>
              <a:gd name="T86" fmla="*/ 133 w 208"/>
              <a:gd name="T87" fmla="*/ 78 h 208"/>
              <a:gd name="T88" fmla="*/ 133 w 208"/>
              <a:gd name="T89" fmla="*/ 95 h 208"/>
              <a:gd name="T90" fmla="*/ 133 w 208"/>
              <a:gd name="T91" fmla="*/ 96 h 208"/>
              <a:gd name="T92" fmla="*/ 134 w 208"/>
              <a:gd name="T93" fmla="*/ 96 h 208"/>
              <a:gd name="T94" fmla="*/ 136 w 208"/>
              <a:gd name="T95" fmla="*/ 102 h 208"/>
              <a:gd name="T96" fmla="*/ 130 w 208"/>
              <a:gd name="T97" fmla="*/ 111 h 208"/>
              <a:gd name="T98" fmla="*/ 129 w 208"/>
              <a:gd name="T99" fmla="*/ 112 h 208"/>
              <a:gd name="T100" fmla="*/ 129 w 208"/>
              <a:gd name="T101" fmla="*/ 114 h 208"/>
              <a:gd name="T102" fmla="*/ 125 w 208"/>
              <a:gd name="T103" fmla="*/ 129 h 208"/>
              <a:gd name="T104" fmla="*/ 124 w 208"/>
              <a:gd name="T105" fmla="*/ 130 h 208"/>
              <a:gd name="T106" fmla="*/ 125 w 208"/>
              <a:gd name="T107" fmla="*/ 131 h 208"/>
              <a:gd name="T108" fmla="*/ 178 w 208"/>
              <a:gd name="T109" fmla="*/ 165 h 208"/>
              <a:gd name="T110" fmla="*/ 104 w 208"/>
              <a:gd name="T111"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8" h="208">
                <a:moveTo>
                  <a:pt x="104" y="0"/>
                </a:moveTo>
                <a:cubicBezTo>
                  <a:pt x="47" y="0"/>
                  <a:pt x="0" y="47"/>
                  <a:pt x="0" y="104"/>
                </a:cubicBezTo>
                <a:cubicBezTo>
                  <a:pt x="0" y="161"/>
                  <a:pt x="47" y="208"/>
                  <a:pt x="104" y="208"/>
                </a:cubicBezTo>
                <a:cubicBezTo>
                  <a:pt x="161" y="208"/>
                  <a:pt x="208" y="161"/>
                  <a:pt x="208" y="104"/>
                </a:cubicBezTo>
                <a:cubicBezTo>
                  <a:pt x="208" y="47"/>
                  <a:pt x="161" y="0"/>
                  <a:pt x="104" y="0"/>
                </a:cubicBezTo>
                <a:close/>
                <a:moveTo>
                  <a:pt x="104" y="8"/>
                </a:moveTo>
                <a:cubicBezTo>
                  <a:pt x="157" y="8"/>
                  <a:pt x="200" y="51"/>
                  <a:pt x="200" y="104"/>
                </a:cubicBezTo>
                <a:cubicBezTo>
                  <a:pt x="200" y="124"/>
                  <a:pt x="194" y="143"/>
                  <a:pt x="183" y="158"/>
                </a:cubicBezTo>
                <a:cubicBezTo>
                  <a:pt x="183" y="158"/>
                  <a:pt x="183" y="158"/>
                  <a:pt x="183" y="158"/>
                </a:cubicBezTo>
                <a:cubicBezTo>
                  <a:pt x="163" y="152"/>
                  <a:pt x="136" y="140"/>
                  <a:pt x="133" y="131"/>
                </a:cubicBezTo>
                <a:cubicBezTo>
                  <a:pt x="134" y="128"/>
                  <a:pt x="136" y="122"/>
                  <a:pt x="137" y="116"/>
                </a:cubicBezTo>
                <a:cubicBezTo>
                  <a:pt x="139" y="114"/>
                  <a:pt x="143" y="109"/>
                  <a:pt x="144" y="103"/>
                </a:cubicBezTo>
                <a:cubicBezTo>
                  <a:pt x="144" y="99"/>
                  <a:pt x="143" y="95"/>
                  <a:pt x="141" y="92"/>
                </a:cubicBezTo>
                <a:cubicBezTo>
                  <a:pt x="140" y="89"/>
                  <a:pt x="140" y="83"/>
                  <a:pt x="141" y="81"/>
                </a:cubicBezTo>
                <a:cubicBezTo>
                  <a:pt x="141" y="81"/>
                  <a:pt x="144" y="71"/>
                  <a:pt x="139" y="60"/>
                </a:cubicBezTo>
                <a:cubicBezTo>
                  <a:pt x="133" y="49"/>
                  <a:pt x="121" y="41"/>
                  <a:pt x="104" y="36"/>
                </a:cubicBezTo>
                <a:cubicBezTo>
                  <a:pt x="102" y="35"/>
                  <a:pt x="94" y="30"/>
                  <a:pt x="87" y="30"/>
                </a:cubicBezTo>
                <a:cubicBezTo>
                  <a:pt x="81" y="30"/>
                  <a:pt x="72" y="33"/>
                  <a:pt x="69" y="48"/>
                </a:cubicBezTo>
                <a:cubicBezTo>
                  <a:pt x="69" y="49"/>
                  <a:pt x="69" y="49"/>
                  <a:pt x="69" y="49"/>
                </a:cubicBezTo>
                <a:cubicBezTo>
                  <a:pt x="68" y="59"/>
                  <a:pt x="67" y="72"/>
                  <a:pt x="65" y="74"/>
                </a:cubicBezTo>
                <a:cubicBezTo>
                  <a:pt x="65" y="75"/>
                  <a:pt x="65" y="75"/>
                  <a:pt x="65" y="75"/>
                </a:cubicBezTo>
                <a:cubicBezTo>
                  <a:pt x="65" y="76"/>
                  <a:pt x="65" y="76"/>
                  <a:pt x="65" y="76"/>
                </a:cubicBezTo>
                <a:cubicBezTo>
                  <a:pt x="64" y="76"/>
                  <a:pt x="60" y="92"/>
                  <a:pt x="73" y="116"/>
                </a:cubicBezTo>
                <a:cubicBezTo>
                  <a:pt x="75" y="122"/>
                  <a:pt x="77" y="129"/>
                  <a:pt x="76" y="131"/>
                </a:cubicBezTo>
                <a:cubicBezTo>
                  <a:pt x="75" y="132"/>
                  <a:pt x="75" y="132"/>
                  <a:pt x="75" y="132"/>
                </a:cubicBezTo>
                <a:cubicBezTo>
                  <a:pt x="72" y="136"/>
                  <a:pt x="60" y="147"/>
                  <a:pt x="53" y="147"/>
                </a:cubicBezTo>
                <a:cubicBezTo>
                  <a:pt x="52" y="147"/>
                  <a:pt x="52" y="147"/>
                  <a:pt x="52" y="147"/>
                </a:cubicBezTo>
                <a:cubicBezTo>
                  <a:pt x="52" y="147"/>
                  <a:pt x="38" y="150"/>
                  <a:pt x="27" y="161"/>
                </a:cubicBezTo>
                <a:cubicBezTo>
                  <a:pt x="15" y="145"/>
                  <a:pt x="8" y="125"/>
                  <a:pt x="8" y="104"/>
                </a:cubicBezTo>
                <a:cubicBezTo>
                  <a:pt x="8" y="51"/>
                  <a:pt x="51" y="8"/>
                  <a:pt x="104" y="8"/>
                </a:cubicBezTo>
                <a:close/>
                <a:moveTo>
                  <a:pt x="104" y="200"/>
                </a:moveTo>
                <a:cubicBezTo>
                  <a:pt x="75" y="200"/>
                  <a:pt x="49" y="187"/>
                  <a:pt x="32" y="167"/>
                </a:cubicBezTo>
                <a:cubicBezTo>
                  <a:pt x="40" y="158"/>
                  <a:pt x="51" y="155"/>
                  <a:pt x="53" y="155"/>
                </a:cubicBezTo>
                <a:cubicBezTo>
                  <a:pt x="65" y="154"/>
                  <a:pt x="78" y="141"/>
                  <a:pt x="81" y="137"/>
                </a:cubicBezTo>
                <a:cubicBezTo>
                  <a:pt x="87" y="133"/>
                  <a:pt x="83" y="120"/>
                  <a:pt x="80" y="113"/>
                </a:cubicBezTo>
                <a:cubicBezTo>
                  <a:pt x="80" y="112"/>
                  <a:pt x="80" y="112"/>
                  <a:pt x="80" y="112"/>
                </a:cubicBezTo>
                <a:cubicBezTo>
                  <a:pt x="70" y="93"/>
                  <a:pt x="72" y="81"/>
                  <a:pt x="72" y="78"/>
                </a:cubicBezTo>
                <a:cubicBezTo>
                  <a:pt x="75" y="73"/>
                  <a:pt x="76" y="57"/>
                  <a:pt x="77" y="50"/>
                </a:cubicBezTo>
                <a:cubicBezTo>
                  <a:pt x="80" y="38"/>
                  <a:pt x="85" y="38"/>
                  <a:pt x="87" y="38"/>
                </a:cubicBezTo>
                <a:cubicBezTo>
                  <a:pt x="92" y="38"/>
                  <a:pt x="98" y="42"/>
                  <a:pt x="99" y="43"/>
                </a:cubicBezTo>
                <a:cubicBezTo>
                  <a:pt x="100" y="44"/>
                  <a:pt x="100" y="44"/>
                  <a:pt x="100" y="44"/>
                </a:cubicBezTo>
                <a:cubicBezTo>
                  <a:pt x="101" y="44"/>
                  <a:pt x="101" y="44"/>
                  <a:pt x="101" y="44"/>
                </a:cubicBezTo>
                <a:cubicBezTo>
                  <a:pt x="117" y="48"/>
                  <a:pt x="127" y="55"/>
                  <a:pt x="131" y="63"/>
                </a:cubicBezTo>
                <a:cubicBezTo>
                  <a:pt x="135" y="71"/>
                  <a:pt x="133" y="78"/>
                  <a:pt x="133" y="78"/>
                </a:cubicBezTo>
                <a:cubicBezTo>
                  <a:pt x="131" y="83"/>
                  <a:pt x="132" y="93"/>
                  <a:pt x="133" y="95"/>
                </a:cubicBezTo>
                <a:cubicBezTo>
                  <a:pt x="133" y="96"/>
                  <a:pt x="133" y="96"/>
                  <a:pt x="133" y="96"/>
                </a:cubicBezTo>
                <a:cubicBezTo>
                  <a:pt x="134" y="96"/>
                  <a:pt x="134" y="96"/>
                  <a:pt x="134" y="96"/>
                </a:cubicBezTo>
                <a:cubicBezTo>
                  <a:pt x="135" y="98"/>
                  <a:pt x="136" y="100"/>
                  <a:pt x="136" y="102"/>
                </a:cubicBezTo>
                <a:cubicBezTo>
                  <a:pt x="135" y="106"/>
                  <a:pt x="132" y="110"/>
                  <a:pt x="130" y="111"/>
                </a:cubicBezTo>
                <a:cubicBezTo>
                  <a:pt x="129" y="112"/>
                  <a:pt x="129" y="112"/>
                  <a:pt x="129" y="112"/>
                </a:cubicBezTo>
                <a:cubicBezTo>
                  <a:pt x="129" y="114"/>
                  <a:pt x="129" y="114"/>
                  <a:pt x="129" y="114"/>
                </a:cubicBezTo>
                <a:cubicBezTo>
                  <a:pt x="128" y="120"/>
                  <a:pt x="125" y="129"/>
                  <a:pt x="125" y="129"/>
                </a:cubicBezTo>
                <a:cubicBezTo>
                  <a:pt x="124" y="130"/>
                  <a:pt x="124" y="130"/>
                  <a:pt x="124" y="130"/>
                </a:cubicBezTo>
                <a:cubicBezTo>
                  <a:pt x="125" y="131"/>
                  <a:pt x="125" y="131"/>
                  <a:pt x="125" y="131"/>
                </a:cubicBezTo>
                <a:cubicBezTo>
                  <a:pt x="127" y="147"/>
                  <a:pt x="166" y="161"/>
                  <a:pt x="178" y="165"/>
                </a:cubicBezTo>
                <a:cubicBezTo>
                  <a:pt x="160" y="186"/>
                  <a:pt x="134" y="200"/>
                  <a:pt x="104" y="2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sp>
        <p:nvSpPr>
          <p:cNvPr id="32" name="Freeform 162">
            <a:extLst>
              <a:ext uri="{FF2B5EF4-FFF2-40B4-BE49-F238E27FC236}">
                <a16:creationId xmlns:a16="http://schemas.microsoft.com/office/drawing/2014/main" id="{94738737-4D75-4861-A20B-0D932CFB03DA}"/>
              </a:ext>
            </a:extLst>
          </p:cNvPr>
          <p:cNvSpPr>
            <a:spLocks noEditPoints="1"/>
          </p:cNvSpPr>
          <p:nvPr/>
        </p:nvSpPr>
        <p:spPr bwMode="auto">
          <a:xfrm>
            <a:off x="2469223" y="3108628"/>
            <a:ext cx="343982" cy="343982"/>
          </a:xfrm>
          <a:custGeom>
            <a:avLst/>
            <a:gdLst>
              <a:gd name="T0" fmla="*/ 188 w 208"/>
              <a:gd name="T1" fmla="*/ 0 h 208"/>
              <a:gd name="T2" fmla="*/ 96 w 208"/>
              <a:gd name="T3" fmla="*/ 0 h 208"/>
              <a:gd name="T4" fmla="*/ 76 w 208"/>
              <a:gd name="T5" fmla="*/ 20 h 208"/>
              <a:gd name="T6" fmla="*/ 76 w 208"/>
              <a:gd name="T7" fmla="*/ 112 h 208"/>
              <a:gd name="T8" fmla="*/ 96 w 208"/>
              <a:gd name="T9" fmla="*/ 132 h 208"/>
              <a:gd name="T10" fmla="*/ 188 w 208"/>
              <a:gd name="T11" fmla="*/ 132 h 208"/>
              <a:gd name="T12" fmla="*/ 208 w 208"/>
              <a:gd name="T13" fmla="*/ 112 h 208"/>
              <a:gd name="T14" fmla="*/ 208 w 208"/>
              <a:gd name="T15" fmla="*/ 20 h 208"/>
              <a:gd name="T16" fmla="*/ 188 w 208"/>
              <a:gd name="T17" fmla="*/ 0 h 208"/>
              <a:gd name="T18" fmla="*/ 200 w 208"/>
              <a:gd name="T19" fmla="*/ 112 h 208"/>
              <a:gd name="T20" fmla="*/ 188 w 208"/>
              <a:gd name="T21" fmla="*/ 124 h 208"/>
              <a:gd name="T22" fmla="*/ 96 w 208"/>
              <a:gd name="T23" fmla="*/ 124 h 208"/>
              <a:gd name="T24" fmla="*/ 84 w 208"/>
              <a:gd name="T25" fmla="*/ 112 h 208"/>
              <a:gd name="T26" fmla="*/ 84 w 208"/>
              <a:gd name="T27" fmla="*/ 20 h 208"/>
              <a:gd name="T28" fmla="*/ 96 w 208"/>
              <a:gd name="T29" fmla="*/ 8 h 208"/>
              <a:gd name="T30" fmla="*/ 188 w 208"/>
              <a:gd name="T31" fmla="*/ 8 h 208"/>
              <a:gd name="T32" fmla="*/ 200 w 208"/>
              <a:gd name="T33" fmla="*/ 20 h 208"/>
              <a:gd name="T34" fmla="*/ 200 w 208"/>
              <a:gd name="T35" fmla="*/ 112 h 208"/>
              <a:gd name="T36" fmla="*/ 124 w 208"/>
              <a:gd name="T37" fmla="*/ 188 h 208"/>
              <a:gd name="T38" fmla="*/ 112 w 208"/>
              <a:gd name="T39" fmla="*/ 200 h 208"/>
              <a:gd name="T40" fmla="*/ 20 w 208"/>
              <a:gd name="T41" fmla="*/ 200 h 208"/>
              <a:gd name="T42" fmla="*/ 8 w 208"/>
              <a:gd name="T43" fmla="*/ 188 h 208"/>
              <a:gd name="T44" fmla="*/ 8 w 208"/>
              <a:gd name="T45" fmla="*/ 96 h 208"/>
              <a:gd name="T46" fmla="*/ 20 w 208"/>
              <a:gd name="T47" fmla="*/ 84 h 208"/>
              <a:gd name="T48" fmla="*/ 68 w 208"/>
              <a:gd name="T49" fmla="*/ 84 h 208"/>
              <a:gd name="T50" fmla="*/ 68 w 208"/>
              <a:gd name="T51" fmla="*/ 76 h 208"/>
              <a:gd name="T52" fmla="*/ 20 w 208"/>
              <a:gd name="T53" fmla="*/ 76 h 208"/>
              <a:gd name="T54" fmla="*/ 0 w 208"/>
              <a:gd name="T55" fmla="*/ 96 h 208"/>
              <a:gd name="T56" fmla="*/ 0 w 208"/>
              <a:gd name="T57" fmla="*/ 188 h 208"/>
              <a:gd name="T58" fmla="*/ 20 w 208"/>
              <a:gd name="T59" fmla="*/ 208 h 208"/>
              <a:gd name="T60" fmla="*/ 112 w 208"/>
              <a:gd name="T61" fmla="*/ 208 h 208"/>
              <a:gd name="T62" fmla="*/ 132 w 208"/>
              <a:gd name="T63" fmla="*/ 188 h 208"/>
              <a:gd name="T64" fmla="*/ 132 w 208"/>
              <a:gd name="T65" fmla="*/ 140 h 208"/>
              <a:gd name="T66" fmla="*/ 124 w 208"/>
              <a:gd name="T67" fmla="*/ 140 h 208"/>
              <a:gd name="T68" fmla="*/ 124 w 208"/>
              <a:gd name="T69" fmla="*/ 18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208">
                <a:moveTo>
                  <a:pt x="188" y="0"/>
                </a:moveTo>
                <a:cubicBezTo>
                  <a:pt x="96" y="0"/>
                  <a:pt x="96" y="0"/>
                  <a:pt x="96" y="0"/>
                </a:cubicBezTo>
                <a:cubicBezTo>
                  <a:pt x="85" y="0"/>
                  <a:pt x="76" y="9"/>
                  <a:pt x="76" y="20"/>
                </a:cubicBezTo>
                <a:cubicBezTo>
                  <a:pt x="76" y="112"/>
                  <a:pt x="76" y="112"/>
                  <a:pt x="76" y="112"/>
                </a:cubicBezTo>
                <a:cubicBezTo>
                  <a:pt x="76" y="123"/>
                  <a:pt x="85" y="132"/>
                  <a:pt x="96" y="132"/>
                </a:cubicBezTo>
                <a:cubicBezTo>
                  <a:pt x="188" y="132"/>
                  <a:pt x="188" y="132"/>
                  <a:pt x="188" y="132"/>
                </a:cubicBezTo>
                <a:cubicBezTo>
                  <a:pt x="199" y="132"/>
                  <a:pt x="208" y="123"/>
                  <a:pt x="208" y="112"/>
                </a:cubicBezTo>
                <a:cubicBezTo>
                  <a:pt x="208" y="20"/>
                  <a:pt x="208" y="20"/>
                  <a:pt x="208" y="20"/>
                </a:cubicBezTo>
                <a:cubicBezTo>
                  <a:pt x="208" y="9"/>
                  <a:pt x="199" y="0"/>
                  <a:pt x="188" y="0"/>
                </a:cubicBezTo>
                <a:close/>
                <a:moveTo>
                  <a:pt x="200" y="112"/>
                </a:moveTo>
                <a:cubicBezTo>
                  <a:pt x="200" y="119"/>
                  <a:pt x="195" y="124"/>
                  <a:pt x="188" y="124"/>
                </a:cubicBezTo>
                <a:cubicBezTo>
                  <a:pt x="96" y="124"/>
                  <a:pt x="96" y="124"/>
                  <a:pt x="96" y="124"/>
                </a:cubicBezTo>
                <a:cubicBezTo>
                  <a:pt x="89" y="124"/>
                  <a:pt x="84" y="119"/>
                  <a:pt x="84" y="112"/>
                </a:cubicBezTo>
                <a:cubicBezTo>
                  <a:pt x="84" y="20"/>
                  <a:pt x="84" y="20"/>
                  <a:pt x="84" y="20"/>
                </a:cubicBezTo>
                <a:cubicBezTo>
                  <a:pt x="84" y="13"/>
                  <a:pt x="89" y="8"/>
                  <a:pt x="96" y="8"/>
                </a:cubicBezTo>
                <a:cubicBezTo>
                  <a:pt x="188" y="8"/>
                  <a:pt x="188" y="8"/>
                  <a:pt x="188" y="8"/>
                </a:cubicBezTo>
                <a:cubicBezTo>
                  <a:pt x="195" y="8"/>
                  <a:pt x="200" y="13"/>
                  <a:pt x="200" y="20"/>
                </a:cubicBezTo>
                <a:lnTo>
                  <a:pt x="200" y="112"/>
                </a:lnTo>
                <a:close/>
                <a:moveTo>
                  <a:pt x="124" y="188"/>
                </a:moveTo>
                <a:cubicBezTo>
                  <a:pt x="124" y="195"/>
                  <a:pt x="119" y="200"/>
                  <a:pt x="112" y="200"/>
                </a:cubicBezTo>
                <a:cubicBezTo>
                  <a:pt x="20" y="200"/>
                  <a:pt x="20" y="200"/>
                  <a:pt x="20" y="200"/>
                </a:cubicBezTo>
                <a:cubicBezTo>
                  <a:pt x="13" y="200"/>
                  <a:pt x="8" y="195"/>
                  <a:pt x="8" y="188"/>
                </a:cubicBezTo>
                <a:cubicBezTo>
                  <a:pt x="8" y="96"/>
                  <a:pt x="8" y="96"/>
                  <a:pt x="8" y="96"/>
                </a:cubicBezTo>
                <a:cubicBezTo>
                  <a:pt x="8" y="89"/>
                  <a:pt x="13" y="84"/>
                  <a:pt x="20" y="84"/>
                </a:cubicBezTo>
                <a:cubicBezTo>
                  <a:pt x="68" y="84"/>
                  <a:pt x="68" y="84"/>
                  <a:pt x="68" y="84"/>
                </a:cubicBezTo>
                <a:cubicBezTo>
                  <a:pt x="68" y="76"/>
                  <a:pt x="68" y="76"/>
                  <a:pt x="68" y="76"/>
                </a:cubicBezTo>
                <a:cubicBezTo>
                  <a:pt x="20" y="76"/>
                  <a:pt x="20" y="76"/>
                  <a:pt x="20" y="76"/>
                </a:cubicBezTo>
                <a:cubicBezTo>
                  <a:pt x="9" y="76"/>
                  <a:pt x="0" y="85"/>
                  <a:pt x="0" y="96"/>
                </a:cubicBezTo>
                <a:cubicBezTo>
                  <a:pt x="0" y="188"/>
                  <a:pt x="0" y="188"/>
                  <a:pt x="0" y="188"/>
                </a:cubicBezTo>
                <a:cubicBezTo>
                  <a:pt x="0" y="199"/>
                  <a:pt x="9" y="208"/>
                  <a:pt x="20" y="208"/>
                </a:cubicBezTo>
                <a:cubicBezTo>
                  <a:pt x="112" y="208"/>
                  <a:pt x="112" y="208"/>
                  <a:pt x="112" y="208"/>
                </a:cubicBezTo>
                <a:cubicBezTo>
                  <a:pt x="123" y="208"/>
                  <a:pt x="132" y="199"/>
                  <a:pt x="132" y="188"/>
                </a:cubicBezTo>
                <a:cubicBezTo>
                  <a:pt x="132" y="140"/>
                  <a:pt x="132" y="140"/>
                  <a:pt x="132" y="140"/>
                </a:cubicBezTo>
                <a:cubicBezTo>
                  <a:pt x="124" y="140"/>
                  <a:pt x="124" y="140"/>
                  <a:pt x="124" y="140"/>
                </a:cubicBezTo>
                <a:lnTo>
                  <a:pt x="124" y="1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sp>
        <p:nvSpPr>
          <p:cNvPr id="34" name="Freeform 166">
            <a:extLst>
              <a:ext uri="{FF2B5EF4-FFF2-40B4-BE49-F238E27FC236}">
                <a16:creationId xmlns:a16="http://schemas.microsoft.com/office/drawing/2014/main" id="{FA5A0E51-D6E0-4E30-9BCD-4F5AD0B413BE}"/>
              </a:ext>
            </a:extLst>
          </p:cNvPr>
          <p:cNvSpPr>
            <a:spLocks noEditPoints="1"/>
          </p:cNvSpPr>
          <p:nvPr/>
        </p:nvSpPr>
        <p:spPr bwMode="auto">
          <a:xfrm>
            <a:off x="2469223" y="3948159"/>
            <a:ext cx="343982" cy="289668"/>
          </a:xfrm>
          <a:custGeom>
            <a:avLst/>
            <a:gdLst>
              <a:gd name="T0" fmla="*/ 23 w 224"/>
              <a:gd name="T1" fmla="*/ 188 h 188"/>
              <a:gd name="T2" fmla="*/ 18 w 224"/>
              <a:gd name="T3" fmla="*/ 188 h 188"/>
              <a:gd name="T4" fmla="*/ 7 w 224"/>
              <a:gd name="T5" fmla="*/ 187 h 188"/>
              <a:gd name="T6" fmla="*/ 15 w 224"/>
              <a:gd name="T7" fmla="*/ 181 h 188"/>
              <a:gd name="T8" fmla="*/ 30 w 224"/>
              <a:gd name="T9" fmla="*/ 149 h 188"/>
              <a:gd name="T10" fmla="*/ 0 w 224"/>
              <a:gd name="T11" fmla="*/ 89 h 188"/>
              <a:gd name="T12" fmla="*/ 112 w 224"/>
              <a:gd name="T13" fmla="*/ 0 h 188"/>
              <a:gd name="T14" fmla="*/ 224 w 224"/>
              <a:gd name="T15" fmla="*/ 89 h 188"/>
              <a:gd name="T16" fmla="*/ 112 w 224"/>
              <a:gd name="T17" fmla="*/ 178 h 188"/>
              <a:gd name="T18" fmla="*/ 76 w 224"/>
              <a:gd name="T19" fmla="*/ 173 h 188"/>
              <a:gd name="T20" fmla="*/ 23 w 224"/>
              <a:gd name="T21" fmla="*/ 188 h 188"/>
              <a:gd name="T22" fmla="*/ 112 w 224"/>
              <a:gd name="T23" fmla="*/ 8 h 188"/>
              <a:gd name="T24" fmla="*/ 8 w 224"/>
              <a:gd name="T25" fmla="*/ 89 h 188"/>
              <a:gd name="T26" fmla="*/ 37 w 224"/>
              <a:gd name="T27" fmla="*/ 145 h 188"/>
              <a:gd name="T28" fmla="*/ 38 w 224"/>
              <a:gd name="T29" fmla="*/ 146 h 188"/>
              <a:gd name="T30" fmla="*/ 38 w 224"/>
              <a:gd name="T31" fmla="*/ 149 h 188"/>
              <a:gd name="T32" fmla="*/ 27 w 224"/>
              <a:gd name="T33" fmla="*/ 180 h 188"/>
              <a:gd name="T34" fmla="*/ 72 w 224"/>
              <a:gd name="T35" fmla="*/ 166 h 188"/>
              <a:gd name="T36" fmla="*/ 74 w 224"/>
              <a:gd name="T37" fmla="*/ 164 h 188"/>
              <a:gd name="T38" fmla="*/ 76 w 224"/>
              <a:gd name="T39" fmla="*/ 165 h 188"/>
              <a:gd name="T40" fmla="*/ 112 w 224"/>
              <a:gd name="T41" fmla="*/ 170 h 188"/>
              <a:gd name="T42" fmla="*/ 216 w 224"/>
              <a:gd name="T43" fmla="*/ 89 h 188"/>
              <a:gd name="T44" fmla="*/ 112 w 224"/>
              <a:gd name="T4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188">
                <a:moveTo>
                  <a:pt x="23" y="188"/>
                </a:moveTo>
                <a:cubicBezTo>
                  <a:pt x="20" y="188"/>
                  <a:pt x="18" y="188"/>
                  <a:pt x="18" y="188"/>
                </a:cubicBezTo>
                <a:cubicBezTo>
                  <a:pt x="7" y="187"/>
                  <a:pt x="7" y="187"/>
                  <a:pt x="7" y="187"/>
                </a:cubicBezTo>
                <a:cubicBezTo>
                  <a:pt x="15" y="181"/>
                  <a:pt x="15" y="181"/>
                  <a:pt x="15" y="181"/>
                </a:cubicBezTo>
                <a:cubicBezTo>
                  <a:pt x="21" y="176"/>
                  <a:pt x="26" y="165"/>
                  <a:pt x="30" y="149"/>
                </a:cubicBezTo>
                <a:cubicBezTo>
                  <a:pt x="10" y="133"/>
                  <a:pt x="0" y="112"/>
                  <a:pt x="0" y="89"/>
                </a:cubicBezTo>
                <a:cubicBezTo>
                  <a:pt x="0" y="40"/>
                  <a:pt x="50" y="0"/>
                  <a:pt x="112" y="0"/>
                </a:cubicBezTo>
                <a:cubicBezTo>
                  <a:pt x="174" y="0"/>
                  <a:pt x="224" y="40"/>
                  <a:pt x="224" y="89"/>
                </a:cubicBezTo>
                <a:cubicBezTo>
                  <a:pt x="224" y="138"/>
                  <a:pt x="174" y="178"/>
                  <a:pt x="112" y="178"/>
                </a:cubicBezTo>
                <a:cubicBezTo>
                  <a:pt x="100" y="178"/>
                  <a:pt x="88" y="177"/>
                  <a:pt x="76" y="173"/>
                </a:cubicBezTo>
                <a:cubicBezTo>
                  <a:pt x="60" y="186"/>
                  <a:pt x="34" y="188"/>
                  <a:pt x="23" y="188"/>
                </a:cubicBezTo>
                <a:close/>
                <a:moveTo>
                  <a:pt x="112" y="8"/>
                </a:moveTo>
                <a:cubicBezTo>
                  <a:pt x="55" y="8"/>
                  <a:pt x="8" y="44"/>
                  <a:pt x="8" y="89"/>
                </a:cubicBezTo>
                <a:cubicBezTo>
                  <a:pt x="8" y="110"/>
                  <a:pt x="18" y="130"/>
                  <a:pt x="37" y="145"/>
                </a:cubicBezTo>
                <a:cubicBezTo>
                  <a:pt x="38" y="146"/>
                  <a:pt x="38" y="146"/>
                  <a:pt x="38" y="146"/>
                </a:cubicBezTo>
                <a:cubicBezTo>
                  <a:pt x="38" y="149"/>
                  <a:pt x="38" y="149"/>
                  <a:pt x="38" y="149"/>
                </a:cubicBezTo>
                <a:cubicBezTo>
                  <a:pt x="35" y="162"/>
                  <a:pt x="31" y="173"/>
                  <a:pt x="27" y="180"/>
                </a:cubicBezTo>
                <a:cubicBezTo>
                  <a:pt x="39" y="179"/>
                  <a:pt x="61" y="177"/>
                  <a:pt x="72" y="166"/>
                </a:cubicBezTo>
                <a:cubicBezTo>
                  <a:pt x="74" y="164"/>
                  <a:pt x="74" y="164"/>
                  <a:pt x="74" y="164"/>
                </a:cubicBezTo>
                <a:cubicBezTo>
                  <a:pt x="76" y="165"/>
                  <a:pt x="76" y="165"/>
                  <a:pt x="76" y="165"/>
                </a:cubicBezTo>
                <a:cubicBezTo>
                  <a:pt x="88" y="168"/>
                  <a:pt x="100" y="170"/>
                  <a:pt x="112" y="170"/>
                </a:cubicBezTo>
                <a:cubicBezTo>
                  <a:pt x="169" y="170"/>
                  <a:pt x="216" y="134"/>
                  <a:pt x="216" y="89"/>
                </a:cubicBezTo>
                <a:cubicBezTo>
                  <a:pt x="216" y="44"/>
                  <a:pt x="169" y="8"/>
                  <a:pt x="112"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sp>
        <p:nvSpPr>
          <p:cNvPr id="36" name="Freeform 39">
            <a:extLst>
              <a:ext uri="{FF2B5EF4-FFF2-40B4-BE49-F238E27FC236}">
                <a16:creationId xmlns:a16="http://schemas.microsoft.com/office/drawing/2014/main" id="{E0C5CB1D-078C-4BAE-ADB1-A45F481A29DD}"/>
              </a:ext>
            </a:extLst>
          </p:cNvPr>
          <p:cNvSpPr>
            <a:spLocks noEditPoints="1"/>
          </p:cNvSpPr>
          <p:nvPr/>
        </p:nvSpPr>
        <p:spPr bwMode="auto">
          <a:xfrm>
            <a:off x="6080951" y="2301387"/>
            <a:ext cx="350836" cy="332530"/>
          </a:xfrm>
          <a:custGeom>
            <a:avLst/>
            <a:gdLst>
              <a:gd name="T0" fmla="*/ 152 w 192"/>
              <a:gd name="T1" fmla="*/ 184 h 184"/>
              <a:gd name="T2" fmla="*/ 151 w 192"/>
              <a:gd name="T3" fmla="*/ 183 h 184"/>
              <a:gd name="T4" fmla="*/ 96 w 192"/>
              <a:gd name="T5" fmla="*/ 154 h 184"/>
              <a:gd name="T6" fmla="*/ 41 w 192"/>
              <a:gd name="T7" fmla="*/ 183 h 184"/>
              <a:gd name="T8" fmla="*/ 37 w 192"/>
              <a:gd name="T9" fmla="*/ 183 h 184"/>
              <a:gd name="T10" fmla="*/ 35 w 192"/>
              <a:gd name="T11" fmla="*/ 179 h 184"/>
              <a:gd name="T12" fmla="*/ 46 w 192"/>
              <a:gd name="T13" fmla="*/ 118 h 184"/>
              <a:gd name="T14" fmla="*/ 1 w 192"/>
              <a:gd name="T15" fmla="*/ 74 h 184"/>
              <a:gd name="T16" fmla="*/ 0 w 192"/>
              <a:gd name="T17" fmla="*/ 70 h 184"/>
              <a:gd name="T18" fmla="*/ 3 w 192"/>
              <a:gd name="T19" fmla="*/ 67 h 184"/>
              <a:gd name="T20" fmla="*/ 65 w 192"/>
              <a:gd name="T21" fmla="*/ 58 h 184"/>
              <a:gd name="T22" fmla="*/ 92 w 192"/>
              <a:gd name="T23" fmla="*/ 3 h 184"/>
              <a:gd name="T24" fmla="*/ 99 w 192"/>
              <a:gd name="T25" fmla="*/ 3 h 184"/>
              <a:gd name="T26" fmla="*/ 127 w 192"/>
              <a:gd name="T27" fmla="*/ 58 h 184"/>
              <a:gd name="T28" fmla="*/ 188 w 192"/>
              <a:gd name="T29" fmla="*/ 67 h 184"/>
              <a:gd name="T30" fmla="*/ 191 w 192"/>
              <a:gd name="T31" fmla="*/ 70 h 184"/>
              <a:gd name="T32" fmla="*/ 190 w 192"/>
              <a:gd name="T33" fmla="*/ 74 h 184"/>
              <a:gd name="T34" fmla="*/ 146 w 192"/>
              <a:gd name="T35" fmla="*/ 118 h 184"/>
              <a:gd name="T36" fmla="*/ 156 w 192"/>
              <a:gd name="T37" fmla="*/ 179 h 184"/>
              <a:gd name="T38" fmla="*/ 155 w 192"/>
              <a:gd name="T39" fmla="*/ 183 h 184"/>
              <a:gd name="T40" fmla="*/ 152 w 192"/>
              <a:gd name="T41" fmla="*/ 184 h 184"/>
              <a:gd name="T42" fmla="*/ 96 w 192"/>
              <a:gd name="T43" fmla="*/ 146 h 184"/>
              <a:gd name="T44" fmla="*/ 98 w 192"/>
              <a:gd name="T45" fmla="*/ 146 h 184"/>
              <a:gd name="T46" fmla="*/ 147 w 192"/>
              <a:gd name="T47" fmla="*/ 172 h 184"/>
              <a:gd name="T48" fmla="*/ 138 w 192"/>
              <a:gd name="T49" fmla="*/ 117 h 184"/>
              <a:gd name="T50" fmla="*/ 139 w 192"/>
              <a:gd name="T51" fmla="*/ 113 h 184"/>
              <a:gd name="T52" fmla="*/ 179 w 192"/>
              <a:gd name="T53" fmla="*/ 74 h 184"/>
              <a:gd name="T54" fmla="*/ 123 w 192"/>
              <a:gd name="T55" fmla="*/ 66 h 184"/>
              <a:gd name="T56" fmla="*/ 120 w 192"/>
              <a:gd name="T57" fmla="*/ 64 h 184"/>
              <a:gd name="T58" fmla="*/ 96 w 192"/>
              <a:gd name="T59" fmla="*/ 14 h 184"/>
              <a:gd name="T60" fmla="*/ 71 w 192"/>
              <a:gd name="T61" fmla="*/ 64 h 184"/>
              <a:gd name="T62" fmla="*/ 68 w 192"/>
              <a:gd name="T63" fmla="*/ 66 h 184"/>
              <a:gd name="T64" fmla="*/ 13 w 192"/>
              <a:gd name="T65" fmla="*/ 74 h 184"/>
              <a:gd name="T66" fmla="*/ 53 w 192"/>
              <a:gd name="T67" fmla="*/ 113 h 184"/>
              <a:gd name="T68" fmla="*/ 54 w 192"/>
              <a:gd name="T69" fmla="*/ 117 h 184"/>
              <a:gd name="T70" fmla="*/ 44 w 192"/>
              <a:gd name="T71" fmla="*/ 172 h 184"/>
              <a:gd name="T72" fmla="*/ 94 w 192"/>
              <a:gd name="T73" fmla="*/ 146 h 184"/>
              <a:gd name="T74" fmla="*/ 96 w 192"/>
              <a:gd name="T75" fmla="*/ 14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84">
                <a:moveTo>
                  <a:pt x="152" y="184"/>
                </a:moveTo>
                <a:cubicBezTo>
                  <a:pt x="152" y="184"/>
                  <a:pt x="151" y="183"/>
                  <a:pt x="151" y="183"/>
                </a:cubicBezTo>
                <a:cubicBezTo>
                  <a:pt x="96" y="154"/>
                  <a:pt x="96" y="154"/>
                  <a:pt x="96" y="154"/>
                </a:cubicBezTo>
                <a:cubicBezTo>
                  <a:pt x="41" y="183"/>
                  <a:pt x="41" y="183"/>
                  <a:pt x="41" y="183"/>
                </a:cubicBezTo>
                <a:cubicBezTo>
                  <a:pt x="40" y="184"/>
                  <a:pt x="38" y="184"/>
                  <a:pt x="37" y="183"/>
                </a:cubicBezTo>
                <a:cubicBezTo>
                  <a:pt x="35" y="182"/>
                  <a:pt x="35" y="180"/>
                  <a:pt x="35" y="179"/>
                </a:cubicBezTo>
                <a:cubicBezTo>
                  <a:pt x="46" y="118"/>
                  <a:pt x="46" y="118"/>
                  <a:pt x="46" y="118"/>
                </a:cubicBezTo>
                <a:cubicBezTo>
                  <a:pt x="1" y="74"/>
                  <a:pt x="1" y="74"/>
                  <a:pt x="1" y="74"/>
                </a:cubicBezTo>
                <a:cubicBezTo>
                  <a:pt x="0" y="73"/>
                  <a:pt x="0" y="72"/>
                  <a:pt x="0" y="70"/>
                </a:cubicBezTo>
                <a:cubicBezTo>
                  <a:pt x="1" y="69"/>
                  <a:pt x="2" y="68"/>
                  <a:pt x="3" y="67"/>
                </a:cubicBezTo>
                <a:cubicBezTo>
                  <a:pt x="65" y="58"/>
                  <a:pt x="65" y="58"/>
                  <a:pt x="65" y="58"/>
                </a:cubicBezTo>
                <a:cubicBezTo>
                  <a:pt x="92" y="3"/>
                  <a:pt x="92" y="3"/>
                  <a:pt x="92" y="3"/>
                </a:cubicBezTo>
                <a:cubicBezTo>
                  <a:pt x="93" y="0"/>
                  <a:pt x="98" y="0"/>
                  <a:pt x="99" y="3"/>
                </a:cubicBezTo>
                <a:cubicBezTo>
                  <a:pt x="127" y="58"/>
                  <a:pt x="127" y="58"/>
                  <a:pt x="127" y="58"/>
                </a:cubicBezTo>
                <a:cubicBezTo>
                  <a:pt x="188" y="67"/>
                  <a:pt x="188" y="67"/>
                  <a:pt x="188" y="67"/>
                </a:cubicBezTo>
                <a:cubicBezTo>
                  <a:pt x="190" y="68"/>
                  <a:pt x="191" y="69"/>
                  <a:pt x="191" y="70"/>
                </a:cubicBezTo>
                <a:cubicBezTo>
                  <a:pt x="192" y="72"/>
                  <a:pt x="191" y="73"/>
                  <a:pt x="190" y="74"/>
                </a:cubicBezTo>
                <a:cubicBezTo>
                  <a:pt x="146" y="118"/>
                  <a:pt x="146" y="118"/>
                  <a:pt x="146" y="118"/>
                </a:cubicBezTo>
                <a:cubicBezTo>
                  <a:pt x="156" y="179"/>
                  <a:pt x="156" y="179"/>
                  <a:pt x="156" y="179"/>
                </a:cubicBezTo>
                <a:cubicBezTo>
                  <a:pt x="157" y="180"/>
                  <a:pt x="156" y="182"/>
                  <a:pt x="155" y="183"/>
                </a:cubicBezTo>
                <a:cubicBezTo>
                  <a:pt x="154" y="183"/>
                  <a:pt x="153" y="184"/>
                  <a:pt x="152" y="184"/>
                </a:cubicBezTo>
                <a:close/>
                <a:moveTo>
                  <a:pt x="96" y="146"/>
                </a:moveTo>
                <a:cubicBezTo>
                  <a:pt x="96" y="146"/>
                  <a:pt x="97" y="146"/>
                  <a:pt x="98" y="146"/>
                </a:cubicBezTo>
                <a:cubicBezTo>
                  <a:pt x="147" y="172"/>
                  <a:pt x="147" y="172"/>
                  <a:pt x="147" y="172"/>
                </a:cubicBezTo>
                <a:cubicBezTo>
                  <a:pt x="138" y="117"/>
                  <a:pt x="138" y="117"/>
                  <a:pt x="138" y="117"/>
                </a:cubicBezTo>
                <a:cubicBezTo>
                  <a:pt x="137" y="116"/>
                  <a:pt x="138" y="114"/>
                  <a:pt x="139" y="113"/>
                </a:cubicBezTo>
                <a:cubicBezTo>
                  <a:pt x="179" y="74"/>
                  <a:pt x="179" y="74"/>
                  <a:pt x="179" y="74"/>
                </a:cubicBezTo>
                <a:cubicBezTo>
                  <a:pt x="123" y="66"/>
                  <a:pt x="123" y="66"/>
                  <a:pt x="123" y="66"/>
                </a:cubicBezTo>
                <a:cubicBezTo>
                  <a:pt x="122" y="66"/>
                  <a:pt x="121" y="65"/>
                  <a:pt x="120" y="64"/>
                </a:cubicBezTo>
                <a:cubicBezTo>
                  <a:pt x="96" y="14"/>
                  <a:pt x="96" y="14"/>
                  <a:pt x="96" y="14"/>
                </a:cubicBezTo>
                <a:cubicBezTo>
                  <a:pt x="71" y="64"/>
                  <a:pt x="71" y="64"/>
                  <a:pt x="71" y="64"/>
                </a:cubicBezTo>
                <a:cubicBezTo>
                  <a:pt x="70" y="65"/>
                  <a:pt x="69" y="66"/>
                  <a:pt x="68" y="66"/>
                </a:cubicBezTo>
                <a:cubicBezTo>
                  <a:pt x="13" y="74"/>
                  <a:pt x="13" y="74"/>
                  <a:pt x="13" y="74"/>
                </a:cubicBezTo>
                <a:cubicBezTo>
                  <a:pt x="53" y="113"/>
                  <a:pt x="53" y="113"/>
                  <a:pt x="53" y="113"/>
                </a:cubicBezTo>
                <a:cubicBezTo>
                  <a:pt x="54" y="114"/>
                  <a:pt x="54" y="116"/>
                  <a:pt x="54" y="117"/>
                </a:cubicBezTo>
                <a:cubicBezTo>
                  <a:pt x="44" y="172"/>
                  <a:pt x="44" y="172"/>
                  <a:pt x="44" y="172"/>
                </a:cubicBezTo>
                <a:cubicBezTo>
                  <a:pt x="94" y="146"/>
                  <a:pt x="94" y="146"/>
                  <a:pt x="94" y="146"/>
                </a:cubicBezTo>
                <a:cubicBezTo>
                  <a:pt x="94" y="146"/>
                  <a:pt x="95" y="146"/>
                  <a:pt x="96" y="1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sp>
        <p:nvSpPr>
          <p:cNvPr id="38" name="Freeform 43">
            <a:extLst>
              <a:ext uri="{FF2B5EF4-FFF2-40B4-BE49-F238E27FC236}">
                <a16:creationId xmlns:a16="http://schemas.microsoft.com/office/drawing/2014/main" id="{011B6802-89C6-424D-B9EB-45EB2FC9D2EB}"/>
              </a:ext>
            </a:extLst>
          </p:cNvPr>
          <p:cNvSpPr>
            <a:spLocks noEditPoints="1"/>
          </p:cNvSpPr>
          <p:nvPr/>
        </p:nvSpPr>
        <p:spPr bwMode="auto">
          <a:xfrm>
            <a:off x="6080951" y="3124260"/>
            <a:ext cx="376826" cy="320583"/>
          </a:xfrm>
          <a:custGeom>
            <a:avLst/>
            <a:gdLst>
              <a:gd name="T0" fmla="*/ 193 w 221"/>
              <a:gd name="T1" fmla="*/ 102 h 187"/>
              <a:gd name="T2" fmla="*/ 221 w 221"/>
              <a:gd name="T3" fmla="*/ 74 h 187"/>
              <a:gd name="T4" fmla="*/ 147 w 221"/>
              <a:gd name="T5" fmla="*/ 0 h 187"/>
              <a:gd name="T6" fmla="*/ 119 w 221"/>
              <a:gd name="T7" fmla="*/ 29 h 187"/>
              <a:gd name="T8" fmla="*/ 125 w 221"/>
              <a:gd name="T9" fmla="*/ 34 h 187"/>
              <a:gd name="T10" fmla="*/ 114 w 221"/>
              <a:gd name="T11" fmla="*/ 46 h 187"/>
              <a:gd name="T12" fmla="*/ 102 w 221"/>
              <a:gd name="T13" fmla="*/ 34 h 187"/>
              <a:gd name="T14" fmla="*/ 108 w 221"/>
              <a:gd name="T15" fmla="*/ 29 h 187"/>
              <a:gd name="T16" fmla="*/ 80 w 221"/>
              <a:gd name="T17" fmla="*/ 0 h 187"/>
              <a:gd name="T18" fmla="*/ 0 w 221"/>
              <a:gd name="T19" fmla="*/ 80 h 187"/>
              <a:gd name="T20" fmla="*/ 29 w 221"/>
              <a:gd name="T21" fmla="*/ 108 h 187"/>
              <a:gd name="T22" fmla="*/ 34 w 221"/>
              <a:gd name="T23" fmla="*/ 102 h 187"/>
              <a:gd name="T24" fmla="*/ 119 w 221"/>
              <a:gd name="T25" fmla="*/ 187 h 187"/>
              <a:gd name="T26" fmla="*/ 187 w 221"/>
              <a:gd name="T27" fmla="*/ 119 h 187"/>
              <a:gd name="T28" fmla="*/ 176 w 221"/>
              <a:gd name="T29" fmla="*/ 108 h 187"/>
              <a:gd name="T30" fmla="*/ 187 w 221"/>
              <a:gd name="T31" fmla="*/ 96 h 187"/>
              <a:gd name="T32" fmla="*/ 193 w 221"/>
              <a:gd name="T33" fmla="*/ 102 h 187"/>
              <a:gd name="T34" fmla="*/ 12 w 221"/>
              <a:gd name="T35" fmla="*/ 80 h 187"/>
              <a:gd name="T36" fmla="*/ 80 w 221"/>
              <a:gd name="T37" fmla="*/ 12 h 187"/>
              <a:gd name="T38" fmla="*/ 97 w 221"/>
              <a:gd name="T39" fmla="*/ 29 h 187"/>
              <a:gd name="T40" fmla="*/ 29 w 221"/>
              <a:gd name="T41" fmla="*/ 96 h 187"/>
              <a:gd name="T42" fmla="*/ 12 w 221"/>
              <a:gd name="T43" fmla="*/ 80 h 187"/>
              <a:gd name="T44" fmla="*/ 167 w 221"/>
              <a:gd name="T45" fmla="*/ 128 h 187"/>
              <a:gd name="T46" fmla="*/ 142 w 221"/>
              <a:gd name="T47" fmla="*/ 102 h 187"/>
              <a:gd name="T48" fmla="*/ 136 w 221"/>
              <a:gd name="T49" fmla="*/ 102 h 187"/>
              <a:gd name="T50" fmla="*/ 136 w 221"/>
              <a:gd name="T51" fmla="*/ 108 h 187"/>
              <a:gd name="T52" fmla="*/ 162 w 221"/>
              <a:gd name="T53" fmla="*/ 133 h 187"/>
              <a:gd name="T54" fmla="*/ 150 w 221"/>
              <a:gd name="T55" fmla="*/ 145 h 187"/>
              <a:gd name="T56" fmla="*/ 125 w 221"/>
              <a:gd name="T57" fmla="*/ 119 h 187"/>
              <a:gd name="T58" fmla="*/ 119 w 221"/>
              <a:gd name="T59" fmla="*/ 119 h 187"/>
              <a:gd name="T60" fmla="*/ 119 w 221"/>
              <a:gd name="T61" fmla="*/ 125 h 187"/>
              <a:gd name="T62" fmla="*/ 145 w 221"/>
              <a:gd name="T63" fmla="*/ 150 h 187"/>
              <a:gd name="T64" fmla="*/ 145 w 221"/>
              <a:gd name="T65" fmla="*/ 150 h 187"/>
              <a:gd name="T66" fmla="*/ 133 w 221"/>
              <a:gd name="T67" fmla="*/ 162 h 187"/>
              <a:gd name="T68" fmla="*/ 108 w 221"/>
              <a:gd name="T69" fmla="*/ 136 h 187"/>
              <a:gd name="T70" fmla="*/ 102 w 221"/>
              <a:gd name="T71" fmla="*/ 136 h 187"/>
              <a:gd name="T72" fmla="*/ 102 w 221"/>
              <a:gd name="T73" fmla="*/ 142 h 187"/>
              <a:gd name="T74" fmla="*/ 128 w 221"/>
              <a:gd name="T75" fmla="*/ 167 h 187"/>
              <a:gd name="T76" fmla="*/ 128 w 221"/>
              <a:gd name="T77" fmla="*/ 167 h 187"/>
              <a:gd name="T78" fmla="*/ 119 w 221"/>
              <a:gd name="T79" fmla="*/ 176 h 187"/>
              <a:gd name="T80" fmla="*/ 40 w 221"/>
              <a:gd name="T81" fmla="*/ 96 h 187"/>
              <a:gd name="T82" fmla="*/ 97 w 221"/>
              <a:gd name="T83" fmla="*/ 40 h 187"/>
              <a:gd name="T84" fmla="*/ 108 w 221"/>
              <a:gd name="T85" fmla="*/ 51 h 187"/>
              <a:gd name="T86" fmla="*/ 77 w 221"/>
              <a:gd name="T87" fmla="*/ 82 h 187"/>
              <a:gd name="T88" fmla="*/ 99 w 221"/>
              <a:gd name="T89" fmla="*/ 105 h 187"/>
              <a:gd name="T90" fmla="*/ 130 w 221"/>
              <a:gd name="T91" fmla="*/ 74 h 187"/>
              <a:gd name="T92" fmla="*/ 176 w 221"/>
              <a:gd name="T93" fmla="*/ 119 h 187"/>
              <a:gd name="T94" fmla="*/ 167 w 221"/>
              <a:gd name="T95" fmla="*/ 128 h 187"/>
              <a:gd name="T96" fmla="*/ 170 w 221"/>
              <a:gd name="T97" fmla="*/ 102 h 187"/>
              <a:gd name="T98" fmla="*/ 133 w 221"/>
              <a:gd name="T99" fmla="*/ 65 h 187"/>
              <a:gd name="T100" fmla="*/ 128 w 221"/>
              <a:gd name="T101" fmla="*/ 65 h 187"/>
              <a:gd name="T102" fmla="*/ 99 w 221"/>
              <a:gd name="T103" fmla="*/ 94 h 187"/>
              <a:gd name="T104" fmla="*/ 88 w 221"/>
              <a:gd name="T105" fmla="*/ 82 h 187"/>
              <a:gd name="T106" fmla="*/ 116 w 221"/>
              <a:gd name="T107" fmla="*/ 54 h 187"/>
              <a:gd name="T108" fmla="*/ 130 w 221"/>
              <a:gd name="T109" fmla="*/ 40 h 187"/>
              <a:gd name="T110" fmla="*/ 181 w 221"/>
              <a:gd name="T111" fmla="*/ 91 h 187"/>
              <a:gd name="T112" fmla="*/ 170 w 221"/>
              <a:gd name="T113" fmla="*/ 102 h 187"/>
              <a:gd name="T114" fmla="*/ 147 w 221"/>
              <a:gd name="T115" fmla="*/ 12 h 187"/>
              <a:gd name="T116" fmla="*/ 210 w 221"/>
              <a:gd name="T117" fmla="*/ 74 h 187"/>
              <a:gd name="T118" fmla="*/ 193 w 221"/>
              <a:gd name="T119" fmla="*/ 91 h 187"/>
              <a:gd name="T120" fmla="*/ 130 w 221"/>
              <a:gd name="T121" fmla="*/ 29 h 187"/>
              <a:gd name="T122" fmla="*/ 147 w 221"/>
              <a:gd name="T123" fmla="*/ 1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187">
                <a:moveTo>
                  <a:pt x="193" y="102"/>
                </a:moveTo>
                <a:cubicBezTo>
                  <a:pt x="221" y="74"/>
                  <a:pt x="221" y="74"/>
                  <a:pt x="221" y="74"/>
                </a:cubicBezTo>
                <a:cubicBezTo>
                  <a:pt x="147" y="0"/>
                  <a:pt x="147" y="0"/>
                  <a:pt x="147" y="0"/>
                </a:cubicBezTo>
                <a:cubicBezTo>
                  <a:pt x="119" y="29"/>
                  <a:pt x="119" y="29"/>
                  <a:pt x="119" y="29"/>
                </a:cubicBezTo>
                <a:cubicBezTo>
                  <a:pt x="125" y="34"/>
                  <a:pt x="125" y="34"/>
                  <a:pt x="125" y="34"/>
                </a:cubicBezTo>
                <a:cubicBezTo>
                  <a:pt x="114" y="46"/>
                  <a:pt x="114" y="46"/>
                  <a:pt x="114" y="46"/>
                </a:cubicBezTo>
                <a:cubicBezTo>
                  <a:pt x="102" y="34"/>
                  <a:pt x="102" y="34"/>
                  <a:pt x="102" y="34"/>
                </a:cubicBezTo>
                <a:cubicBezTo>
                  <a:pt x="108" y="29"/>
                  <a:pt x="108" y="29"/>
                  <a:pt x="108" y="29"/>
                </a:cubicBezTo>
                <a:cubicBezTo>
                  <a:pt x="80" y="0"/>
                  <a:pt x="80" y="0"/>
                  <a:pt x="80" y="0"/>
                </a:cubicBezTo>
                <a:cubicBezTo>
                  <a:pt x="0" y="80"/>
                  <a:pt x="0" y="80"/>
                  <a:pt x="0" y="80"/>
                </a:cubicBezTo>
                <a:cubicBezTo>
                  <a:pt x="29" y="108"/>
                  <a:pt x="29" y="108"/>
                  <a:pt x="29" y="108"/>
                </a:cubicBezTo>
                <a:cubicBezTo>
                  <a:pt x="34" y="102"/>
                  <a:pt x="34" y="102"/>
                  <a:pt x="34" y="102"/>
                </a:cubicBezTo>
                <a:cubicBezTo>
                  <a:pt x="119" y="187"/>
                  <a:pt x="119" y="187"/>
                  <a:pt x="119" y="187"/>
                </a:cubicBezTo>
                <a:cubicBezTo>
                  <a:pt x="187" y="119"/>
                  <a:pt x="187" y="119"/>
                  <a:pt x="187" y="119"/>
                </a:cubicBezTo>
                <a:cubicBezTo>
                  <a:pt x="176" y="108"/>
                  <a:pt x="176" y="108"/>
                  <a:pt x="176" y="108"/>
                </a:cubicBezTo>
                <a:cubicBezTo>
                  <a:pt x="187" y="96"/>
                  <a:pt x="187" y="96"/>
                  <a:pt x="187" y="96"/>
                </a:cubicBezTo>
                <a:lnTo>
                  <a:pt x="193" y="102"/>
                </a:lnTo>
                <a:close/>
                <a:moveTo>
                  <a:pt x="12" y="80"/>
                </a:moveTo>
                <a:cubicBezTo>
                  <a:pt x="80" y="12"/>
                  <a:pt x="80" y="12"/>
                  <a:pt x="80" y="12"/>
                </a:cubicBezTo>
                <a:cubicBezTo>
                  <a:pt x="97" y="29"/>
                  <a:pt x="97" y="29"/>
                  <a:pt x="97" y="29"/>
                </a:cubicBezTo>
                <a:cubicBezTo>
                  <a:pt x="29" y="96"/>
                  <a:pt x="29" y="96"/>
                  <a:pt x="29" y="96"/>
                </a:cubicBezTo>
                <a:lnTo>
                  <a:pt x="12" y="80"/>
                </a:lnTo>
                <a:close/>
                <a:moveTo>
                  <a:pt x="167" y="128"/>
                </a:moveTo>
                <a:cubicBezTo>
                  <a:pt x="142" y="102"/>
                  <a:pt x="142" y="102"/>
                  <a:pt x="142" y="102"/>
                </a:cubicBezTo>
                <a:cubicBezTo>
                  <a:pt x="140" y="101"/>
                  <a:pt x="138" y="101"/>
                  <a:pt x="136" y="102"/>
                </a:cubicBezTo>
                <a:cubicBezTo>
                  <a:pt x="135" y="104"/>
                  <a:pt x="135" y="106"/>
                  <a:pt x="136" y="108"/>
                </a:cubicBezTo>
                <a:cubicBezTo>
                  <a:pt x="162" y="133"/>
                  <a:pt x="162" y="133"/>
                  <a:pt x="162" y="133"/>
                </a:cubicBezTo>
                <a:cubicBezTo>
                  <a:pt x="150" y="145"/>
                  <a:pt x="150" y="145"/>
                  <a:pt x="150" y="145"/>
                </a:cubicBezTo>
                <a:cubicBezTo>
                  <a:pt x="125" y="119"/>
                  <a:pt x="125" y="119"/>
                  <a:pt x="125" y="119"/>
                </a:cubicBezTo>
                <a:cubicBezTo>
                  <a:pt x="123" y="118"/>
                  <a:pt x="121" y="118"/>
                  <a:pt x="119" y="119"/>
                </a:cubicBezTo>
                <a:cubicBezTo>
                  <a:pt x="118" y="121"/>
                  <a:pt x="118" y="123"/>
                  <a:pt x="119" y="125"/>
                </a:cubicBezTo>
                <a:cubicBezTo>
                  <a:pt x="145" y="150"/>
                  <a:pt x="145" y="150"/>
                  <a:pt x="145" y="150"/>
                </a:cubicBezTo>
                <a:cubicBezTo>
                  <a:pt x="145" y="150"/>
                  <a:pt x="145" y="150"/>
                  <a:pt x="145" y="150"/>
                </a:cubicBezTo>
                <a:cubicBezTo>
                  <a:pt x="133" y="162"/>
                  <a:pt x="133" y="162"/>
                  <a:pt x="133" y="162"/>
                </a:cubicBezTo>
                <a:cubicBezTo>
                  <a:pt x="108" y="136"/>
                  <a:pt x="108" y="136"/>
                  <a:pt x="108" y="136"/>
                </a:cubicBezTo>
                <a:cubicBezTo>
                  <a:pt x="106" y="135"/>
                  <a:pt x="104" y="135"/>
                  <a:pt x="102" y="136"/>
                </a:cubicBezTo>
                <a:cubicBezTo>
                  <a:pt x="101" y="138"/>
                  <a:pt x="101" y="140"/>
                  <a:pt x="102" y="142"/>
                </a:cubicBezTo>
                <a:cubicBezTo>
                  <a:pt x="128" y="167"/>
                  <a:pt x="128" y="167"/>
                  <a:pt x="128" y="167"/>
                </a:cubicBezTo>
                <a:cubicBezTo>
                  <a:pt x="128" y="167"/>
                  <a:pt x="128" y="167"/>
                  <a:pt x="128" y="167"/>
                </a:cubicBezTo>
                <a:cubicBezTo>
                  <a:pt x="119" y="176"/>
                  <a:pt x="119" y="176"/>
                  <a:pt x="119" y="176"/>
                </a:cubicBezTo>
                <a:cubicBezTo>
                  <a:pt x="40" y="96"/>
                  <a:pt x="40" y="96"/>
                  <a:pt x="40" y="96"/>
                </a:cubicBezTo>
                <a:cubicBezTo>
                  <a:pt x="97" y="40"/>
                  <a:pt x="97" y="40"/>
                  <a:pt x="97" y="40"/>
                </a:cubicBezTo>
                <a:cubicBezTo>
                  <a:pt x="108" y="51"/>
                  <a:pt x="108" y="51"/>
                  <a:pt x="108" y="51"/>
                </a:cubicBezTo>
                <a:cubicBezTo>
                  <a:pt x="77" y="82"/>
                  <a:pt x="77" y="82"/>
                  <a:pt x="77" y="82"/>
                </a:cubicBezTo>
                <a:cubicBezTo>
                  <a:pt x="99" y="105"/>
                  <a:pt x="99" y="105"/>
                  <a:pt x="99" y="105"/>
                </a:cubicBezTo>
                <a:cubicBezTo>
                  <a:pt x="130" y="74"/>
                  <a:pt x="130" y="74"/>
                  <a:pt x="130" y="74"/>
                </a:cubicBezTo>
                <a:cubicBezTo>
                  <a:pt x="176" y="119"/>
                  <a:pt x="176" y="119"/>
                  <a:pt x="176" y="119"/>
                </a:cubicBezTo>
                <a:lnTo>
                  <a:pt x="167" y="128"/>
                </a:lnTo>
                <a:close/>
                <a:moveTo>
                  <a:pt x="170" y="102"/>
                </a:moveTo>
                <a:cubicBezTo>
                  <a:pt x="133" y="65"/>
                  <a:pt x="133" y="65"/>
                  <a:pt x="133" y="65"/>
                </a:cubicBezTo>
                <a:cubicBezTo>
                  <a:pt x="132" y="64"/>
                  <a:pt x="129" y="64"/>
                  <a:pt x="128" y="65"/>
                </a:cubicBezTo>
                <a:cubicBezTo>
                  <a:pt x="99" y="94"/>
                  <a:pt x="99" y="94"/>
                  <a:pt x="99" y="94"/>
                </a:cubicBezTo>
                <a:cubicBezTo>
                  <a:pt x="88" y="82"/>
                  <a:pt x="88" y="82"/>
                  <a:pt x="88" y="82"/>
                </a:cubicBezTo>
                <a:cubicBezTo>
                  <a:pt x="116" y="54"/>
                  <a:pt x="116" y="54"/>
                  <a:pt x="116" y="54"/>
                </a:cubicBezTo>
                <a:cubicBezTo>
                  <a:pt x="130" y="40"/>
                  <a:pt x="130" y="40"/>
                  <a:pt x="130" y="40"/>
                </a:cubicBezTo>
                <a:cubicBezTo>
                  <a:pt x="181" y="91"/>
                  <a:pt x="181" y="91"/>
                  <a:pt x="181" y="91"/>
                </a:cubicBezTo>
                <a:lnTo>
                  <a:pt x="170" y="102"/>
                </a:lnTo>
                <a:close/>
                <a:moveTo>
                  <a:pt x="147" y="12"/>
                </a:moveTo>
                <a:cubicBezTo>
                  <a:pt x="210" y="74"/>
                  <a:pt x="210" y="74"/>
                  <a:pt x="210" y="74"/>
                </a:cubicBezTo>
                <a:cubicBezTo>
                  <a:pt x="193" y="91"/>
                  <a:pt x="193" y="91"/>
                  <a:pt x="193" y="91"/>
                </a:cubicBezTo>
                <a:cubicBezTo>
                  <a:pt x="130" y="29"/>
                  <a:pt x="130" y="29"/>
                  <a:pt x="130" y="29"/>
                </a:cubicBezTo>
                <a:lnTo>
                  <a:pt x="147"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spTree>
    <p:extLst>
      <p:ext uri="{BB962C8B-B14F-4D97-AF65-F5344CB8AC3E}">
        <p14:creationId xmlns:p14="http://schemas.microsoft.com/office/powerpoint/2010/main" val="397001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ppt_x"/>
                                          </p:val>
                                        </p:tav>
                                        <p:tav tm="100000">
                                          <p:val>
                                            <p:strVal val="#ppt_x"/>
                                          </p:val>
                                        </p:tav>
                                      </p:tavLst>
                                    </p:anim>
                                    <p:anim calcmode="lin" valueType="num">
                                      <p:cBhvr additive="base">
                                        <p:cTn id="54" dur="500" fill="hold"/>
                                        <p:tgtEl>
                                          <p:spTgt spid="3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7" grpId="0"/>
      <p:bldP spid="9" grpId="0" animBg="1"/>
      <p:bldP spid="12" grpId="0"/>
      <p:bldP spid="13" grpId="0" animBg="1"/>
      <p:bldP spid="15" grpId="0"/>
      <p:bldP spid="16" grpId="0" animBg="1"/>
      <p:bldP spid="18" grpId="0"/>
      <p:bldP spid="19" grpId="0" animBg="1"/>
      <p:bldP spid="21" grpId="0"/>
      <p:bldP spid="22" grpId="0" animBg="1"/>
      <p:bldP spid="30" grpId="0" animBg="1"/>
      <p:bldP spid="32" grpId="0" animBg="1"/>
      <p:bldP spid="34" grpId="0" animBg="1"/>
      <p:bldP spid="36"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earning to Write Chinese Characters by Hand">
            <a:extLst>
              <a:ext uri="{FF2B5EF4-FFF2-40B4-BE49-F238E27FC236}">
                <a16:creationId xmlns:a16="http://schemas.microsoft.com/office/drawing/2014/main" id="{191EE94A-3CAB-4839-A47B-80E77988DE7B}"/>
              </a:ext>
            </a:extLst>
          </p:cNvPr>
          <p:cNvPicPr>
            <a:picLocks noGrp="1" noChangeAspect="1" noChangeArrowheads="1"/>
          </p:cNvPicPr>
          <p:nvPr>
            <p:ph type="pic" sz="quarter" idx="10"/>
          </p:nvPr>
        </p:nvPicPr>
        <p:blipFill rotWithShape="1">
          <a:blip r:embed="rId2" cstate="print">
            <a:extLst>
              <a:ext uri="{28A0092B-C50C-407E-A947-70E740481C1C}">
                <a14:useLocalDpi xmlns:a14="http://schemas.microsoft.com/office/drawing/2010/main" val="0"/>
              </a:ext>
            </a:extLst>
          </a:blip>
          <a:srcRect l="19" r="2498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736410F-8ACB-431F-BAA4-D92808EEBFFA}"/>
              </a:ext>
            </a:extLst>
          </p:cNvPr>
          <p:cNvSpPr/>
          <p:nvPr/>
        </p:nvSpPr>
        <p:spPr>
          <a:xfrm>
            <a:off x="1524000" y="-1"/>
            <a:ext cx="9144000" cy="6858001"/>
          </a:xfrm>
          <a:prstGeom prst="rect">
            <a:avLst/>
          </a:prstGeom>
          <a:gradFill flip="none" rotWithShape="1">
            <a:gsLst>
              <a:gs pos="0">
                <a:schemeClr val="accent3">
                  <a:alpha val="40000"/>
                </a:schemeClr>
              </a:gs>
              <a:gs pos="100000">
                <a:schemeClr val="accent1">
                  <a:alpha val="97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48076E0-6050-4BB5-A074-2D055A83FCE5}"/>
              </a:ext>
            </a:extLst>
          </p:cNvPr>
          <p:cNvCxnSpPr>
            <a:cxnSpLocks/>
          </p:cNvCxnSpPr>
          <p:nvPr/>
        </p:nvCxnSpPr>
        <p:spPr>
          <a:xfrm>
            <a:off x="10081808" y="6461739"/>
            <a:ext cx="0" cy="20775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8B05B6F8-3C3F-493D-BD2D-5A8DAEFCE962}"/>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bg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37</a:t>
            </a:fld>
            <a:endParaRPr lang="en-US" sz="1100" b="1" dirty="0">
              <a:solidFill>
                <a:schemeClr val="bg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grpSp>
        <p:nvGrpSpPr>
          <p:cNvPr id="28" name="Group 27">
            <a:extLst>
              <a:ext uri="{FF2B5EF4-FFF2-40B4-BE49-F238E27FC236}">
                <a16:creationId xmlns:a16="http://schemas.microsoft.com/office/drawing/2014/main" id="{E6013AF7-CCE8-4873-BD5F-1D9711792B8B}"/>
              </a:ext>
            </a:extLst>
          </p:cNvPr>
          <p:cNvGrpSpPr/>
          <p:nvPr/>
        </p:nvGrpSpPr>
        <p:grpSpPr>
          <a:xfrm>
            <a:off x="1521714" y="836579"/>
            <a:ext cx="8201028" cy="5184842"/>
            <a:chOff x="-2286" y="836579"/>
            <a:chExt cx="7237378" cy="5184842"/>
          </a:xfrm>
        </p:grpSpPr>
        <p:sp>
          <p:nvSpPr>
            <p:cNvPr id="25" name="Rectangle 24">
              <a:extLst>
                <a:ext uri="{FF2B5EF4-FFF2-40B4-BE49-F238E27FC236}">
                  <a16:creationId xmlns:a16="http://schemas.microsoft.com/office/drawing/2014/main" id="{8BB4EBC2-686B-44F8-93A3-0CBA019E690D}"/>
                </a:ext>
              </a:extLst>
            </p:cNvPr>
            <p:cNvSpPr/>
            <p:nvPr/>
          </p:nvSpPr>
          <p:spPr>
            <a:xfrm rot="10800000" flipH="1" flipV="1">
              <a:off x="-2286" y="1191828"/>
              <a:ext cx="7237378" cy="4829593"/>
            </a:xfrm>
            <a:prstGeom prst="rect">
              <a:avLst/>
            </a:prstGeom>
            <a:gradFill flip="none" rotWithShape="1">
              <a:gsLst>
                <a:gs pos="0">
                  <a:schemeClr val="bg1">
                    <a:alpha val="0"/>
                  </a:schemeClr>
                </a:gs>
                <a:gs pos="100000">
                  <a:schemeClr val="bg1">
                    <a:alpha val="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4F0BA0-ED06-4570-9DF6-CFC4FDE1F41C}"/>
                </a:ext>
              </a:extLst>
            </p:cNvPr>
            <p:cNvSpPr/>
            <p:nvPr/>
          </p:nvSpPr>
          <p:spPr>
            <a:xfrm rot="10800000" flipH="1" flipV="1">
              <a:off x="-2286" y="836579"/>
              <a:ext cx="7237378" cy="4829593"/>
            </a:xfrm>
            <a:prstGeom prst="rect">
              <a:avLst/>
            </a:prstGeom>
            <a:gradFill flip="none" rotWithShape="1">
              <a:gsLst>
                <a:gs pos="0">
                  <a:schemeClr val="bg1">
                    <a:alpha val="0"/>
                  </a:schemeClr>
                </a:gs>
                <a:gs pos="100000">
                  <a:schemeClr val="bg1">
                    <a:alpha val="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B09EF9C-793D-43A9-9D7F-92D65B3C25F4}"/>
              </a:ext>
            </a:extLst>
          </p:cNvPr>
          <p:cNvGrpSpPr/>
          <p:nvPr/>
        </p:nvGrpSpPr>
        <p:grpSpPr>
          <a:xfrm>
            <a:off x="1891118" y="2134277"/>
            <a:ext cx="7185750" cy="3158047"/>
            <a:chOff x="717116" y="3020092"/>
            <a:chExt cx="7185750" cy="3158047"/>
          </a:xfrm>
        </p:grpSpPr>
        <p:sp>
          <p:nvSpPr>
            <p:cNvPr id="13" name="TextBox 12">
              <a:extLst>
                <a:ext uri="{FF2B5EF4-FFF2-40B4-BE49-F238E27FC236}">
                  <a16:creationId xmlns:a16="http://schemas.microsoft.com/office/drawing/2014/main" id="{7C045B76-7FE7-4F51-ADB9-6535D8A64C78}"/>
                </a:ext>
              </a:extLst>
            </p:cNvPr>
            <p:cNvSpPr txBox="1"/>
            <p:nvPr/>
          </p:nvSpPr>
          <p:spPr>
            <a:xfrm>
              <a:off x="1653762" y="3020092"/>
              <a:ext cx="5341716" cy="769441"/>
            </a:xfrm>
            <a:prstGeom prst="rect">
              <a:avLst/>
            </a:prstGeom>
            <a:noFill/>
          </p:spPr>
          <p:txBody>
            <a:bodyPr wrap="square">
              <a:spAutoFit/>
            </a:bodyPr>
            <a:lstStyle/>
            <a:p>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Integrity</a:t>
              </a:r>
            </a:p>
          </p:txBody>
        </p:sp>
        <p:sp>
          <p:nvSpPr>
            <p:cNvPr id="19" name="Freeform: Shape 18">
              <a:extLst>
                <a:ext uri="{FF2B5EF4-FFF2-40B4-BE49-F238E27FC236}">
                  <a16:creationId xmlns:a16="http://schemas.microsoft.com/office/drawing/2014/main" id="{A680221E-2748-4151-8AF1-5703EBBADC92}"/>
                </a:ext>
              </a:extLst>
            </p:cNvPr>
            <p:cNvSpPr/>
            <p:nvPr/>
          </p:nvSpPr>
          <p:spPr>
            <a:xfrm>
              <a:off x="717116" y="3069400"/>
              <a:ext cx="1817289" cy="1440267"/>
            </a:xfrm>
            <a:custGeom>
              <a:avLst/>
              <a:gdLst/>
              <a:ahLst/>
              <a:cxnLst/>
              <a:rect l="l" t="t" r="r" b="b"/>
              <a:pathLst>
                <a:path w="241088" h="191071">
                  <a:moveTo>
                    <a:pt x="180394" y="0"/>
                  </a:moveTo>
                  <a:lnTo>
                    <a:pt x="236030" y="0"/>
                  </a:lnTo>
                  <a:lnTo>
                    <a:pt x="211303" y="89354"/>
                  </a:lnTo>
                  <a:cubicBezTo>
                    <a:pt x="220669" y="93475"/>
                    <a:pt x="227975" y="99657"/>
                    <a:pt x="233220" y="107899"/>
                  </a:cubicBezTo>
                  <a:cubicBezTo>
                    <a:pt x="238465" y="116141"/>
                    <a:pt x="241088" y="125882"/>
                    <a:pt x="241088" y="137122"/>
                  </a:cubicBezTo>
                  <a:cubicBezTo>
                    <a:pt x="241088" y="153231"/>
                    <a:pt x="236030" y="166251"/>
                    <a:pt x="225914" y="176179"/>
                  </a:cubicBezTo>
                  <a:cubicBezTo>
                    <a:pt x="215799" y="186107"/>
                    <a:pt x="202873" y="191071"/>
                    <a:pt x="187138" y="191071"/>
                  </a:cubicBezTo>
                  <a:cubicBezTo>
                    <a:pt x="171403" y="191071"/>
                    <a:pt x="158384" y="186013"/>
                    <a:pt x="148081" y="175898"/>
                  </a:cubicBezTo>
                  <a:cubicBezTo>
                    <a:pt x="137778" y="165782"/>
                    <a:pt x="132626" y="152857"/>
                    <a:pt x="132626" y="137122"/>
                  </a:cubicBezTo>
                  <a:cubicBezTo>
                    <a:pt x="132626" y="129629"/>
                    <a:pt x="133563" y="122136"/>
                    <a:pt x="135436" y="114643"/>
                  </a:cubicBezTo>
                  <a:cubicBezTo>
                    <a:pt x="137310" y="107150"/>
                    <a:pt x="141431" y="95910"/>
                    <a:pt x="147800" y="80924"/>
                  </a:cubicBezTo>
                  <a:close/>
                  <a:moveTo>
                    <a:pt x="47768" y="0"/>
                  </a:moveTo>
                  <a:lnTo>
                    <a:pt x="103404" y="0"/>
                  </a:lnTo>
                  <a:lnTo>
                    <a:pt x="78677" y="89354"/>
                  </a:lnTo>
                  <a:cubicBezTo>
                    <a:pt x="88043" y="93475"/>
                    <a:pt x="95349" y="99657"/>
                    <a:pt x="100594" y="107899"/>
                  </a:cubicBezTo>
                  <a:cubicBezTo>
                    <a:pt x="105839" y="116141"/>
                    <a:pt x="108462" y="125882"/>
                    <a:pt x="108462" y="137122"/>
                  </a:cubicBezTo>
                  <a:cubicBezTo>
                    <a:pt x="108462" y="153231"/>
                    <a:pt x="103404" y="166251"/>
                    <a:pt x="93288" y="176179"/>
                  </a:cubicBezTo>
                  <a:cubicBezTo>
                    <a:pt x="83173" y="186107"/>
                    <a:pt x="70247" y="191071"/>
                    <a:pt x="54512" y="191071"/>
                  </a:cubicBezTo>
                  <a:cubicBezTo>
                    <a:pt x="38777" y="191071"/>
                    <a:pt x="25758" y="186013"/>
                    <a:pt x="15455" y="175898"/>
                  </a:cubicBezTo>
                  <a:cubicBezTo>
                    <a:pt x="5152" y="165782"/>
                    <a:pt x="0" y="152857"/>
                    <a:pt x="0" y="137122"/>
                  </a:cubicBezTo>
                  <a:cubicBezTo>
                    <a:pt x="0" y="129629"/>
                    <a:pt x="937" y="122136"/>
                    <a:pt x="2810" y="114643"/>
                  </a:cubicBezTo>
                  <a:cubicBezTo>
                    <a:pt x="4683" y="107150"/>
                    <a:pt x="8805" y="95910"/>
                    <a:pt x="15174" y="80924"/>
                  </a:cubicBez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8DAAC9F7-B8C0-4DC4-B9BD-C512F009811A}"/>
                </a:ext>
              </a:extLst>
            </p:cNvPr>
            <p:cNvSpPr txBox="1"/>
            <p:nvPr/>
          </p:nvSpPr>
          <p:spPr>
            <a:xfrm>
              <a:off x="1653762" y="3787600"/>
              <a:ext cx="6249104" cy="1815882"/>
            </a:xfrm>
            <a:prstGeom prst="rect">
              <a:avLst/>
            </a:prstGeom>
            <a:noFill/>
          </p:spPr>
          <p:txBody>
            <a:bodyPr wrap="square">
              <a:spAutoFit/>
            </a:bodyPr>
            <a:lstStyle/>
            <a:p>
              <a:r>
                <a:rPr lang="en-US" sz="2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TRUST . . . </a:t>
              </a:r>
              <a:br>
                <a:rPr lang="en-US" sz="2800"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br>
              <a:r>
                <a:rPr lang="en-US" sz="2800"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Like fine china once broken, can be repaired . . . but it is never quite the same. </a:t>
              </a:r>
            </a:p>
          </p:txBody>
        </p:sp>
        <p:sp>
          <p:nvSpPr>
            <p:cNvPr id="15" name="TextBox 14">
              <a:extLst>
                <a:ext uri="{FF2B5EF4-FFF2-40B4-BE49-F238E27FC236}">
                  <a16:creationId xmlns:a16="http://schemas.microsoft.com/office/drawing/2014/main" id="{AE81388F-5471-46D6-8115-712D14B67B11}"/>
                </a:ext>
              </a:extLst>
            </p:cNvPr>
            <p:cNvSpPr txBox="1"/>
            <p:nvPr/>
          </p:nvSpPr>
          <p:spPr>
            <a:xfrm>
              <a:off x="1653762" y="5716474"/>
              <a:ext cx="5341716" cy="461665"/>
            </a:xfrm>
            <a:prstGeom prst="rect">
              <a:avLst/>
            </a:prstGeom>
            <a:noFill/>
          </p:spPr>
          <p:txBody>
            <a:bodyPr wrap="square">
              <a:spAutoFit/>
            </a:bodyPr>
            <a:lstStyle/>
            <a:p>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Chinese Proverb</a:t>
              </a:r>
            </a:p>
          </p:txBody>
        </p:sp>
        <p:sp>
          <p:nvSpPr>
            <p:cNvPr id="23" name="Freeform: Shape 22">
              <a:extLst>
                <a:ext uri="{FF2B5EF4-FFF2-40B4-BE49-F238E27FC236}">
                  <a16:creationId xmlns:a16="http://schemas.microsoft.com/office/drawing/2014/main" id="{0AD923DC-E857-4700-8A4A-80CA85368F37}"/>
                </a:ext>
              </a:extLst>
            </p:cNvPr>
            <p:cNvSpPr/>
            <p:nvPr/>
          </p:nvSpPr>
          <p:spPr>
            <a:xfrm rot="10800000">
              <a:off x="5322534" y="4343595"/>
              <a:ext cx="1817289" cy="1440267"/>
            </a:xfrm>
            <a:custGeom>
              <a:avLst/>
              <a:gdLst/>
              <a:ahLst/>
              <a:cxnLst/>
              <a:rect l="l" t="t" r="r" b="b"/>
              <a:pathLst>
                <a:path w="241088" h="191071">
                  <a:moveTo>
                    <a:pt x="180394" y="0"/>
                  </a:moveTo>
                  <a:lnTo>
                    <a:pt x="236030" y="0"/>
                  </a:lnTo>
                  <a:lnTo>
                    <a:pt x="211303" y="89354"/>
                  </a:lnTo>
                  <a:cubicBezTo>
                    <a:pt x="220669" y="93475"/>
                    <a:pt x="227975" y="99657"/>
                    <a:pt x="233220" y="107899"/>
                  </a:cubicBezTo>
                  <a:cubicBezTo>
                    <a:pt x="238465" y="116141"/>
                    <a:pt x="241088" y="125882"/>
                    <a:pt x="241088" y="137122"/>
                  </a:cubicBezTo>
                  <a:cubicBezTo>
                    <a:pt x="241088" y="153231"/>
                    <a:pt x="236030" y="166251"/>
                    <a:pt x="225914" y="176179"/>
                  </a:cubicBezTo>
                  <a:cubicBezTo>
                    <a:pt x="215799" y="186107"/>
                    <a:pt x="202873" y="191071"/>
                    <a:pt x="187138" y="191071"/>
                  </a:cubicBezTo>
                  <a:cubicBezTo>
                    <a:pt x="171403" y="191071"/>
                    <a:pt x="158384" y="186013"/>
                    <a:pt x="148081" y="175898"/>
                  </a:cubicBezTo>
                  <a:cubicBezTo>
                    <a:pt x="137778" y="165782"/>
                    <a:pt x="132626" y="152857"/>
                    <a:pt x="132626" y="137122"/>
                  </a:cubicBezTo>
                  <a:cubicBezTo>
                    <a:pt x="132626" y="129629"/>
                    <a:pt x="133563" y="122136"/>
                    <a:pt x="135436" y="114643"/>
                  </a:cubicBezTo>
                  <a:cubicBezTo>
                    <a:pt x="137310" y="107150"/>
                    <a:pt x="141431" y="95910"/>
                    <a:pt x="147800" y="80924"/>
                  </a:cubicBezTo>
                  <a:close/>
                  <a:moveTo>
                    <a:pt x="47768" y="0"/>
                  </a:moveTo>
                  <a:lnTo>
                    <a:pt x="103404" y="0"/>
                  </a:lnTo>
                  <a:lnTo>
                    <a:pt x="78677" y="89354"/>
                  </a:lnTo>
                  <a:cubicBezTo>
                    <a:pt x="88043" y="93475"/>
                    <a:pt x="95349" y="99657"/>
                    <a:pt x="100594" y="107899"/>
                  </a:cubicBezTo>
                  <a:cubicBezTo>
                    <a:pt x="105839" y="116141"/>
                    <a:pt x="108462" y="125882"/>
                    <a:pt x="108462" y="137122"/>
                  </a:cubicBezTo>
                  <a:cubicBezTo>
                    <a:pt x="108462" y="153231"/>
                    <a:pt x="103404" y="166251"/>
                    <a:pt x="93288" y="176179"/>
                  </a:cubicBezTo>
                  <a:cubicBezTo>
                    <a:pt x="83173" y="186107"/>
                    <a:pt x="70247" y="191071"/>
                    <a:pt x="54512" y="191071"/>
                  </a:cubicBezTo>
                  <a:cubicBezTo>
                    <a:pt x="38777" y="191071"/>
                    <a:pt x="25758" y="186013"/>
                    <a:pt x="15455" y="175898"/>
                  </a:cubicBezTo>
                  <a:cubicBezTo>
                    <a:pt x="5152" y="165782"/>
                    <a:pt x="0" y="152857"/>
                    <a:pt x="0" y="137122"/>
                  </a:cubicBezTo>
                  <a:cubicBezTo>
                    <a:pt x="0" y="129629"/>
                    <a:pt x="937" y="122136"/>
                    <a:pt x="2810" y="114643"/>
                  </a:cubicBezTo>
                  <a:cubicBezTo>
                    <a:pt x="4683" y="107150"/>
                    <a:pt x="8805" y="95910"/>
                    <a:pt x="15174" y="80924"/>
                  </a:cubicBez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51091225"/>
      </p:ext>
    </p:extLst>
  </p:cSld>
  <p:clrMapOvr>
    <a:masterClrMapping/>
  </p:clrMapOvr>
  <p:transition spd="slow">
    <p:comb/>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33E7D-F52D-4B8F-AB37-27B4347BEA73}"/>
              </a:ext>
            </a:extLst>
          </p:cNvPr>
          <p:cNvSpPr/>
          <p:nvPr/>
        </p:nvSpPr>
        <p:spPr>
          <a:xfrm flipH="1">
            <a:off x="1523995" y="4387806"/>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2" name="Rectangle 11"/>
          <p:cNvSpPr/>
          <p:nvPr/>
        </p:nvSpPr>
        <p:spPr>
          <a:xfrm flipH="1">
            <a:off x="1524000" y="0"/>
            <a:ext cx="9143999" cy="6858000"/>
          </a:xfrm>
          <a:prstGeom prst="rect">
            <a:avLst/>
          </a:prstGeom>
          <a:gradFill>
            <a:gsLst>
              <a:gs pos="10000">
                <a:schemeClr val="accent6">
                  <a:lumMod val="20000"/>
                  <a:lumOff val="80000"/>
                </a:schemeClr>
              </a:gs>
              <a:gs pos="100000">
                <a:schemeClr val="bg1">
                  <a:alpha val="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4" name="Rectangle 13">
            <a:extLst>
              <a:ext uri="{FF2B5EF4-FFF2-40B4-BE49-F238E27FC236}">
                <a16:creationId xmlns:a16="http://schemas.microsoft.com/office/drawing/2014/main" id="{0DD33E7D-F52D-4B8F-AB37-27B4347BEA73}"/>
              </a:ext>
            </a:extLst>
          </p:cNvPr>
          <p:cNvSpPr/>
          <p:nvPr/>
        </p:nvSpPr>
        <p:spPr>
          <a:xfrm flipH="1">
            <a:off x="1523995" y="2518063"/>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 name="Rectangle 2"/>
          <p:cNvSpPr/>
          <p:nvPr/>
        </p:nvSpPr>
        <p:spPr>
          <a:xfrm>
            <a:off x="2139137" y="1420486"/>
            <a:ext cx="3514267" cy="830997"/>
          </a:xfrm>
          <a:prstGeom prst="rect">
            <a:avLst/>
          </a:prstGeom>
        </p:spPr>
        <p:txBody>
          <a:bodyPr wrap="square">
            <a:spAutoFit/>
          </a:bodyPr>
          <a:lstStyle/>
          <a:p>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INTEGRITY  </a:t>
            </a:r>
            <a:br>
              <a:rPr lang="id-ID" sz="2400" b="1" dirty="0">
                <a:solidFill>
                  <a:schemeClr val="accent3"/>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at work &amp; home</a:t>
            </a:r>
          </a:p>
        </p:txBody>
      </p:sp>
      <p:sp>
        <p:nvSpPr>
          <p:cNvPr id="6" name="Rectangle 5"/>
          <p:cNvSpPr/>
          <p:nvPr/>
        </p:nvSpPr>
        <p:spPr>
          <a:xfrm>
            <a:off x="2139138" y="2518062"/>
            <a:ext cx="3263897" cy="1569660"/>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What aspects of </a:t>
            </a:r>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INTEGRITY</a:t>
            </a:r>
            <a:r>
              <a:rPr lang="en-US" sz="2400" dirty="0">
                <a:latin typeface="Tahoma" panose="020B0604030504040204" pitchFamily="34" charset="0"/>
                <a:ea typeface="Tahoma" panose="020B0604030504040204" pitchFamily="34" charset="0"/>
                <a:cs typeface="Tahoma" panose="020B0604030504040204" pitchFamily="34" charset="0"/>
              </a:rPr>
              <a:t> need to be sharpened in your life?</a:t>
            </a:r>
          </a:p>
        </p:txBody>
      </p:sp>
      <p:sp>
        <p:nvSpPr>
          <p:cNvPr id="9" name="Rectangle 8"/>
          <p:cNvSpPr/>
          <p:nvPr/>
        </p:nvSpPr>
        <p:spPr>
          <a:xfrm>
            <a:off x="2139137" y="4387805"/>
            <a:ext cx="3383598" cy="1569660"/>
          </a:xfrm>
          <a:prstGeom prst="rect">
            <a:avLst/>
          </a:prstGeom>
        </p:spPr>
        <p:txBody>
          <a:bodyPr wrap="squar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SPECIFIC ACTIONS </a:t>
            </a:r>
            <a:r>
              <a:rPr lang="en-US" sz="2400" dirty="0">
                <a:latin typeface="Tahoma" panose="020B0604030504040204" pitchFamily="34" charset="0"/>
                <a:ea typeface="Tahoma" panose="020B0604030504040204" pitchFamily="34" charset="0"/>
                <a:cs typeface="Tahoma" panose="020B0604030504040204" pitchFamily="34" charset="0"/>
              </a:rPr>
              <a:t>you will take in the next 30 days at work and home.</a:t>
            </a:r>
          </a:p>
        </p:txBody>
      </p:sp>
      <p:sp>
        <p:nvSpPr>
          <p:cNvPr id="19" name="Rectangle 18"/>
          <p:cNvSpPr/>
          <p:nvPr/>
        </p:nvSpPr>
        <p:spPr>
          <a:xfrm>
            <a:off x="2139137" y="783029"/>
            <a:ext cx="3514267" cy="646331"/>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Application</a:t>
            </a:r>
          </a:p>
        </p:txBody>
      </p:sp>
      <p:pic>
        <p:nvPicPr>
          <p:cNvPr id="4" name="Picture Placeholder 3">
            <a:extLst>
              <a:ext uri="{FF2B5EF4-FFF2-40B4-BE49-F238E27FC236}">
                <a16:creationId xmlns:a16="http://schemas.microsoft.com/office/drawing/2014/main" id="{A13ECB61-6118-487C-A232-C9D6CB644BDA}"/>
              </a:ext>
            </a:extLst>
          </p:cNvPr>
          <p:cNvPicPr>
            <a:picLocks noGrp="1" noChangeAspect="1"/>
          </p:cNvPicPr>
          <p:nvPr>
            <p:ph type="pic" sz="quarter" idx="10"/>
          </p:nvPr>
        </p:nvPicPr>
        <p:blipFill>
          <a:blip r:embed="rId2"/>
          <a:srcRect l="2626" r="2626"/>
          <a:stretch>
            <a:fillRect/>
          </a:stretch>
        </p:blipFill>
        <p:spPr>
          <a:prstGeom prst="rect">
            <a:avLst/>
          </a:prstGeom>
        </p:spPr>
      </p:pic>
      <p:sp>
        <p:nvSpPr>
          <p:cNvPr id="16" name="Rectangle 15">
            <a:extLst>
              <a:ext uri="{FF2B5EF4-FFF2-40B4-BE49-F238E27FC236}">
                <a16:creationId xmlns:a16="http://schemas.microsoft.com/office/drawing/2014/main" id="{885FD3E2-7656-4B74-B9C7-4DD1DF48FA7B}"/>
              </a:ext>
            </a:extLst>
          </p:cNvPr>
          <p:cNvSpPr/>
          <p:nvPr/>
        </p:nvSpPr>
        <p:spPr>
          <a:xfrm>
            <a:off x="6247640" y="0"/>
            <a:ext cx="3914898" cy="6197600"/>
          </a:xfrm>
          <a:prstGeom prst="rect">
            <a:avLst/>
          </a:prstGeom>
          <a:gradFill flip="none" rotWithShape="1">
            <a:gsLst>
              <a:gs pos="0">
                <a:schemeClr val="accent3">
                  <a:alpha val="2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17" name="Picture 16" descr="A picture containing food, light&#10;&#10;Description automatically generated">
            <a:extLst>
              <a:ext uri="{FF2B5EF4-FFF2-40B4-BE49-F238E27FC236}">
                <a16:creationId xmlns:a16="http://schemas.microsoft.com/office/drawing/2014/main" id="{9B5EE682-E51B-4A01-96CE-902679B76A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53" t="11462" r="38723" b="8271"/>
          <a:stretch/>
        </p:blipFill>
        <p:spPr>
          <a:xfrm>
            <a:off x="5522737" y="2030286"/>
            <a:ext cx="1504799" cy="3394238"/>
          </a:xfrm>
          <a:prstGeom prst="rect">
            <a:avLst/>
          </a:prstGeom>
          <a:effectLst>
            <a:outerShdw blurRad="254000" sx="105000" sy="105000" algn="ctr" rotWithShape="0">
              <a:prstClr val="black">
                <a:alpha val="20000"/>
              </a:prstClr>
            </a:outerShdw>
          </a:effectLst>
        </p:spPr>
      </p:pic>
      <p:cxnSp>
        <p:nvCxnSpPr>
          <p:cNvPr id="13" name="Straight Connector 12">
            <a:extLst>
              <a:ext uri="{FF2B5EF4-FFF2-40B4-BE49-F238E27FC236}">
                <a16:creationId xmlns:a16="http://schemas.microsoft.com/office/drawing/2014/main" id="{AA48A5C5-F026-40FB-9FDE-3E85892436F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BA05D23-547F-4CC7-9BA9-E854DFCFB46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38</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Tree>
    <p:extLst>
      <p:ext uri="{BB962C8B-B14F-4D97-AF65-F5344CB8AC3E}">
        <p14:creationId xmlns:p14="http://schemas.microsoft.com/office/powerpoint/2010/main" val="879572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8100828-FB0D-4340-BAA3-B56D2B2D0878}"/>
              </a:ext>
            </a:extLst>
          </p:cNvPr>
          <p:cNvPicPr>
            <a:picLocks noGrp="1" noChangeAspect="1"/>
          </p:cNvPicPr>
          <p:nvPr>
            <p:ph type="pic" sz="quarter" idx="10"/>
          </p:nvPr>
        </p:nvPicPr>
        <p:blipFill rotWithShape="1">
          <a:blip r:embed="rId2"/>
          <a:srcRect l="4678" t="13333" r="19309"/>
          <a:stretch/>
        </p:blipFill>
        <p:spPr>
          <a:xfrm>
            <a:off x="1524000" y="0"/>
            <a:ext cx="9144000" cy="6858000"/>
          </a:xfrm>
          <a:prstGeom prst="rect">
            <a:avLst/>
          </a:prstGeom>
        </p:spPr>
      </p:pic>
      <p:sp>
        <p:nvSpPr>
          <p:cNvPr id="7" name="Rectangle 6">
            <a:extLst>
              <a:ext uri="{FF2B5EF4-FFF2-40B4-BE49-F238E27FC236}">
                <a16:creationId xmlns:a16="http://schemas.microsoft.com/office/drawing/2014/main" id="{3720AE21-3C70-4C3B-A70D-BF3911C447D8}"/>
              </a:ext>
            </a:extLst>
          </p:cNvPr>
          <p:cNvSpPr/>
          <p:nvPr/>
        </p:nvSpPr>
        <p:spPr>
          <a:xfrm>
            <a:off x="1524000" y="13855"/>
            <a:ext cx="5452844" cy="6858000"/>
          </a:xfrm>
          <a:prstGeom prst="rect">
            <a:avLst/>
          </a:prstGeom>
          <a:gradFill flip="none" rotWithShape="1">
            <a:gsLst>
              <a:gs pos="61000">
                <a:schemeClr val="bg1"/>
              </a:gs>
              <a:gs pos="0">
                <a:schemeClr val="bg1">
                  <a:alpha val="53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grpSp>
        <p:nvGrpSpPr>
          <p:cNvPr id="5" name="Group 4">
            <a:extLst>
              <a:ext uri="{FF2B5EF4-FFF2-40B4-BE49-F238E27FC236}">
                <a16:creationId xmlns:a16="http://schemas.microsoft.com/office/drawing/2014/main" id="{F71D37F9-439A-43CE-AF1E-C11D3E1C24CB}"/>
              </a:ext>
            </a:extLst>
          </p:cNvPr>
          <p:cNvGrpSpPr/>
          <p:nvPr/>
        </p:nvGrpSpPr>
        <p:grpSpPr>
          <a:xfrm>
            <a:off x="1524000" y="1638407"/>
            <a:ext cx="7090348" cy="3581189"/>
            <a:chOff x="0" y="1336180"/>
            <a:chExt cx="7090348" cy="3581189"/>
          </a:xfrm>
        </p:grpSpPr>
        <p:sp>
          <p:nvSpPr>
            <p:cNvPr id="6" name="TextBox 5">
              <a:extLst>
                <a:ext uri="{FF2B5EF4-FFF2-40B4-BE49-F238E27FC236}">
                  <a16:creationId xmlns:a16="http://schemas.microsoft.com/office/drawing/2014/main" id="{A088FF34-57EF-4F89-AD62-D2B8B2EAA62E}"/>
                </a:ext>
              </a:extLst>
            </p:cNvPr>
            <p:cNvSpPr txBox="1"/>
            <p:nvPr/>
          </p:nvSpPr>
          <p:spPr>
            <a:xfrm>
              <a:off x="624941" y="1336180"/>
              <a:ext cx="3947059" cy="1200329"/>
            </a:xfrm>
            <a:prstGeom prst="rect">
              <a:avLst/>
            </a:prstGeom>
            <a:noFill/>
          </p:spPr>
          <p:txBody>
            <a:bodyPr wrap="square">
              <a:spAutoFit/>
            </a:bodyPr>
            <a:lstStyle/>
            <a:p>
              <a:r>
                <a:rPr lang="en-US" sz="3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Courage</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versus cowardice </a:t>
              </a:r>
            </a:p>
          </p:txBody>
        </p:sp>
        <p:sp>
          <p:nvSpPr>
            <p:cNvPr id="83" name="TextBox 82">
              <a:extLst>
                <a:ext uri="{FF2B5EF4-FFF2-40B4-BE49-F238E27FC236}">
                  <a16:creationId xmlns:a16="http://schemas.microsoft.com/office/drawing/2014/main" id="{51149975-1B5B-47E2-8C52-F0E73AF78651}"/>
                </a:ext>
              </a:extLst>
            </p:cNvPr>
            <p:cNvSpPr txBox="1"/>
            <p:nvPr/>
          </p:nvSpPr>
          <p:spPr>
            <a:xfrm>
              <a:off x="624941" y="2804166"/>
              <a:ext cx="3230133" cy="523220"/>
            </a:xfrm>
            <a:prstGeom prst="rect">
              <a:avLst/>
            </a:prstGeom>
            <a:noFill/>
          </p:spPr>
          <p:txBody>
            <a:bodyPr wrap="square" anchor="ctr">
              <a:spAutoFit/>
            </a:bodyPr>
            <a:lstStyle/>
            <a:p>
              <a:r>
                <a:rPr 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Overcoming </a:t>
              </a:r>
              <a:r>
                <a:rPr lang="en-US" sz="2800" i="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fear</a:t>
              </a:r>
            </a:p>
          </p:txBody>
        </p:sp>
        <p:grpSp>
          <p:nvGrpSpPr>
            <p:cNvPr id="2" name="Group 1">
              <a:extLst>
                <a:ext uri="{FF2B5EF4-FFF2-40B4-BE49-F238E27FC236}">
                  <a16:creationId xmlns:a16="http://schemas.microsoft.com/office/drawing/2014/main" id="{6B1C421C-E747-4513-9FC1-269244F69D2A}"/>
                </a:ext>
              </a:extLst>
            </p:cNvPr>
            <p:cNvGrpSpPr/>
            <p:nvPr/>
          </p:nvGrpSpPr>
          <p:grpSpPr>
            <a:xfrm>
              <a:off x="0" y="3717040"/>
              <a:ext cx="7090348" cy="1200329"/>
              <a:chOff x="0" y="3860439"/>
              <a:chExt cx="7090348" cy="1200329"/>
            </a:xfrm>
          </p:grpSpPr>
          <p:sp>
            <p:nvSpPr>
              <p:cNvPr id="4" name="Rectangle 3">
                <a:extLst>
                  <a:ext uri="{FF2B5EF4-FFF2-40B4-BE49-F238E27FC236}">
                    <a16:creationId xmlns:a16="http://schemas.microsoft.com/office/drawing/2014/main" id="{0455B97C-0895-4C0F-BA70-CBB08E306DC4}"/>
                  </a:ext>
                </a:extLst>
              </p:cNvPr>
              <p:cNvSpPr/>
              <p:nvPr/>
            </p:nvSpPr>
            <p:spPr>
              <a:xfrm>
                <a:off x="0" y="3860439"/>
                <a:ext cx="7090348" cy="1200329"/>
              </a:xfrm>
              <a:prstGeom prst="rect">
                <a:avLst/>
              </a:prstGeom>
              <a:gradFill>
                <a:gsLst>
                  <a:gs pos="0">
                    <a:schemeClr val="accent4"/>
                  </a:gs>
                  <a:gs pos="100000">
                    <a:schemeClr val="accent4">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ndParaRPr>
              </a:p>
            </p:txBody>
          </p:sp>
          <p:sp>
            <p:nvSpPr>
              <p:cNvPr id="79" name="TextBox 78">
                <a:extLst>
                  <a:ext uri="{FF2B5EF4-FFF2-40B4-BE49-F238E27FC236}">
                    <a16:creationId xmlns:a16="http://schemas.microsoft.com/office/drawing/2014/main" id="{C2EE523A-729A-4740-846B-A488EF6ED6D5}"/>
                  </a:ext>
                </a:extLst>
              </p:cNvPr>
              <p:cNvSpPr txBox="1"/>
              <p:nvPr/>
            </p:nvSpPr>
            <p:spPr>
              <a:xfrm>
                <a:off x="338667" y="4062582"/>
                <a:ext cx="5433483" cy="892552"/>
              </a:xfrm>
              <a:prstGeom prst="rect">
                <a:avLst/>
              </a:prstGeom>
              <a:noFill/>
            </p:spPr>
            <p:txBody>
              <a:bodyPr wrap="square">
                <a:spAutoFit/>
              </a:bodyPr>
              <a:lstStyle/>
              <a:p>
                <a:r>
                  <a:rPr lang="en-US" sz="2400" dirty="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Courage cannot exist outside the </a:t>
                </a:r>
                <a:r>
                  <a:rPr lang="en-US" sz="2800" dirty="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presence</a:t>
                </a:r>
                <a:r>
                  <a:rPr lang="en-US" sz="2400" dirty="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of Fear</a:t>
                </a:r>
              </a:p>
            </p:txBody>
          </p:sp>
        </p:grpSp>
      </p:grpSp>
      <p:cxnSp>
        <p:nvCxnSpPr>
          <p:cNvPr id="12" name="Straight Connector 11">
            <a:extLst>
              <a:ext uri="{FF2B5EF4-FFF2-40B4-BE49-F238E27FC236}">
                <a16:creationId xmlns:a16="http://schemas.microsoft.com/office/drawing/2014/main" id="{ADE4A235-978F-40BA-991C-45D305B608F2}"/>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C3A345CC-A1D3-460E-97EE-3FA0F3CF22B6}"/>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39</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grpSp>
        <p:nvGrpSpPr>
          <p:cNvPr id="8" name="Group 7">
            <a:extLst>
              <a:ext uri="{FF2B5EF4-FFF2-40B4-BE49-F238E27FC236}">
                <a16:creationId xmlns:a16="http://schemas.microsoft.com/office/drawing/2014/main" id="{ACF10781-B4B4-4BE8-AEAD-8F1D3F9A7053}"/>
              </a:ext>
            </a:extLst>
          </p:cNvPr>
          <p:cNvGrpSpPr/>
          <p:nvPr/>
        </p:nvGrpSpPr>
        <p:grpSpPr>
          <a:xfrm>
            <a:off x="1524000" y="1180477"/>
            <a:ext cx="9144000" cy="4497049"/>
            <a:chOff x="0" y="1019331"/>
            <a:chExt cx="9144000" cy="4497049"/>
          </a:xfrm>
        </p:grpSpPr>
        <p:cxnSp>
          <p:nvCxnSpPr>
            <p:cNvPr id="15" name="Straight Connector 14">
              <a:extLst>
                <a:ext uri="{FF2B5EF4-FFF2-40B4-BE49-F238E27FC236}">
                  <a16:creationId xmlns:a16="http://schemas.microsoft.com/office/drawing/2014/main" id="{A8F46541-3ED9-4EAA-BDE9-3E041F4D3299}"/>
                </a:ext>
              </a:extLst>
            </p:cNvPr>
            <p:cNvCxnSpPr>
              <a:cxnSpLocks/>
            </p:cNvCxnSpPr>
            <p:nvPr/>
          </p:nvCxnSpPr>
          <p:spPr>
            <a:xfrm>
              <a:off x="0" y="1019331"/>
              <a:ext cx="44704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87F09A3-D1A7-4C3D-9380-B982D1B8B248}"/>
                </a:ext>
              </a:extLst>
            </p:cNvPr>
            <p:cNvCxnSpPr/>
            <p:nvPr/>
          </p:nvCxnSpPr>
          <p:spPr>
            <a:xfrm>
              <a:off x="2623279" y="5516380"/>
              <a:ext cx="652072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875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7F3B5-46BF-1D24-B65F-EDA207ABC110}"/>
              </a:ext>
            </a:extLst>
          </p:cNvPr>
          <p:cNvSpPr>
            <a:spLocks noGrp="1"/>
          </p:cNvSpPr>
          <p:nvPr>
            <p:ph type="title"/>
          </p:nvPr>
        </p:nvSpPr>
        <p:spPr>
          <a:xfrm>
            <a:off x="387927" y="484632"/>
            <a:ext cx="10740321" cy="1609344"/>
          </a:xfrm>
        </p:spPr>
        <p:txBody>
          <a:bodyPr>
            <a:normAutofit/>
          </a:bodyPr>
          <a:lstStyle/>
          <a:p>
            <a:r>
              <a:rPr lang="en-US" sz="4000" dirty="0"/>
              <a:t>8 Essentials of Effective Leadership</a:t>
            </a:r>
          </a:p>
        </p:txBody>
      </p:sp>
      <p:sp>
        <p:nvSpPr>
          <p:cNvPr id="3" name="Content Placeholder 2">
            <a:extLst>
              <a:ext uri="{FF2B5EF4-FFF2-40B4-BE49-F238E27FC236}">
                <a16:creationId xmlns:a16="http://schemas.microsoft.com/office/drawing/2014/main" id="{A8E3A5CD-CC77-A905-75D2-4B29E5F03C37}"/>
              </a:ext>
            </a:extLst>
          </p:cNvPr>
          <p:cNvSpPr>
            <a:spLocks noGrp="1"/>
          </p:cNvSpPr>
          <p:nvPr>
            <p:ph idx="1"/>
          </p:nvPr>
        </p:nvSpPr>
        <p:spPr>
          <a:xfrm>
            <a:off x="955964" y="1690256"/>
            <a:ext cx="10172284" cy="4267200"/>
          </a:xfrm>
        </p:spPr>
        <p:txBody>
          <a:bodyPr anchor="b">
            <a:normAutofit/>
          </a:bodyPr>
          <a:lstStyle/>
          <a:p>
            <a:pPr marL="457200" indent="-457200">
              <a:buFont typeface="+mj-lt"/>
              <a:buAutoNum type="arabicPeriod"/>
            </a:pPr>
            <a:r>
              <a:rPr lang="en-US" sz="2400" i="1" dirty="0"/>
              <a:t>To be </a:t>
            </a:r>
            <a:r>
              <a:rPr lang="en-US" sz="2400" b="1" i="1" u="sng" dirty="0"/>
              <a:t>Prepared</a:t>
            </a:r>
          </a:p>
          <a:p>
            <a:pPr marL="457200" indent="-457200">
              <a:buFont typeface="+mj-lt"/>
              <a:buAutoNum type="arabicPeriod"/>
            </a:pPr>
            <a:r>
              <a:rPr lang="en-US" sz="2400" i="1" dirty="0"/>
              <a:t>To be </a:t>
            </a:r>
            <a:r>
              <a:rPr lang="en-US" sz="2400" b="1" i="1" u="sng" dirty="0"/>
              <a:t>Principled</a:t>
            </a:r>
          </a:p>
          <a:p>
            <a:pPr marL="457200" indent="-457200">
              <a:buFont typeface="+mj-lt"/>
              <a:buAutoNum type="arabicPeriod"/>
            </a:pPr>
            <a:r>
              <a:rPr lang="en-US" sz="2400" i="1" dirty="0"/>
              <a:t>To understand The </a:t>
            </a:r>
            <a:r>
              <a:rPr lang="en-US" sz="2400" b="1" i="1" u="sng" dirty="0"/>
              <a:t>Process</a:t>
            </a:r>
          </a:p>
          <a:p>
            <a:pPr marL="457200" indent="-457200">
              <a:buFont typeface="+mj-lt"/>
              <a:buAutoNum type="arabicPeriod"/>
            </a:pPr>
            <a:r>
              <a:rPr lang="en-US" sz="2400" i="1" dirty="0"/>
              <a:t>To be able to </a:t>
            </a:r>
            <a:r>
              <a:rPr lang="en-US" sz="2400" b="1" i="1" u="sng" dirty="0"/>
              <a:t>Persevere</a:t>
            </a:r>
          </a:p>
          <a:p>
            <a:pPr marL="457200" indent="-457200">
              <a:buFont typeface="+mj-lt"/>
              <a:buAutoNum type="arabicPeriod"/>
            </a:pPr>
            <a:r>
              <a:rPr lang="en-US" sz="2400" i="1" dirty="0"/>
              <a:t>To display </a:t>
            </a:r>
            <a:r>
              <a:rPr lang="en-US" sz="2400" b="1" i="1" u="sng" dirty="0"/>
              <a:t>Professionalism</a:t>
            </a:r>
            <a:endParaRPr lang="en-US" sz="2200" b="1" i="1" u="sng" dirty="0"/>
          </a:p>
          <a:p>
            <a:pPr marL="457200" indent="-457200">
              <a:buFont typeface="+mj-lt"/>
              <a:buAutoNum type="arabicPeriod"/>
            </a:pPr>
            <a:r>
              <a:rPr lang="en-US" sz="2400" i="1" dirty="0"/>
              <a:t>To Maintain </a:t>
            </a:r>
            <a:r>
              <a:rPr lang="en-US" sz="2400" b="1" i="1" u="sng" dirty="0"/>
              <a:t>Perspective</a:t>
            </a:r>
          </a:p>
          <a:p>
            <a:pPr marL="457200" indent="-457200">
              <a:buFont typeface="+mj-lt"/>
              <a:buAutoNum type="arabicPeriod"/>
            </a:pPr>
            <a:r>
              <a:rPr lang="en-US" sz="2400" dirty="0"/>
              <a:t>To be </a:t>
            </a:r>
            <a:r>
              <a:rPr lang="en-US" sz="2400" b="1" u="sng" dirty="0"/>
              <a:t>Personal</a:t>
            </a:r>
            <a:r>
              <a:rPr lang="en-US" sz="2400" dirty="0"/>
              <a:t> with the </a:t>
            </a:r>
            <a:r>
              <a:rPr lang="en-US" sz="2400" b="1" u="sng" dirty="0"/>
              <a:t>Personnel</a:t>
            </a:r>
          </a:p>
          <a:p>
            <a:pPr marL="457200" indent="-457200">
              <a:buFont typeface="+mj-lt"/>
              <a:buAutoNum type="arabicPeriod"/>
            </a:pPr>
            <a:r>
              <a:rPr lang="en-US" sz="2400" i="1" dirty="0"/>
              <a:t>To Prepare for the </a:t>
            </a:r>
            <a:r>
              <a:rPr lang="en-US" sz="2400" b="1" i="1" u="sng" dirty="0"/>
              <a:t>Passage</a:t>
            </a:r>
          </a:p>
          <a:p>
            <a:pPr marL="457200" indent="-457200">
              <a:buFont typeface="+mj-lt"/>
              <a:buAutoNum type="arabicPeriod"/>
            </a:pPr>
            <a:endParaRPr lang="en-US" dirty="0"/>
          </a:p>
        </p:txBody>
      </p:sp>
      <p:sp>
        <p:nvSpPr>
          <p:cNvPr id="4" name="Date Placeholder 3">
            <a:extLst>
              <a:ext uri="{FF2B5EF4-FFF2-40B4-BE49-F238E27FC236}">
                <a16:creationId xmlns:a16="http://schemas.microsoft.com/office/drawing/2014/main" id="{C5EE4F57-79A6-D34C-6A94-FF07D8359879}"/>
              </a:ext>
            </a:extLst>
          </p:cNvPr>
          <p:cNvSpPr>
            <a:spLocks noGrp="1"/>
          </p:cNvSpPr>
          <p:nvPr>
            <p:ph type="dt" sz="half" idx="10"/>
          </p:nvPr>
        </p:nvSpPr>
        <p:spPr/>
        <p:txBody>
          <a:bodyPr/>
          <a:lstStyle/>
          <a:p>
            <a:fld id="{2DE21A00-FBE5-0046-88F1-4A5F1BECC2E7}" type="datetime1">
              <a:rPr lang="en-US" smtClean="0"/>
              <a:t>8/31/24</a:t>
            </a:fld>
            <a:endParaRPr lang="en-US" dirty="0"/>
          </a:p>
        </p:txBody>
      </p:sp>
      <p:sp>
        <p:nvSpPr>
          <p:cNvPr id="5" name="Footer Placeholder 4">
            <a:extLst>
              <a:ext uri="{FF2B5EF4-FFF2-40B4-BE49-F238E27FC236}">
                <a16:creationId xmlns:a16="http://schemas.microsoft.com/office/drawing/2014/main" id="{6DEFACBB-067B-3780-9503-3EE18A6387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C10404-88A9-65E8-7027-911922A7BE3F}"/>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4106536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large body of water with a mountain in the background&#10;&#10;Description automatically generated">
            <a:extLst>
              <a:ext uri="{FF2B5EF4-FFF2-40B4-BE49-F238E27FC236}">
                <a16:creationId xmlns:a16="http://schemas.microsoft.com/office/drawing/2014/main" id="{2B1CFE66-5834-4EB4-9C7A-FEA8730AD3E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66" r="5566"/>
          <a:stretch>
            <a:fillRect/>
          </a:stretch>
        </p:blipFill>
        <p:spPr/>
      </p:pic>
      <p:sp>
        <p:nvSpPr>
          <p:cNvPr id="116" name="Rectangle 115">
            <a:extLst>
              <a:ext uri="{FF2B5EF4-FFF2-40B4-BE49-F238E27FC236}">
                <a16:creationId xmlns:a16="http://schemas.microsoft.com/office/drawing/2014/main" id="{F7AEF706-4710-406E-B5A8-C54EE91D4C87}"/>
              </a:ext>
            </a:extLst>
          </p:cNvPr>
          <p:cNvSpPr/>
          <p:nvPr/>
        </p:nvSpPr>
        <p:spPr>
          <a:xfrm>
            <a:off x="1527573" y="0"/>
            <a:ext cx="9144000" cy="6858000"/>
          </a:xfrm>
          <a:prstGeom prst="rect">
            <a:avLst/>
          </a:prstGeom>
          <a:gradFill flip="none" rotWithShape="1">
            <a:gsLst>
              <a:gs pos="61000">
                <a:schemeClr val="bg1">
                  <a:alpha val="56000"/>
                </a:schemeClr>
              </a:gs>
              <a:gs pos="0">
                <a:schemeClr val="bg1">
                  <a:alpha val="53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cxnSp>
        <p:nvCxnSpPr>
          <p:cNvPr id="118" name="Straight Connector 117">
            <a:extLst>
              <a:ext uri="{FF2B5EF4-FFF2-40B4-BE49-F238E27FC236}">
                <a16:creationId xmlns:a16="http://schemas.microsoft.com/office/drawing/2014/main" id="{7CE7A0CB-0DF3-4FE3-AAA4-5E7B15D7D36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19" name="Slide Number Placeholder 5">
            <a:extLst>
              <a:ext uri="{FF2B5EF4-FFF2-40B4-BE49-F238E27FC236}">
                <a16:creationId xmlns:a16="http://schemas.microsoft.com/office/drawing/2014/main" id="{04DF009C-B392-452A-BF15-99E15DBE8BA3}"/>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40</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grpSp>
        <p:nvGrpSpPr>
          <p:cNvPr id="13" name="Group 12">
            <a:extLst>
              <a:ext uri="{FF2B5EF4-FFF2-40B4-BE49-F238E27FC236}">
                <a16:creationId xmlns:a16="http://schemas.microsoft.com/office/drawing/2014/main" id="{69B21704-BF3C-4418-88C0-663CE85829E8}"/>
              </a:ext>
            </a:extLst>
          </p:cNvPr>
          <p:cNvGrpSpPr/>
          <p:nvPr/>
        </p:nvGrpSpPr>
        <p:grpSpPr>
          <a:xfrm>
            <a:off x="1527573" y="3594569"/>
            <a:ext cx="7090348" cy="792260"/>
            <a:chOff x="0" y="2885116"/>
            <a:chExt cx="7090348" cy="792260"/>
          </a:xfrm>
        </p:grpSpPr>
        <p:sp>
          <p:nvSpPr>
            <p:cNvPr id="6" name="Rectangle 5">
              <a:extLst>
                <a:ext uri="{FF2B5EF4-FFF2-40B4-BE49-F238E27FC236}">
                  <a16:creationId xmlns:a16="http://schemas.microsoft.com/office/drawing/2014/main" id="{A1E11566-F327-45CA-B030-2E14E656482E}"/>
                </a:ext>
              </a:extLst>
            </p:cNvPr>
            <p:cNvSpPr/>
            <p:nvPr/>
          </p:nvSpPr>
          <p:spPr>
            <a:xfrm>
              <a:off x="0" y="2885116"/>
              <a:ext cx="7090348" cy="792260"/>
            </a:xfrm>
            <a:prstGeom prst="rect">
              <a:avLst/>
            </a:prstGeom>
            <a:gradFill>
              <a:gsLst>
                <a:gs pos="0">
                  <a:schemeClr val="accent4"/>
                </a:gs>
                <a:gs pos="100000">
                  <a:schemeClr val="accent4">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a typeface="Tahoma" panose="020B0604030504040204" pitchFamily="34" charset="0"/>
                <a:cs typeface="Tahoma" panose="020B0604030504040204" pitchFamily="34" charset="0"/>
              </a:endParaRPr>
            </a:p>
          </p:txBody>
        </p:sp>
        <p:grpSp>
          <p:nvGrpSpPr>
            <p:cNvPr id="26" name="Group 25">
              <a:extLst>
                <a:ext uri="{FF2B5EF4-FFF2-40B4-BE49-F238E27FC236}">
                  <a16:creationId xmlns:a16="http://schemas.microsoft.com/office/drawing/2014/main" id="{10CB8802-9E0C-4043-820C-DC270ABA6AFF}"/>
                </a:ext>
              </a:extLst>
            </p:cNvPr>
            <p:cNvGrpSpPr/>
            <p:nvPr/>
          </p:nvGrpSpPr>
          <p:grpSpPr>
            <a:xfrm>
              <a:off x="624941" y="3046104"/>
              <a:ext cx="5347013" cy="554143"/>
              <a:chOff x="624941" y="3046104"/>
              <a:chExt cx="5347013" cy="554143"/>
            </a:xfrm>
          </p:grpSpPr>
          <p:sp>
            <p:nvSpPr>
              <p:cNvPr id="28" name="TextBox 27">
                <a:extLst>
                  <a:ext uri="{FF2B5EF4-FFF2-40B4-BE49-F238E27FC236}">
                    <a16:creationId xmlns:a16="http://schemas.microsoft.com/office/drawing/2014/main" id="{C5CD7AA5-AB57-45E7-B235-E1CE18F3E88B}"/>
                  </a:ext>
                </a:extLst>
              </p:cNvPr>
              <p:cNvSpPr txBox="1"/>
              <p:nvPr/>
            </p:nvSpPr>
            <p:spPr>
              <a:xfrm>
                <a:off x="1399954" y="3077027"/>
                <a:ext cx="4572000" cy="523220"/>
              </a:xfrm>
              <a:prstGeom prst="rect">
                <a:avLst/>
              </a:prstGeom>
              <a:noFill/>
            </p:spPr>
            <p:txBody>
              <a:bodyPr wrap="square">
                <a:spAutoFit/>
              </a:bodyPr>
              <a:lstStyle/>
              <a:p>
                <a:r>
                  <a:rPr lang="id-ID" sz="2800" b="1" i="1" dirty="0">
                    <a:solidFill>
                      <a:schemeClr val="bg1"/>
                    </a:solidFill>
                    <a:latin typeface="Tahoma" panose="020B0604030504040204" pitchFamily="34" charset="0"/>
                    <a:ea typeface="Tahoma" panose="020B0604030504040204" pitchFamily="34" charset="0"/>
                    <a:cs typeface="Tahoma" panose="020B0604030504040204" pitchFamily="34" charset="0"/>
                  </a:rPr>
                  <a:t>The Fear of </a:t>
                </a:r>
                <a:r>
                  <a:rPr lang="id-ID" sz="2800" b="1" i="1" u="sng" dirty="0">
                    <a:solidFill>
                      <a:schemeClr val="bg1"/>
                    </a:solidFill>
                    <a:latin typeface="Tahoma" panose="020B0604030504040204" pitchFamily="34" charset="0"/>
                    <a:ea typeface="Tahoma" panose="020B0604030504040204" pitchFamily="34" charset="0"/>
                    <a:cs typeface="Tahoma" panose="020B0604030504040204" pitchFamily="34" charset="0"/>
                  </a:rPr>
                  <a:t>Failure</a:t>
                </a:r>
              </a:p>
            </p:txBody>
          </p:sp>
          <p:sp>
            <p:nvSpPr>
              <p:cNvPr id="30" name="TextBox 29">
                <a:extLst>
                  <a:ext uri="{FF2B5EF4-FFF2-40B4-BE49-F238E27FC236}">
                    <a16:creationId xmlns:a16="http://schemas.microsoft.com/office/drawing/2014/main" id="{93199AA1-D8D2-47EB-8907-D1116DFE45A2}"/>
                  </a:ext>
                </a:extLst>
              </p:cNvPr>
              <p:cNvSpPr txBox="1"/>
              <p:nvPr/>
            </p:nvSpPr>
            <p:spPr>
              <a:xfrm>
                <a:off x="624941" y="3046104"/>
                <a:ext cx="916881" cy="523220"/>
              </a:xfrm>
              <a:prstGeom prst="rect">
                <a:avLst/>
              </a:prstGeom>
              <a:noFill/>
            </p:spPr>
            <p:txBody>
              <a:bodyPr wrap="square">
                <a:spAutoFit/>
              </a:bodyPr>
              <a:lstStyle/>
              <a:p>
                <a:r>
                  <a:rPr lang="id-ID" sz="2800" b="1" dirty="0">
                    <a:solidFill>
                      <a:schemeClr val="bg1"/>
                    </a:solidFill>
                    <a:latin typeface="Tahoma" panose="020B0604030504040204" pitchFamily="34" charset="0"/>
                    <a:ea typeface="Tahoma" panose="020B0604030504040204" pitchFamily="34" charset="0"/>
                    <a:cs typeface="Tahoma" panose="020B0604030504040204" pitchFamily="34" charset="0"/>
                  </a:rPr>
                  <a:t>01.</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0" name="Group 9">
            <a:extLst>
              <a:ext uri="{FF2B5EF4-FFF2-40B4-BE49-F238E27FC236}">
                <a16:creationId xmlns:a16="http://schemas.microsoft.com/office/drawing/2014/main" id="{9DC7F111-9FBB-431C-BD6D-81F8FB338270}"/>
              </a:ext>
            </a:extLst>
          </p:cNvPr>
          <p:cNvGrpSpPr/>
          <p:nvPr/>
        </p:nvGrpSpPr>
        <p:grpSpPr>
          <a:xfrm>
            <a:off x="1527573" y="4531230"/>
            <a:ext cx="7090348" cy="792260"/>
            <a:chOff x="0" y="3520210"/>
            <a:chExt cx="7090348" cy="792260"/>
          </a:xfrm>
        </p:grpSpPr>
        <p:sp>
          <p:nvSpPr>
            <p:cNvPr id="35" name="Rectangle 34">
              <a:extLst>
                <a:ext uri="{FF2B5EF4-FFF2-40B4-BE49-F238E27FC236}">
                  <a16:creationId xmlns:a16="http://schemas.microsoft.com/office/drawing/2014/main" id="{B24A3B59-D491-4003-824E-7555C4B0BB0D}"/>
                </a:ext>
              </a:extLst>
            </p:cNvPr>
            <p:cNvSpPr/>
            <p:nvPr/>
          </p:nvSpPr>
          <p:spPr>
            <a:xfrm>
              <a:off x="0" y="3520210"/>
              <a:ext cx="7090348" cy="792260"/>
            </a:xfrm>
            <a:prstGeom prst="rect">
              <a:avLst/>
            </a:prstGeom>
            <a:gradFill>
              <a:gsLst>
                <a:gs pos="0">
                  <a:schemeClr val="accent4"/>
                </a:gs>
                <a:gs pos="100000">
                  <a:schemeClr val="accent4">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a typeface="Tahoma" panose="020B0604030504040204" pitchFamily="34" charset="0"/>
                <a:cs typeface="Tahoma" panose="020B0604030504040204" pitchFamily="34" charset="0"/>
              </a:endParaRPr>
            </a:p>
          </p:txBody>
        </p:sp>
        <p:grpSp>
          <p:nvGrpSpPr>
            <p:cNvPr id="32" name="Group 31">
              <a:extLst>
                <a:ext uri="{FF2B5EF4-FFF2-40B4-BE49-F238E27FC236}">
                  <a16:creationId xmlns:a16="http://schemas.microsoft.com/office/drawing/2014/main" id="{FB2312A1-4E54-4D75-80C7-ED9BAA2DFFEC}"/>
                </a:ext>
              </a:extLst>
            </p:cNvPr>
            <p:cNvGrpSpPr/>
            <p:nvPr/>
          </p:nvGrpSpPr>
          <p:grpSpPr>
            <a:xfrm>
              <a:off x="624941" y="3702257"/>
              <a:ext cx="5347013" cy="537248"/>
              <a:chOff x="624941" y="3609053"/>
              <a:chExt cx="5347013" cy="537248"/>
            </a:xfrm>
          </p:grpSpPr>
          <p:sp>
            <p:nvSpPr>
              <p:cNvPr id="33" name="TextBox 32">
                <a:extLst>
                  <a:ext uri="{FF2B5EF4-FFF2-40B4-BE49-F238E27FC236}">
                    <a16:creationId xmlns:a16="http://schemas.microsoft.com/office/drawing/2014/main" id="{1C4130BB-B9C8-43F1-9D98-07415DABDA7F}"/>
                  </a:ext>
                </a:extLst>
              </p:cNvPr>
              <p:cNvSpPr txBox="1"/>
              <p:nvPr/>
            </p:nvSpPr>
            <p:spPr>
              <a:xfrm>
                <a:off x="1399954" y="3623081"/>
                <a:ext cx="4572000" cy="523220"/>
              </a:xfrm>
              <a:prstGeom prst="rect">
                <a:avLst/>
              </a:prstGeom>
              <a:noFill/>
            </p:spPr>
            <p:txBody>
              <a:bodyPr wrap="square">
                <a:spAutoFit/>
              </a:bodyPr>
              <a:lstStyle/>
              <a:p>
                <a:r>
                  <a:rPr lang="id-ID" sz="2800" b="1" i="1" dirty="0">
                    <a:solidFill>
                      <a:schemeClr val="bg1"/>
                    </a:solidFill>
                    <a:latin typeface="Tahoma" panose="020B0604030504040204" pitchFamily="34" charset="0"/>
                    <a:ea typeface="Tahoma" panose="020B0604030504040204" pitchFamily="34" charset="0"/>
                    <a:cs typeface="Tahoma" panose="020B0604030504040204" pitchFamily="34" charset="0"/>
                  </a:rPr>
                  <a:t>The Fear of </a:t>
                </a:r>
                <a:r>
                  <a:rPr lang="id-ID" sz="2800" b="1" i="1" u="sng" dirty="0">
                    <a:solidFill>
                      <a:schemeClr val="bg1"/>
                    </a:solidFill>
                    <a:latin typeface="Tahoma" panose="020B0604030504040204" pitchFamily="34" charset="0"/>
                    <a:ea typeface="Tahoma" panose="020B0604030504040204" pitchFamily="34" charset="0"/>
                    <a:cs typeface="Tahoma" panose="020B0604030504040204" pitchFamily="34" charset="0"/>
                  </a:rPr>
                  <a:t>Rejection</a:t>
                </a:r>
              </a:p>
            </p:txBody>
          </p:sp>
          <p:sp>
            <p:nvSpPr>
              <p:cNvPr id="34" name="TextBox 33">
                <a:extLst>
                  <a:ext uri="{FF2B5EF4-FFF2-40B4-BE49-F238E27FC236}">
                    <a16:creationId xmlns:a16="http://schemas.microsoft.com/office/drawing/2014/main" id="{9C9886C3-C945-48C0-91D8-E51297967A9C}"/>
                  </a:ext>
                </a:extLst>
              </p:cNvPr>
              <p:cNvSpPr txBox="1"/>
              <p:nvPr/>
            </p:nvSpPr>
            <p:spPr>
              <a:xfrm>
                <a:off x="624941" y="3609053"/>
                <a:ext cx="916881" cy="523220"/>
              </a:xfrm>
              <a:prstGeom prst="rect">
                <a:avLst/>
              </a:prstGeom>
              <a:noFill/>
            </p:spPr>
            <p:txBody>
              <a:bodyPr wrap="square">
                <a:spAutoFit/>
              </a:bodyPr>
              <a:lstStyle/>
              <a:p>
                <a:r>
                  <a:rPr lang="id-ID" sz="2800" b="1" dirty="0">
                    <a:solidFill>
                      <a:schemeClr val="bg1"/>
                    </a:solidFill>
                    <a:latin typeface="Tahoma" panose="020B0604030504040204" pitchFamily="34" charset="0"/>
                    <a:ea typeface="Tahoma" panose="020B0604030504040204" pitchFamily="34" charset="0"/>
                    <a:cs typeface="Tahoma" panose="020B0604030504040204" pitchFamily="34" charset="0"/>
                  </a:rPr>
                  <a:t>02.</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7" name="Group 6">
            <a:extLst>
              <a:ext uri="{FF2B5EF4-FFF2-40B4-BE49-F238E27FC236}">
                <a16:creationId xmlns:a16="http://schemas.microsoft.com/office/drawing/2014/main" id="{3C651C99-A13E-4315-AF3B-C234A025D5B4}"/>
              </a:ext>
            </a:extLst>
          </p:cNvPr>
          <p:cNvGrpSpPr/>
          <p:nvPr/>
        </p:nvGrpSpPr>
        <p:grpSpPr>
          <a:xfrm>
            <a:off x="1524000" y="914401"/>
            <a:ext cx="9144000" cy="5029200"/>
            <a:chOff x="0" y="1180476"/>
            <a:chExt cx="9144000" cy="4497049"/>
          </a:xfrm>
        </p:grpSpPr>
        <p:cxnSp>
          <p:nvCxnSpPr>
            <p:cNvPr id="25" name="Straight Connector 24">
              <a:extLst>
                <a:ext uri="{FF2B5EF4-FFF2-40B4-BE49-F238E27FC236}">
                  <a16:creationId xmlns:a16="http://schemas.microsoft.com/office/drawing/2014/main" id="{56C96CD0-CA13-458B-99F3-734DC9D02BAB}"/>
                </a:ext>
              </a:extLst>
            </p:cNvPr>
            <p:cNvCxnSpPr>
              <a:cxnSpLocks/>
            </p:cNvCxnSpPr>
            <p:nvPr/>
          </p:nvCxnSpPr>
          <p:spPr>
            <a:xfrm>
              <a:off x="0" y="1180476"/>
              <a:ext cx="4456253"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446869-83E0-4D89-9DE3-9E262365B000}"/>
                </a:ext>
              </a:extLst>
            </p:cNvPr>
            <p:cNvCxnSpPr/>
            <p:nvPr/>
          </p:nvCxnSpPr>
          <p:spPr>
            <a:xfrm>
              <a:off x="2623279" y="5677525"/>
              <a:ext cx="652072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AE401588-B223-449F-9D99-7ADCDB900954}"/>
              </a:ext>
            </a:extLst>
          </p:cNvPr>
          <p:cNvSpPr txBox="1"/>
          <p:nvPr/>
        </p:nvSpPr>
        <p:spPr>
          <a:xfrm>
            <a:off x="2148942" y="1081493"/>
            <a:ext cx="3947059" cy="1200329"/>
          </a:xfrm>
          <a:prstGeom prst="rect">
            <a:avLst/>
          </a:prstGeom>
          <a:noFill/>
        </p:spPr>
        <p:txBody>
          <a:bodyPr wrap="square">
            <a:spAutoFit/>
          </a:bodyPr>
          <a:lstStyle/>
          <a:p>
            <a:r>
              <a:rPr lang="en-US" sz="3600" b="1" dirty="0">
                <a:solidFill>
                  <a:schemeClr val="accent3"/>
                </a:solidFill>
                <a:latin typeface="Tahoma" panose="020B0604030504040204" pitchFamily="34" charset="0"/>
                <a:ea typeface="Tahoma" panose="020B0604030504040204" pitchFamily="34" charset="0"/>
                <a:cs typeface="Tahoma" panose="020B0604030504040204" pitchFamily="34" charset="0"/>
              </a:rPr>
              <a:t>Courage</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versus cowardice </a:t>
            </a:r>
          </a:p>
        </p:txBody>
      </p:sp>
      <p:grpSp>
        <p:nvGrpSpPr>
          <p:cNvPr id="31" name="Group 30">
            <a:extLst>
              <a:ext uri="{FF2B5EF4-FFF2-40B4-BE49-F238E27FC236}">
                <a16:creationId xmlns:a16="http://schemas.microsoft.com/office/drawing/2014/main" id="{41AA66CE-E2C3-42B7-9377-952B59CD296C}"/>
              </a:ext>
            </a:extLst>
          </p:cNvPr>
          <p:cNvGrpSpPr/>
          <p:nvPr/>
        </p:nvGrpSpPr>
        <p:grpSpPr>
          <a:xfrm>
            <a:off x="2148942" y="2351279"/>
            <a:ext cx="5704553" cy="1009594"/>
            <a:chOff x="624941" y="1903671"/>
            <a:chExt cx="4573639" cy="1009594"/>
          </a:xfrm>
        </p:grpSpPr>
        <p:sp>
          <p:nvSpPr>
            <p:cNvPr id="36" name="TextBox 35">
              <a:extLst>
                <a:ext uri="{FF2B5EF4-FFF2-40B4-BE49-F238E27FC236}">
                  <a16:creationId xmlns:a16="http://schemas.microsoft.com/office/drawing/2014/main" id="{2A1963B1-E77E-433F-9D18-F7DE45BA0F8F}"/>
                </a:ext>
              </a:extLst>
            </p:cNvPr>
            <p:cNvSpPr txBox="1"/>
            <p:nvPr/>
          </p:nvSpPr>
          <p:spPr>
            <a:xfrm>
              <a:off x="624941" y="1903671"/>
              <a:ext cx="3230133" cy="523220"/>
            </a:xfrm>
            <a:prstGeom prst="rect">
              <a:avLst/>
            </a:prstGeom>
            <a:noFill/>
          </p:spPr>
          <p:txBody>
            <a:bodyPr wrap="square" anchor="ctr">
              <a:spAutoFit/>
            </a:bodyPr>
            <a:lstStyle/>
            <a:p>
              <a:r>
                <a:rPr lang="en-US" sz="2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Overcoming </a:t>
              </a:r>
              <a:r>
                <a:rPr lang="en-US" sz="2800" b="1" i="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fear</a:t>
              </a:r>
            </a:p>
          </p:txBody>
        </p:sp>
        <p:sp>
          <p:nvSpPr>
            <p:cNvPr id="37" name="TextBox 36">
              <a:extLst>
                <a:ext uri="{FF2B5EF4-FFF2-40B4-BE49-F238E27FC236}">
                  <a16:creationId xmlns:a16="http://schemas.microsoft.com/office/drawing/2014/main" id="{A225CDB0-7C9B-4B6F-9295-1BBB67A814FB}"/>
                </a:ext>
              </a:extLst>
            </p:cNvPr>
            <p:cNvSpPr txBox="1"/>
            <p:nvPr/>
          </p:nvSpPr>
          <p:spPr>
            <a:xfrm>
              <a:off x="626580" y="2390045"/>
              <a:ext cx="4572000" cy="523220"/>
            </a:xfrm>
            <a:prstGeom prst="rect">
              <a:avLst/>
            </a:prstGeom>
            <a:noFill/>
          </p:spPr>
          <p:txBody>
            <a:bodyPr wrap="square">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Two major fears that Leaders face</a:t>
              </a:r>
              <a:endParaRPr lang="id-ID" sz="28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88452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outdoor, water, boat, board&#10;&#10;Description automatically generated">
            <a:extLst>
              <a:ext uri="{FF2B5EF4-FFF2-40B4-BE49-F238E27FC236}">
                <a16:creationId xmlns:a16="http://schemas.microsoft.com/office/drawing/2014/main" id="{2A28F75E-36F0-4644-98F4-62B69803795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500" r="12500"/>
          <a:stretch>
            <a:fillRect/>
          </a:stretch>
        </p:blipFill>
        <p:spPr>
          <a:xfrm>
            <a:off x="1523996" y="0"/>
            <a:ext cx="9144000" cy="6858000"/>
          </a:xfrm>
        </p:spPr>
      </p:pic>
      <p:sp>
        <p:nvSpPr>
          <p:cNvPr id="116" name="Rectangle 115">
            <a:extLst>
              <a:ext uri="{FF2B5EF4-FFF2-40B4-BE49-F238E27FC236}">
                <a16:creationId xmlns:a16="http://schemas.microsoft.com/office/drawing/2014/main" id="{F7AEF706-4710-406E-B5A8-C54EE91D4C87}"/>
              </a:ext>
            </a:extLst>
          </p:cNvPr>
          <p:cNvSpPr/>
          <p:nvPr/>
        </p:nvSpPr>
        <p:spPr>
          <a:xfrm>
            <a:off x="1521715" y="13891"/>
            <a:ext cx="9143999" cy="6858000"/>
          </a:xfrm>
          <a:prstGeom prst="rect">
            <a:avLst/>
          </a:prstGeom>
          <a:gradFill flip="none" rotWithShape="1">
            <a:gsLst>
              <a:gs pos="77000">
                <a:schemeClr val="bg1">
                  <a:alpha val="97000"/>
                </a:schemeClr>
              </a:gs>
              <a:gs pos="0">
                <a:schemeClr val="bg1">
                  <a:alpha val="53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cxnSp>
        <p:nvCxnSpPr>
          <p:cNvPr id="118" name="Straight Connector 117">
            <a:extLst>
              <a:ext uri="{FF2B5EF4-FFF2-40B4-BE49-F238E27FC236}">
                <a16:creationId xmlns:a16="http://schemas.microsoft.com/office/drawing/2014/main" id="{7CE7A0CB-0DF3-4FE3-AAA4-5E7B15D7D36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19" name="Slide Number Placeholder 5">
            <a:extLst>
              <a:ext uri="{FF2B5EF4-FFF2-40B4-BE49-F238E27FC236}">
                <a16:creationId xmlns:a16="http://schemas.microsoft.com/office/drawing/2014/main" id="{04DF009C-B392-452A-BF15-99E15DBE8BA3}"/>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41</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
        <p:nvSpPr>
          <p:cNvPr id="6" name="TextBox 5">
            <a:extLst>
              <a:ext uri="{FF2B5EF4-FFF2-40B4-BE49-F238E27FC236}">
                <a16:creationId xmlns:a16="http://schemas.microsoft.com/office/drawing/2014/main" id="{A088FF34-57EF-4F89-AD62-D2B8B2EAA62E}"/>
              </a:ext>
            </a:extLst>
          </p:cNvPr>
          <p:cNvSpPr txBox="1"/>
          <p:nvPr/>
        </p:nvSpPr>
        <p:spPr>
          <a:xfrm>
            <a:off x="2044769" y="654420"/>
            <a:ext cx="3947059" cy="1200329"/>
          </a:xfrm>
          <a:prstGeom prst="rect">
            <a:avLst/>
          </a:prstGeom>
          <a:noFill/>
        </p:spPr>
        <p:txBody>
          <a:bodyPr wrap="square">
            <a:spAutoFit/>
          </a:bodyPr>
          <a:lstStyle/>
          <a:p>
            <a:r>
              <a:rPr lang="en-US" sz="3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Courage</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versus cowardice </a:t>
            </a:r>
          </a:p>
        </p:txBody>
      </p:sp>
      <p:sp>
        <p:nvSpPr>
          <p:cNvPr id="2" name="Rectangle 1">
            <a:extLst>
              <a:ext uri="{FF2B5EF4-FFF2-40B4-BE49-F238E27FC236}">
                <a16:creationId xmlns:a16="http://schemas.microsoft.com/office/drawing/2014/main" id="{93AAE03C-4BAA-4EB1-B724-91893120A967}"/>
              </a:ext>
            </a:extLst>
          </p:cNvPr>
          <p:cNvSpPr/>
          <p:nvPr/>
        </p:nvSpPr>
        <p:spPr>
          <a:xfrm>
            <a:off x="1524000" y="5003254"/>
            <a:ext cx="7090348" cy="1200329"/>
          </a:xfrm>
          <a:prstGeom prst="rect">
            <a:avLst/>
          </a:prstGeom>
          <a:gradFill>
            <a:gsLst>
              <a:gs pos="0">
                <a:schemeClr val="accent4"/>
              </a:gs>
              <a:gs pos="100000">
                <a:schemeClr val="accent4">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ndParaRPr>
          </a:p>
        </p:txBody>
      </p:sp>
      <p:sp>
        <p:nvSpPr>
          <p:cNvPr id="3" name="TextBox 2">
            <a:extLst>
              <a:ext uri="{FF2B5EF4-FFF2-40B4-BE49-F238E27FC236}">
                <a16:creationId xmlns:a16="http://schemas.microsoft.com/office/drawing/2014/main" id="{C22D77DB-AA49-4C01-A5B4-636EDE19E531}"/>
              </a:ext>
            </a:extLst>
          </p:cNvPr>
          <p:cNvSpPr txBox="1"/>
          <p:nvPr/>
        </p:nvSpPr>
        <p:spPr>
          <a:xfrm>
            <a:off x="2208654" y="5205396"/>
            <a:ext cx="5514842" cy="892552"/>
          </a:xfrm>
          <a:prstGeom prst="rect">
            <a:avLst/>
          </a:prstGeom>
          <a:noFill/>
        </p:spPr>
        <p:txBody>
          <a:bodyPr wrap="square">
            <a:spAutoFit/>
          </a:bodyPr>
          <a:lstStyle/>
          <a:p>
            <a:pPr algn="ctr"/>
            <a:r>
              <a:rPr lang="en-US" sz="2800" dirty="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Courage</a:t>
            </a:r>
            <a:r>
              <a:rPr lang="en-US" sz="2400" dirty="0">
                <a:solidFill>
                  <a:schemeClr val="accent2">
                    <a:lumMod val="75000"/>
                  </a:schemeClr>
                </a:solidFill>
                <a:effectLst>
                  <a:outerShdw blurRad="38100" dist="38100" dir="2700000" algn="tl">
                    <a:srgbClr val="000000">
                      <a:alpha val="43137"/>
                    </a:srgbClr>
                  </a:outerShdw>
                </a:effectLst>
                <a:latin typeface="Montserrat" panose="00000500000000000000" pitchFamily="50" charset="0"/>
              </a:rPr>
              <a:t> cannot exist outside the presence of Fear</a:t>
            </a:r>
          </a:p>
        </p:txBody>
      </p:sp>
      <p:grpSp>
        <p:nvGrpSpPr>
          <p:cNvPr id="24" name="Group 23">
            <a:extLst>
              <a:ext uri="{FF2B5EF4-FFF2-40B4-BE49-F238E27FC236}">
                <a16:creationId xmlns:a16="http://schemas.microsoft.com/office/drawing/2014/main" id="{F1720695-DAAF-41F9-98FB-FC79207ACC3E}"/>
              </a:ext>
            </a:extLst>
          </p:cNvPr>
          <p:cNvGrpSpPr/>
          <p:nvPr/>
        </p:nvGrpSpPr>
        <p:grpSpPr>
          <a:xfrm>
            <a:off x="2222420" y="2055446"/>
            <a:ext cx="5282778" cy="582304"/>
            <a:chOff x="698420" y="2055446"/>
            <a:chExt cx="5282778" cy="582304"/>
          </a:xfrm>
        </p:grpSpPr>
        <p:sp>
          <p:nvSpPr>
            <p:cNvPr id="84" name="Rectangle 83">
              <a:extLst>
                <a:ext uri="{FF2B5EF4-FFF2-40B4-BE49-F238E27FC236}">
                  <a16:creationId xmlns:a16="http://schemas.microsoft.com/office/drawing/2014/main" id="{A2B8451C-FB7C-48F0-94F9-133624EEF490}"/>
                </a:ext>
              </a:extLst>
            </p:cNvPr>
            <p:cNvSpPr/>
            <p:nvPr/>
          </p:nvSpPr>
          <p:spPr>
            <a:xfrm>
              <a:off x="698420" y="2055446"/>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18" name="TextBox 17">
              <a:extLst>
                <a:ext uri="{FF2B5EF4-FFF2-40B4-BE49-F238E27FC236}">
                  <a16:creationId xmlns:a16="http://schemas.microsoft.com/office/drawing/2014/main" id="{37E8F968-5E2B-4C00-A877-6DC55390D765}"/>
                </a:ext>
              </a:extLst>
            </p:cNvPr>
            <p:cNvSpPr txBox="1"/>
            <p:nvPr/>
          </p:nvSpPr>
          <p:spPr>
            <a:xfrm>
              <a:off x="1409198" y="2084988"/>
              <a:ext cx="4572000" cy="523220"/>
            </a:xfrm>
            <a:prstGeom prst="rect">
              <a:avLst/>
            </a:prstGeom>
            <a:noFill/>
          </p:spPr>
          <p:txBody>
            <a:bodyPr wrap="square" anchor="ctr">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Overcoming </a:t>
              </a:r>
              <a:r>
                <a:rPr lang="en-US" sz="28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fear</a:t>
              </a:r>
            </a:p>
          </p:txBody>
        </p:sp>
        <p:sp>
          <p:nvSpPr>
            <p:cNvPr id="4" name="Freeform 27">
              <a:extLst>
                <a:ext uri="{FF2B5EF4-FFF2-40B4-BE49-F238E27FC236}">
                  <a16:creationId xmlns:a16="http://schemas.microsoft.com/office/drawing/2014/main" id="{F2F4B4FB-E4AC-4305-BC9D-17D889336470}"/>
                </a:ext>
              </a:extLst>
            </p:cNvPr>
            <p:cNvSpPr>
              <a:spLocks/>
            </p:cNvSpPr>
            <p:nvPr/>
          </p:nvSpPr>
          <p:spPr bwMode="auto">
            <a:xfrm>
              <a:off x="795807" y="2137511"/>
              <a:ext cx="374659" cy="430926"/>
            </a:xfrm>
            <a:custGeom>
              <a:avLst/>
              <a:gdLst>
                <a:gd name="T0" fmla="*/ 81 w 186"/>
                <a:gd name="T1" fmla="*/ 214 h 214"/>
                <a:gd name="T2" fmla="*/ 10 w 186"/>
                <a:gd name="T3" fmla="*/ 194 h 214"/>
                <a:gd name="T4" fmla="*/ 9 w 186"/>
                <a:gd name="T5" fmla="*/ 193 h 214"/>
                <a:gd name="T6" fmla="*/ 1 w 186"/>
                <a:gd name="T7" fmla="*/ 184 h 214"/>
                <a:gd name="T8" fmla="*/ 2 w 186"/>
                <a:gd name="T9" fmla="*/ 178 h 214"/>
                <a:gd name="T10" fmla="*/ 7 w 186"/>
                <a:gd name="T11" fmla="*/ 179 h 214"/>
                <a:gd name="T12" fmla="*/ 15 w 186"/>
                <a:gd name="T13" fmla="*/ 188 h 214"/>
                <a:gd name="T14" fmla="*/ 119 w 186"/>
                <a:gd name="T15" fmla="*/ 201 h 214"/>
                <a:gd name="T16" fmla="*/ 172 w 186"/>
                <a:gd name="T17" fmla="*/ 179 h 214"/>
                <a:gd name="T18" fmla="*/ 174 w 186"/>
                <a:gd name="T19" fmla="*/ 158 h 214"/>
                <a:gd name="T20" fmla="*/ 173 w 186"/>
                <a:gd name="T21" fmla="*/ 108 h 214"/>
                <a:gd name="T22" fmla="*/ 170 w 186"/>
                <a:gd name="T23" fmla="*/ 87 h 214"/>
                <a:gd name="T24" fmla="*/ 153 w 186"/>
                <a:gd name="T25" fmla="*/ 41 h 214"/>
                <a:gd name="T26" fmla="*/ 148 w 186"/>
                <a:gd name="T27" fmla="*/ 34 h 214"/>
                <a:gd name="T28" fmla="*/ 114 w 186"/>
                <a:gd name="T29" fmla="*/ 17 h 214"/>
                <a:gd name="T30" fmla="*/ 106 w 186"/>
                <a:gd name="T31" fmla="*/ 16 h 214"/>
                <a:gd name="T32" fmla="*/ 78 w 186"/>
                <a:gd name="T33" fmla="*/ 33 h 214"/>
                <a:gd name="T34" fmla="*/ 78 w 186"/>
                <a:gd name="T35" fmla="*/ 46 h 214"/>
                <a:gd name="T36" fmla="*/ 115 w 186"/>
                <a:gd name="T37" fmla="*/ 45 h 214"/>
                <a:gd name="T38" fmla="*/ 130 w 186"/>
                <a:gd name="T39" fmla="*/ 47 h 214"/>
                <a:gd name="T40" fmla="*/ 130 w 186"/>
                <a:gd name="T41" fmla="*/ 70 h 214"/>
                <a:gd name="T42" fmla="*/ 127 w 186"/>
                <a:gd name="T43" fmla="*/ 78 h 214"/>
                <a:gd name="T44" fmla="*/ 125 w 186"/>
                <a:gd name="T45" fmla="*/ 112 h 214"/>
                <a:gd name="T46" fmla="*/ 122 w 186"/>
                <a:gd name="T47" fmla="*/ 138 h 214"/>
                <a:gd name="T48" fmla="*/ 104 w 186"/>
                <a:gd name="T49" fmla="*/ 141 h 214"/>
                <a:gd name="T50" fmla="*/ 103 w 186"/>
                <a:gd name="T51" fmla="*/ 141 h 214"/>
                <a:gd name="T52" fmla="*/ 102 w 186"/>
                <a:gd name="T53" fmla="*/ 140 h 214"/>
                <a:gd name="T54" fmla="*/ 94 w 186"/>
                <a:gd name="T55" fmla="*/ 125 h 214"/>
                <a:gd name="T56" fmla="*/ 47 w 186"/>
                <a:gd name="T57" fmla="*/ 124 h 214"/>
                <a:gd name="T58" fmla="*/ 28 w 186"/>
                <a:gd name="T59" fmla="*/ 137 h 214"/>
                <a:gd name="T60" fmla="*/ 12 w 186"/>
                <a:gd name="T61" fmla="*/ 137 h 214"/>
                <a:gd name="T62" fmla="*/ 8 w 186"/>
                <a:gd name="T63" fmla="*/ 133 h 214"/>
                <a:gd name="T64" fmla="*/ 12 w 186"/>
                <a:gd name="T65" fmla="*/ 129 h 214"/>
                <a:gd name="T66" fmla="*/ 28 w 186"/>
                <a:gd name="T67" fmla="*/ 129 h 214"/>
                <a:gd name="T68" fmla="*/ 42 w 186"/>
                <a:gd name="T69" fmla="*/ 118 h 214"/>
                <a:gd name="T70" fmla="*/ 100 w 186"/>
                <a:gd name="T71" fmla="*/ 119 h 214"/>
                <a:gd name="T72" fmla="*/ 101 w 186"/>
                <a:gd name="T73" fmla="*/ 120 h 214"/>
                <a:gd name="T74" fmla="*/ 102 w 186"/>
                <a:gd name="T75" fmla="*/ 121 h 214"/>
                <a:gd name="T76" fmla="*/ 106 w 186"/>
                <a:gd name="T77" fmla="*/ 133 h 214"/>
                <a:gd name="T78" fmla="*/ 116 w 186"/>
                <a:gd name="T79" fmla="*/ 132 h 214"/>
                <a:gd name="T80" fmla="*/ 117 w 186"/>
                <a:gd name="T81" fmla="*/ 112 h 214"/>
                <a:gd name="T82" fmla="*/ 120 w 186"/>
                <a:gd name="T83" fmla="*/ 76 h 214"/>
                <a:gd name="T84" fmla="*/ 122 w 186"/>
                <a:gd name="T85" fmla="*/ 68 h 214"/>
                <a:gd name="T86" fmla="*/ 124 w 186"/>
                <a:gd name="T87" fmla="*/ 53 h 214"/>
                <a:gd name="T88" fmla="*/ 117 w 186"/>
                <a:gd name="T89" fmla="*/ 53 h 214"/>
                <a:gd name="T90" fmla="*/ 72 w 186"/>
                <a:gd name="T91" fmla="*/ 52 h 214"/>
                <a:gd name="T92" fmla="*/ 71 w 186"/>
                <a:gd name="T93" fmla="*/ 30 h 214"/>
                <a:gd name="T94" fmla="*/ 109 w 186"/>
                <a:gd name="T95" fmla="*/ 8 h 214"/>
                <a:gd name="T96" fmla="*/ 114 w 186"/>
                <a:gd name="T97" fmla="*/ 9 h 214"/>
                <a:gd name="T98" fmla="*/ 154 w 186"/>
                <a:gd name="T99" fmla="*/ 29 h 214"/>
                <a:gd name="T100" fmla="*/ 159 w 186"/>
                <a:gd name="T101" fmla="*/ 36 h 214"/>
                <a:gd name="T102" fmla="*/ 178 w 186"/>
                <a:gd name="T103" fmla="*/ 86 h 214"/>
                <a:gd name="T104" fmla="*/ 180 w 186"/>
                <a:gd name="T105" fmla="*/ 107 h 214"/>
                <a:gd name="T106" fmla="*/ 182 w 186"/>
                <a:gd name="T107" fmla="*/ 160 h 214"/>
                <a:gd name="T108" fmla="*/ 180 w 186"/>
                <a:gd name="T109" fmla="*/ 179 h 214"/>
                <a:gd name="T110" fmla="*/ 182 w 186"/>
                <a:gd name="T111" fmla="*/ 183 h 214"/>
                <a:gd name="T112" fmla="*/ 178 w 186"/>
                <a:gd name="T113" fmla="*/ 185 h 214"/>
                <a:gd name="T114" fmla="*/ 121 w 186"/>
                <a:gd name="T115" fmla="*/ 208 h 214"/>
                <a:gd name="T116" fmla="*/ 81 w 186"/>
                <a:gd name="T117"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214">
                  <a:moveTo>
                    <a:pt x="81" y="214"/>
                  </a:moveTo>
                  <a:cubicBezTo>
                    <a:pt x="57" y="214"/>
                    <a:pt x="30" y="208"/>
                    <a:pt x="10" y="194"/>
                  </a:cubicBezTo>
                  <a:cubicBezTo>
                    <a:pt x="9" y="193"/>
                    <a:pt x="9" y="193"/>
                    <a:pt x="9" y="193"/>
                  </a:cubicBezTo>
                  <a:cubicBezTo>
                    <a:pt x="1" y="184"/>
                    <a:pt x="1" y="184"/>
                    <a:pt x="1" y="184"/>
                  </a:cubicBezTo>
                  <a:cubicBezTo>
                    <a:pt x="0" y="182"/>
                    <a:pt x="0" y="180"/>
                    <a:pt x="2" y="178"/>
                  </a:cubicBezTo>
                  <a:cubicBezTo>
                    <a:pt x="3" y="177"/>
                    <a:pt x="6" y="177"/>
                    <a:pt x="7" y="179"/>
                  </a:cubicBezTo>
                  <a:cubicBezTo>
                    <a:pt x="15" y="188"/>
                    <a:pt x="15" y="188"/>
                    <a:pt x="15" y="188"/>
                  </a:cubicBezTo>
                  <a:cubicBezTo>
                    <a:pt x="45" y="209"/>
                    <a:pt x="91" y="210"/>
                    <a:pt x="119" y="201"/>
                  </a:cubicBezTo>
                  <a:cubicBezTo>
                    <a:pt x="141" y="193"/>
                    <a:pt x="164" y="183"/>
                    <a:pt x="172" y="179"/>
                  </a:cubicBezTo>
                  <a:cubicBezTo>
                    <a:pt x="171" y="175"/>
                    <a:pt x="172" y="169"/>
                    <a:pt x="174" y="158"/>
                  </a:cubicBezTo>
                  <a:cubicBezTo>
                    <a:pt x="178" y="145"/>
                    <a:pt x="176" y="131"/>
                    <a:pt x="173" y="108"/>
                  </a:cubicBezTo>
                  <a:cubicBezTo>
                    <a:pt x="172" y="102"/>
                    <a:pt x="171" y="95"/>
                    <a:pt x="170" y="87"/>
                  </a:cubicBezTo>
                  <a:cubicBezTo>
                    <a:pt x="166" y="58"/>
                    <a:pt x="160" y="50"/>
                    <a:pt x="153" y="41"/>
                  </a:cubicBezTo>
                  <a:cubicBezTo>
                    <a:pt x="151" y="39"/>
                    <a:pt x="149" y="37"/>
                    <a:pt x="148" y="34"/>
                  </a:cubicBezTo>
                  <a:cubicBezTo>
                    <a:pt x="140" y="22"/>
                    <a:pt x="123" y="17"/>
                    <a:pt x="114" y="17"/>
                  </a:cubicBezTo>
                  <a:cubicBezTo>
                    <a:pt x="112" y="17"/>
                    <a:pt x="109" y="17"/>
                    <a:pt x="106" y="16"/>
                  </a:cubicBezTo>
                  <a:cubicBezTo>
                    <a:pt x="97" y="13"/>
                    <a:pt x="86" y="10"/>
                    <a:pt x="78" y="33"/>
                  </a:cubicBezTo>
                  <a:cubicBezTo>
                    <a:pt x="77" y="37"/>
                    <a:pt x="76" y="43"/>
                    <a:pt x="78" y="46"/>
                  </a:cubicBezTo>
                  <a:cubicBezTo>
                    <a:pt x="84" y="53"/>
                    <a:pt x="107" y="47"/>
                    <a:pt x="115" y="45"/>
                  </a:cubicBezTo>
                  <a:cubicBezTo>
                    <a:pt x="120" y="44"/>
                    <a:pt x="126" y="43"/>
                    <a:pt x="130" y="47"/>
                  </a:cubicBezTo>
                  <a:cubicBezTo>
                    <a:pt x="134" y="51"/>
                    <a:pt x="132" y="59"/>
                    <a:pt x="130" y="70"/>
                  </a:cubicBezTo>
                  <a:cubicBezTo>
                    <a:pt x="129" y="72"/>
                    <a:pt x="128" y="75"/>
                    <a:pt x="127" y="78"/>
                  </a:cubicBezTo>
                  <a:cubicBezTo>
                    <a:pt x="125" y="88"/>
                    <a:pt x="125" y="101"/>
                    <a:pt x="125" y="112"/>
                  </a:cubicBezTo>
                  <a:cubicBezTo>
                    <a:pt x="125" y="127"/>
                    <a:pt x="125" y="135"/>
                    <a:pt x="122" y="138"/>
                  </a:cubicBezTo>
                  <a:cubicBezTo>
                    <a:pt x="119" y="141"/>
                    <a:pt x="109" y="141"/>
                    <a:pt x="104" y="141"/>
                  </a:cubicBezTo>
                  <a:cubicBezTo>
                    <a:pt x="103" y="141"/>
                    <a:pt x="103" y="141"/>
                    <a:pt x="103" y="141"/>
                  </a:cubicBezTo>
                  <a:cubicBezTo>
                    <a:pt x="102" y="140"/>
                    <a:pt x="102" y="140"/>
                    <a:pt x="102" y="140"/>
                  </a:cubicBezTo>
                  <a:cubicBezTo>
                    <a:pt x="98" y="137"/>
                    <a:pt x="95" y="128"/>
                    <a:pt x="94" y="125"/>
                  </a:cubicBezTo>
                  <a:cubicBezTo>
                    <a:pt x="75" y="110"/>
                    <a:pt x="61" y="110"/>
                    <a:pt x="47" y="124"/>
                  </a:cubicBezTo>
                  <a:cubicBezTo>
                    <a:pt x="36" y="136"/>
                    <a:pt x="30" y="137"/>
                    <a:pt x="28" y="137"/>
                  </a:cubicBezTo>
                  <a:cubicBezTo>
                    <a:pt x="12" y="137"/>
                    <a:pt x="12" y="137"/>
                    <a:pt x="12" y="137"/>
                  </a:cubicBezTo>
                  <a:cubicBezTo>
                    <a:pt x="10" y="137"/>
                    <a:pt x="8" y="135"/>
                    <a:pt x="8" y="133"/>
                  </a:cubicBezTo>
                  <a:cubicBezTo>
                    <a:pt x="8" y="131"/>
                    <a:pt x="10" y="129"/>
                    <a:pt x="12" y="129"/>
                  </a:cubicBezTo>
                  <a:cubicBezTo>
                    <a:pt x="28" y="129"/>
                    <a:pt x="28" y="129"/>
                    <a:pt x="28" y="129"/>
                  </a:cubicBezTo>
                  <a:cubicBezTo>
                    <a:pt x="29" y="129"/>
                    <a:pt x="33" y="127"/>
                    <a:pt x="42" y="118"/>
                  </a:cubicBezTo>
                  <a:cubicBezTo>
                    <a:pt x="59" y="101"/>
                    <a:pt x="78" y="101"/>
                    <a:pt x="100" y="119"/>
                  </a:cubicBezTo>
                  <a:cubicBezTo>
                    <a:pt x="101" y="120"/>
                    <a:pt x="101" y="120"/>
                    <a:pt x="101" y="120"/>
                  </a:cubicBezTo>
                  <a:cubicBezTo>
                    <a:pt x="102" y="121"/>
                    <a:pt x="102" y="121"/>
                    <a:pt x="102" y="121"/>
                  </a:cubicBezTo>
                  <a:cubicBezTo>
                    <a:pt x="103" y="126"/>
                    <a:pt x="105" y="131"/>
                    <a:pt x="106" y="133"/>
                  </a:cubicBezTo>
                  <a:cubicBezTo>
                    <a:pt x="110" y="133"/>
                    <a:pt x="115" y="133"/>
                    <a:pt x="116" y="132"/>
                  </a:cubicBezTo>
                  <a:cubicBezTo>
                    <a:pt x="117" y="130"/>
                    <a:pt x="117" y="120"/>
                    <a:pt x="117" y="112"/>
                  </a:cubicBezTo>
                  <a:cubicBezTo>
                    <a:pt x="117" y="100"/>
                    <a:pt x="117" y="87"/>
                    <a:pt x="120" y="76"/>
                  </a:cubicBezTo>
                  <a:cubicBezTo>
                    <a:pt x="120" y="73"/>
                    <a:pt x="121" y="70"/>
                    <a:pt x="122" y="68"/>
                  </a:cubicBezTo>
                  <a:cubicBezTo>
                    <a:pt x="123" y="62"/>
                    <a:pt x="125" y="54"/>
                    <a:pt x="124" y="53"/>
                  </a:cubicBezTo>
                  <a:cubicBezTo>
                    <a:pt x="124" y="53"/>
                    <a:pt x="123" y="52"/>
                    <a:pt x="117" y="53"/>
                  </a:cubicBezTo>
                  <a:cubicBezTo>
                    <a:pt x="99" y="58"/>
                    <a:pt x="81" y="61"/>
                    <a:pt x="72" y="52"/>
                  </a:cubicBezTo>
                  <a:cubicBezTo>
                    <a:pt x="68" y="47"/>
                    <a:pt x="68" y="40"/>
                    <a:pt x="71" y="30"/>
                  </a:cubicBezTo>
                  <a:cubicBezTo>
                    <a:pt x="81" y="0"/>
                    <a:pt x="99" y="5"/>
                    <a:pt x="109" y="8"/>
                  </a:cubicBezTo>
                  <a:cubicBezTo>
                    <a:pt x="111" y="9"/>
                    <a:pt x="113" y="9"/>
                    <a:pt x="114" y="9"/>
                  </a:cubicBezTo>
                  <a:cubicBezTo>
                    <a:pt x="125" y="9"/>
                    <a:pt x="144" y="15"/>
                    <a:pt x="154" y="29"/>
                  </a:cubicBezTo>
                  <a:cubicBezTo>
                    <a:pt x="156" y="32"/>
                    <a:pt x="158" y="34"/>
                    <a:pt x="159" y="36"/>
                  </a:cubicBezTo>
                  <a:cubicBezTo>
                    <a:pt x="167" y="46"/>
                    <a:pt x="174" y="55"/>
                    <a:pt x="178" y="86"/>
                  </a:cubicBezTo>
                  <a:cubicBezTo>
                    <a:pt x="179" y="94"/>
                    <a:pt x="180" y="101"/>
                    <a:pt x="180" y="107"/>
                  </a:cubicBezTo>
                  <a:cubicBezTo>
                    <a:pt x="184" y="130"/>
                    <a:pt x="186" y="145"/>
                    <a:pt x="182" y="160"/>
                  </a:cubicBezTo>
                  <a:cubicBezTo>
                    <a:pt x="179" y="174"/>
                    <a:pt x="180" y="178"/>
                    <a:pt x="180" y="179"/>
                  </a:cubicBezTo>
                  <a:cubicBezTo>
                    <a:pt x="182" y="183"/>
                    <a:pt x="182" y="183"/>
                    <a:pt x="182" y="183"/>
                  </a:cubicBezTo>
                  <a:cubicBezTo>
                    <a:pt x="178" y="185"/>
                    <a:pt x="178" y="185"/>
                    <a:pt x="178" y="185"/>
                  </a:cubicBezTo>
                  <a:cubicBezTo>
                    <a:pt x="178" y="185"/>
                    <a:pt x="149" y="199"/>
                    <a:pt x="121" y="208"/>
                  </a:cubicBezTo>
                  <a:cubicBezTo>
                    <a:pt x="110" y="212"/>
                    <a:pt x="96" y="214"/>
                    <a:pt x="81" y="2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grpSp>
      <p:grpSp>
        <p:nvGrpSpPr>
          <p:cNvPr id="29" name="Group 28">
            <a:extLst>
              <a:ext uri="{FF2B5EF4-FFF2-40B4-BE49-F238E27FC236}">
                <a16:creationId xmlns:a16="http://schemas.microsoft.com/office/drawing/2014/main" id="{01618C0A-8FC6-4EEE-8B0A-BFB709639E2B}"/>
              </a:ext>
            </a:extLst>
          </p:cNvPr>
          <p:cNvGrpSpPr/>
          <p:nvPr/>
        </p:nvGrpSpPr>
        <p:grpSpPr>
          <a:xfrm>
            <a:off x="2205147" y="3424510"/>
            <a:ext cx="5276104" cy="582304"/>
            <a:chOff x="681147" y="3424510"/>
            <a:chExt cx="5276104" cy="582304"/>
          </a:xfrm>
        </p:grpSpPr>
        <p:sp>
          <p:nvSpPr>
            <p:cNvPr id="28" name="Rectangle 27">
              <a:extLst>
                <a:ext uri="{FF2B5EF4-FFF2-40B4-BE49-F238E27FC236}">
                  <a16:creationId xmlns:a16="http://schemas.microsoft.com/office/drawing/2014/main" id="{67F5BAFE-29D6-4FB5-A53F-9688E7AAD66F}"/>
                </a:ext>
              </a:extLst>
            </p:cNvPr>
            <p:cNvSpPr/>
            <p:nvPr/>
          </p:nvSpPr>
          <p:spPr>
            <a:xfrm>
              <a:off x="681147" y="3424510"/>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grpSp>
          <p:nvGrpSpPr>
            <p:cNvPr id="15" name="Group 14">
              <a:extLst>
                <a:ext uri="{FF2B5EF4-FFF2-40B4-BE49-F238E27FC236}">
                  <a16:creationId xmlns:a16="http://schemas.microsoft.com/office/drawing/2014/main" id="{BF43BB52-FD6C-41DC-BD6C-00EC508AA4CE}"/>
                </a:ext>
              </a:extLst>
            </p:cNvPr>
            <p:cNvGrpSpPr/>
            <p:nvPr/>
          </p:nvGrpSpPr>
          <p:grpSpPr>
            <a:xfrm>
              <a:off x="773049" y="3480138"/>
              <a:ext cx="5184202" cy="523220"/>
              <a:chOff x="796996" y="3465476"/>
              <a:chExt cx="5184202" cy="523220"/>
            </a:xfrm>
          </p:grpSpPr>
          <p:sp>
            <p:nvSpPr>
              <p:cNvPr id="30" name="TextBox 29">
                <a:extLst>
                  <a:ext uri="{FF2B5EF4-FFF2-40B4-BE49-F238E27FC236}">
                    <a16:creationId xmlns:a16="http://schemas.microsoft.com/office/drawing/2014/main" id="{AE222ECD-856E-4C51-B84B-0FF924961276}"/>
                  </a:ext>
                </a:extLst>
              </p:cNvPr>
              <p:cNvSpPr txBox="1"/>
              <p:nvPr/>
            </p:nvSpPr>
            <p:spPr>
              <a:xfrm>
                <a:off x="1409198" y="3465476"/>
                <a:ext cx="4572000" cy="523220"/>
              </a:xfrm>
              <a:prstGeom prst="rect">
                <a:avLst/>
              </a:prstGeom>
              <a:noFill/>
            </p:spPr>
            <p:txBody>
              <a:bodyPr wrap="square" anchor="ctr">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Doing what is </a:t>
                </a:r>
                <a:r>
                  <a:rPr lang="en-US" sz="28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“Right”</a:t>
                </a:r>
              </a:p>
            </p:txBody>
          </p:sp>
          <p:sp>
            <p:nvSpPr>
              <p:cNvPr id="7" name="Freeform 39">
                <a:extLst>
                  <a:ext uri="{FF2B5EF4-FFF2-40B4-BE49-F238E27FC236}">
                    <a16:creationId xmlns:a16="http://schemas.microsoft.com/office/drawing/2014/main" id="{773B44EF-E274-42BB-B43B-F514FF4BBE0C}"/>
                  </a:ext>
                </a:extLst>
              </p:cNvPr>
              <p:cNvSpPr>
                <a:spLocks noEditPoints="1"/>
              </p:cNvSpPr>
              <p:nvPr/>
            </p:nvSpPr>
            <p:spPr bwMode="auto">
              <a:xfrm>
                <a:off x="796996" y="3507095"/>
                <a:ext cx="388366" cy="368102"/>
              </a:xfrm>
              <a:custGeom>
                <a:avLst/>
                <a:gdLst>
                  <a:gd name="T0" fmla="*/ 152 w 192"/>
                  <a:gd name="T1" fmla="*/ 184 h 184"/>
                  <a:gd name="T2" fmla="*/ 151 w 192"/>
                  <a:gd name="T3" fmla="*/ 183 h 184"/>
                  <a:gd name="T4" fmla="*/ 96 w 192"/>
                  <a:gd name="T5" fmla="*/ 154 h 184"/>
                  <a:gd name="T6" fmla="*/ 41 w 192"/>
                  <a:gd name="T7" fmla="*/ 183 h 184"/>
                  <a:gd name="T8" fmla="*/ 37 w 192"/>
                  <a:gd name="T9" fmla="*/ 183 h 184"/>
                  <a:gd name="T10" fmla="*/ 35 w 192"/>
                  <a:gd name="T11" fmla="*/ 179 h 184"/>
                  <a:gd name="T12" fmla="*/ 46 w 192"/>
                  <a:gd name="T13" fmla="*/ 118 h 184"/>
                  <a:gd name="T14" fmla="*/ 1 w 192"/>
                  <a:gd name="T15" fmla="*/ 74 h 184"/>
                  <a:gd name="T16" fmla="*/ 0 w 192"/>
                  <a:gd name="T17" fmla="*/ 70 h 184"/>
                  <a:gd name="T18" fmla="*/ 3 w 192"/>
                  <a:gd name="T19" fmla="*/ 67 h 184"/>
                  <a:gd name="T20" fmla="*/ 65 w 192"/>
                  <a:gd name="T21" fmla="*/ 58 h 184"/>
                  <a:gd name="T22" fmla="*/ 92 w 192"/>
                  <a:gd name="T23" fmla="*/ 3 h 184"/>
                  <a:gd name="T24" fmla="*/ 99 w 192"/>
                  <a:gd name="T25" fmla="*/ 3 h 184"/>
                  <a:gd name="T26" fmla="*/ 127 w 192"/>
                  <a:gd name="T27" fmla="*/ 58 h 184"/>
                  <a:gd name="T28" fmla="*/ 188 w 192"/>
                  <a:gd name="T29" fmla="*/ 67 h 184"/>
                  <a:gd name="T30" fmla="*/ 191 w 192"/>
                  <a:gd name="T31" fmla="*/ 70 h 184"/>
                  <a:gd name="T32" fmla="*/ 190 w 192"/>
                  <a:gd name="T33" fmla="*/ 74 h 184"/>
                  <a:gd name="T34" fmla="*/ 146 w 192"/>
                  <a:gd name="T35" fmla="*/ 118 h 184"/>
                  <a:gd name="T36" fmla="*/ 156 w 192"/>
                  <a:gd name="T37" fmla="*/ 179 h 184"/>
                  <a:gd name="T38" fmla="*/ 155 w 192"/>
                  <a:gd name="T39" fmla="*/ 183 h 184"/>
                  <a:gd name="T40" fmla="*/ 152 w 192"/>
                  <a:gd name="T41" fmla="*/ 184 h 184"/>
                  <a:gd name="T42" fmla="*/ 96 w 192"/>
                  <a:gd name="T43" fmla="*/ 146 h 184"/>
                  <a:gd name="T44" fmla="*/ 98 w 192"/>
                  <a:gd name="T45" fmla="*/ 146 h 184"/>
                  <a:gd name="T46" fmla="*/ 147 w 192"/>
                  <a:gd name="T47" fmla="*/ 172 h 184"/>
                  <a:gd name="T48" fmla="*/ 138 w 192"/>
                  <a:gd name="T49" fmla="*/ 117 h 184"/>
                  <a:gd name="T50" fmla="*/ 139 w 192"/>
                  <a:gd name="T51" fmla="*/ 113 h 184"/>
                  <a:gd name="T52" fmla="*/ 179 w 192"/>
                  <a:gd name="T53" fmla="*/ 74 h 184"/>
                  <a:gd name="T54" fmla="*/ 123 w 192"/>
                  <a:gd name="T55" fmla="*/ 66 h 184"/>
                  <a:gd name="T56" fmla="*/ 120 w 192"/>
                  <a:gd name="T57" fmla="*/ 64 h 184"/>
                  <a:gd name="T58" fmla="*/ 96 w 192"/>
                  <a:gd name="T59" fmla="*/ 14 h 184"/>
                  <a:gd name="T60" fmla="*/ 71 w 192"/>
                  <a:gd name="T61" fmla="*/ 64 h 184"/>
                  <a:gd name="T62" fmla="*/ 68 w 192"/>
                  <a:gd name="T63" fmla="*/ 66 h 184"/>
                  <a:gd name="T64" fmla="*/ 13 w 192"/>
                  <a:gd name="T65" fmla="*/ 74 h 184"/>
                  <a:gd name="T66" fmla="*/ 53 w 192"/>
                  <a:gd name="T67" fmla="*/ 113 h 184"/>
                  <a:gd name="T68" fmla="*/ 54 w 192"/>
                  <a:gd name="T69" fmla="*/ 117 h 184"/>
                  <a:gd name="T70" fmla="*/ 44 w 192"/>
                  <a:gd name="T71" fmla="*/ 172 h 184"/>
                  <a:gd name="T72" fmla="*/ 94 w 192"/>
                  <a:gd name="T73" fmla="*/ 146 h 184"/>
                  <a:gd name="T74" fmla="*/ 96 w 192"/>
                  <a:gd name="T75" fmla="*/ 14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84">
                    <a:moveTo>
                      <a:pt x="152" y="184"/>
                    </a:moveTo>
                    <a:cubicBezTo>
                      <a:pt x="152" y="184"/>
                      <a:pt x="151" y="183"/>
                      <a:pt x="151" y="183"/>
                    </a:cubicBezTo>
                    <a:cubicBezTo>
                      <a:pt x="96" y="154"/>
                      <a:pt x="96" y="154"/>
                      <a:pt x="96" y="154"/>
                    </a:cubicBezTo>
                    <a:cubicBezTo>
                      <a:pt x="41" y="183"/>
                      <a:pt x="41" y="183"/>
                      <a:pt x="41" y="183"/>
                    </a:cubicBezTo>
                    <a:cubicBezTo>
                      <a:pt x="40" y="184"/>
                      <a:pt x="38" y="184"/>
                      <a:pt x="37" y="183"/>
                    </a:cubicBezTo>
                    <a:cubicBezTo>
                      <a:pt x="35" y="182"/>
                      <a:pt x="35" y="180"/>
                      <a:pt x="35" y="179"/>
                    </a:cubicBezTo>
                    <a:cubicBezTo>
                      <a:pt x="46" y="118"/>
                      <a:pt x="46" y="118"/>
                      <a:pt x="46" y="118"/>
                    </a:cubicBezTo>
                    <a:cubicBezTo>
                      <a:pt x="1" y="74"/>
                      <a:pt x="1" y="74"/>
                      <a:pt x="1" y="74"/>
                    </a:cubicBezTo>
                    <a:cubicBezTo>
                      <a:pt x="0" y="73"/>
                      <a:pt x="0" y="72"/>
                      <a:pt x="0" y="70"/>
                    </a:cubicBezTo>
                    <a:cubicBezTo>
                      <a:pt x="1" y="69"/>
                      <a:pt x="2" y="68"/>
                      <a:pt x="3" y="67"/>
                    </a:cubicBezTo>
                    <a:cubicBezTo>
                      <a:pt x="65" y="58"/>
                      <a:pt x="65" y="58"/>
                      <a:pt x="65" y="58"/>
                    </a:cubicBezTo>
                    <a:cubicBezTo>
                      <a:pt x="92" y="3"/>
                      <a:pt x="92" y="3"/>
                      <a:pt x="92" y="3"/>
                    </a:cubicBezTo>
                    <a:cubicBezTo>
                      <a:pt x="93" y="0"/>
                      <a:pt x="98" y="0"/>
                      <a:pt x="99" y="3"/>
                    </a:cubicBezTo>
                    <a:cubicBezTo>
                      <a:pt x="127" y="58"/>
                      <a:pt x="127" y="58"/>
                      <a:pt x="127" y="58"/>
                    </a:cubicBezTo>
                    <a:cubicBezTo>
                      <a:pt x="188" y="67"/>
                      <a:pt x="188" y="67"/>
                      <a:pt x="188" y="67"/>
                    </a:cubicBezTo>
                    <a:cubicBezTo>
                      <a:pt x="190" y="68"/>
                      <a:pt x="191" y="69"/>
                      <a:pt x="191" y="70"/>
                    </a:cubicBezTo>
                    <a:cubicBezTo>
                      <a:pt x="192" y="72"/>
                      <a:pt x="191" y="73"/>
                      <a:pt x="190" y="74"/>
                    </a:cubicBezTo>
                    <a:cubicBezTo>
                      <a:pt x="146" y="118"/>
                      <a:pt x="146" y="118"/>
                      <a:pt x="146" y="118"/>
                    </a:cubicBezTo>
                    <a:cubicBezTo>
                      <a:pt x="156" y="179"/>
                      <a:pt x="156" y="179"/>
                      <a:pt x="156" y="179"/>
                    </a:cubicBezTo>
                    <a:cubicBezTo>
                      <a:pt x="157" y="180"/>
                      <a:pt x="156" y="182"/>
                      <a:pt x="155" y="183"/>
                    </a:cubicBezTo>
                    <a:cubicBezTo>
                      <a:pt x="154" y="183"/>
                      <a:pt x="153" y="184"/>
                      <a:pt x="152" y="184"/>
                    </a:cubicBezTo>
                    <a:close/>
                    <a:moveTo>
                      <a:pt x="96" y="146"/>
                    </a:moveTo>
                    <a:cubicBezTo>
                      <a:pt x="96" y="146"/>
                      <a:pt x="97" y="146"/>
                      <a:pt x="98" y="146"/>
                    </a:cubicBezTo>
                    <a:cubicBezTo>
                      <a:pt x="147" y="172"/>
                      <a:pt x="147" y="172"/>
                      <a:pt x="147" y="172"/>
                    </a:cubicBezTo>
                    <a:cubicBezTo>
                      <a:pt x="138" y="117"/>
                      <a:pt x="138" y="117"/>
                      <a:pt x="138" y="117"/>
                    </a:cubicBezTo>
                    <a:cubicBezTo>
                      <a:pt x="137" y="116"/>
                      <a:pt x="138" y="114"/>
                      <a:pt x="139" y="113"/>
                    </a:cubicBezTo>
                    <a:cubicBezTo>
                      <a:pt x="179" y="74"/>
                      <a:pt x="179" y="74"/>
                      <a:pt x="179" y="74"/>
                    </a:cubicBezTo>
                    <a:cubicBezTo>
                      <a:pt x="123" y="66"/>
                      <a:pt x="123" y="66"/>
                      <a:pt x="123" y="66"/>
                    </a:cubicBezTo>
                    <a:cubicBezTo>
                      <a:pt x="122" y="66"/>
                      <a:pt x="121" y="65"/>
                      <a:pt x="120" y="64"/>
                    </a:cubicBezTo>
                    <a:cubicBezTo>
                      <a:pt x="96" y="14"/>
                      <a:pt x="96" y="14"/>
                      <a:pt x="96" y="14"/>
                    </a:cubicBezTo>
                    <a:cubicBezTo>
                      <a:pt x="71" y="64"/>
                      <a:pt x="71" y="64"/>
                      <a:pt x="71" y="64"/>
                    </a:cubicBezTo>
                    <a:cubicBezTo>
                      <a:pt x="70" y="65"/>
                      <a:pt x="69" y="66"/>
                      <a:pt x="68" y="66"/>
                    </a:cubicBezTo>
                    <a:cubicBezTo>
                      <a:pt x="13" y="74"/>
                      <a:pt x="13" y="74"/>
                      <a:pt x="13" y="74"/>
                    </a:cubicBezTo>
                    <a:cubicBezTo>
                      <a:pt x="53" y="113"/>
                      <a:pt x="53" y="113"/>
                      <a:pt x="53" y="113"/>
                    </a:cubicBezTo>
                    <a:cubicBezTo>
                      <a:pt x="54" y="114"/>
                      <a:pt x="54" y="116"/>
                      <a:pt x="54" y="117"/>
                    </a:cubicBezTo>
                    <a:cubicBezTo>
                      <a:pt x="44" y="172"/>
                      <a:pt x="44" y="172"/>
                      <a:pt x="44" y="172"/>
                    </a:cubicBezTo>
                    <a:cubicBezTo>
                      <a:pt x="94" y="146"/>
                      <a:pt x="94" y="146"/>
                      <a:pt x="94" y="146"/>
                    </a:cubicBezTo>
                    <a:cubicBezTo>
                      <a:pt x="94" y="146"/>
                      <a:pt x="95" y="146"/>
                      <a:pt x="96" y="1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grpSp>
      </p:grpSp>
      <p:grpSp>
        <p:nvGrpSpPr>
          <p:cNvPr id="36" name="Group 35">
            <a:extLst>
              <a:ext uri="{FF2B5EF4-FFF2-40B4-BE49-F238E27FC236}">
                <a16:creationId xmlns:a16="http://schemas.microsoft.com/office/drawing/2014/main" id="{EEE1097A-F894-4486-8E32-57E6DE596DBB}"/>
              </a:ext>
            </a:extLst>
          </p:cNvPr>
          <p:cNvGrpSpPr/>
          <p:nvPr/>
        </p:nvGrpSpPr>
        <p:grpSpPr>
          <a:xfrm>
            <a:off x="2222420" y="4148051"/>
            <a:ext cx="5313984" cy="582304"/>
            <a:chOff x="698420" y="4148051"/>
            <a:chExt cx="5313984" cy="582304"/>
          </a:xfrm>
        </p:grpSpPr>
        <p:sp>
          <p:nvSpPr>
            <p:cNvPr id="31" name="Rectangle 30">
              <a:extLst>
                <a:ext uri="{FF2B5EF4-FFF2-40B4-BE49-F238E27FC236}">
                  <a16:creationId xmlns:a16="http://schemas.microsoft.com/office/drawing/2014/main" id="{78F7EE2D-6A7E-479C-89D8-F81220D82FD7}"/>
                </a:ext>
              </a:extLst>
            </p:cNvPr>
            <p:cNvSpPr/>
            <p:nvPr/>
          </p:nvSpPr>
          <p:spPr>
            <a:xfrm>
              <a:off x="698420" y="4148051"/>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grpSp>
          <p:nvGrpSpPr>
            <p:cNvPr id="35" name="Group 34">
              <a:extLst>
                <a:ext uri="{FF2B5EF4-FFF2-40B4-BE49-F238E27FC236}">
                  <a16:creationId xmlns:a16="http://schemas.microsoft.com/office/drawing/2014/main" id="{0884C008-42AC-48A0-8604-22822F506131}"/>
                </a:ext>
              </a:extLst>
            </p:cNvPr>
            <p:cNvGrpSpPr/>
            <p:nvPr/>
          </p:nvGrpSpPr>
          <p:grpSpPr>
            <a:xfrm>
              <a:off x="833980" y="4148051"/>
              <a:ext cx="5178424" cy="523220"/>
              <a:chOff x="833980" y="4148051"/>
              <a:chExt cx="5178424" cy="523220"/>
            </a:xfrm>
          </p:grpSpPr>
          <p:sp>
            <p:nvSpPr>
              <p:cNvPr id="33" name="TextBox 32">
                <a:extLst>
                  <a:ext uri="{FF2B5EF4-FFF2-40B4-BE49-F238E27FC236}">
                    <a16:creationId xmlns:a16="http://schemas.microsoft.com/office/drawing/2014/main" id="{BD7A3876-C64B-41FC-8ED3-14B7E431F149}"/>
                  </a:ext>
                </a:extLst>
              </p:cNvPr>
              <p:cNvSpPr txBox="1"/>
              <p:nvPr/>
            </p:nvSpPr>
            <p:spPr>
              <a:xfrm>
                <a:off x="1440404" y="4148051"/>
                <a:ext cx="4572000" cy="523220"/>
              </a:xfrm>
              <a:prstGeom prst="rect">
                <a:avLst/>
              </a:prstGeom>
              <a:noFill/>
            </p:spPr>
            <p:txBody>
              <a:bodyPr wrap="square" anchor="ctr">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Seizing the </a:t>
                </a:r>
                <a:r>
                  <a:rPr lang="en-US" sz="28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initiative</a:t>
                </a:r>
              </a:p>
            </p:txBody>
          </p:sp>
          <p:sp>
            <p:nvSpPr>
              <p:cNvPr id="8" name="Freeform 170">
                <a:extLst>
                  <a:ext uri="{FF2B5EF4-FFF2-40B4-BE49-F238E27FC236}">
                    <a16:creationId xmlns:a16="http://schemas.microsoft.com/office/drawing/2014/main" id="{0F2E3ED8-A88F-465A-825F-E6F75E4494A7}"/>
                  </a:ext>
                </a:extLst>
              </p:cNvPr>
              <p:cNvSpPr>
                <a:spLocks noEditPoints="1"/>
              </p:cNvSpPr>
              <p:nvPr/>
            </p:nvSpPr>
            <p:spPr bwMode="auto">
              <a:xfrm>
                <a:off x="833980" y="4220847"/>
                <a:ext cx="358574" cy="447392"/>
              </a:xfrm>
              <a:custGeom>
                <a:avLst/>
                <a:gdLst>
                  <a:gd name="T0" fmla="*/ 162 w 184"/>
                  <a:gd name="T1" fmla="*/ 52 h 228"/>
                  <a:gd name="T2" fmla="*/ 158 w 184"/>
                  <a:gd name="T3" fmla="*/ 52 h 228"/>
                  <a:gd name="T4" fmla="*/ 140 w 184"/>
                  <a:gd name="T5" fmla="*/ 61 h 228"/>
                  <a:gd name="T6" fmla="*/ 122 w 184"/>
                  <a:gd name="T7" fmla="*/ 52 h 228"/>
                  <a:gd name="T8" fmla="*/ 118 w 184"/>
                  <a:gd name="T9" fmla="*/ 52 h 228"/>
                  <a:gd name="T10" fmla="*/ 100 w 184"/>
                  <a:gd name="T11" fmla="*/ 61 h 228"/>
                  <a:gd name="T12" fmla="*/ 82 w 184"/>
                  <a:gd name="T13" fmla="*/ 52 h 228"/>
                  <a:gd name="T14" fmla="*/ 78 w 184"/>
                  <a:gd name="T15" fmla="*/ 52 h 228"/>
                  <a:gd name="T16" fmla="*/ 64 w 184"/>
                  <a:gd name="T17" fmla="*/ 57 h 228"/>
                  <a:gd name="T18" fmla="*/ 64 w 184"/>
                  <a:gd name="T19" fmla="*/ 23 h 228"/>
                  <a:gd name="T20" fmla="*/ 41 w 184"/>
                  <a:gd name="T21" fmla="*/ 0 h 228"/>
                  <a:gd name="T22" fmla="*/ 39 w 184"/>
                  <a:gd name="T23" fmla="*/ 0 h 228"/>
                  <a:gd name="T24" fmla="*/ 16 w 184"/>
                  <a:gd name="T25" fmla="*/ 23 h 228"/>
                  <a:gd name="T26" fmla="*/ 16 w 184"/>
                  <a:gd name="T27" fmla="*/ 95 h 228"/>
                  <a:gd name="T28" fmla="*/ 0 w 184"/>
                  <a:gd name="T29" fmla="*/ 122 h 228"/>
                  <a:gd name="T30" fmla="*/ 0 w 184"/>
                  <a:gd name="T31" fmla="*/ 168 h 228"/>
                  <a:gd name="T32" fmla="*/ 62 w 184"/>
                  <a:gd name="T33" fmla="*/ 228 h 228"/>
                  <a:gd name="T34" fmla="*/ 124 w 184"/>
                  <a:gd name="T35" fmla="*/ 228 h 228"/>
                  <a:gd name="T36" fmla="*/ 184 w 184"/>
                  <a:gd name="T37" fmla="*/ 168 h 228"/>
                  <a:gd name="T38" fmla="*/ 184 w 184"/>
                  <a:gd name="T39" fmla="*/ 74 h 228"/>
                  <a:gd name="T40" fmla="*/ 162 w 184"/>
                  <a:gd name="T41" fmla="*/ 52 h 228"/>
                  <a:gd name="T42" fmla="*/ 176 w 184"/>
                  <a:gd name="T43" fmla="*/ 168 h 228"/>
                  <a:gd name="T44" fmla="*/ 124 w 184"/>
                  <a:gd name="T45" fmla="*/ 220 h 228"/>
                  <a:gd name="T46" fmla="*/ 62 w 184"/>
                  <a:gd name="T47" fmla="*/ 220 h 228"/>
                  <a:gd name="T48" fmla="*/ 8 w 184"/>
                  <a:gd name="T49" fmla="*/ 168 h 228"/>
                  <a:gd name="T50" fmla="*/ 8 w 184"/>
                  <a:gd name="T51" fmla="*/ 122 h 228"/>
                  <a:gd name="T52" fmla="*/ 22 w 184"/>
                  <a:gd name="T53" fmla="*/ 101 h 228"/>
                  <a:gd name="T54" fmla="*/ 24 w 184"/>
                  <a:gd name="T55" fmla="*/ 99 h 228"/>
                  <a:gd name="T56" fmla="*/ 24 w 184"/>
                  <a:gd name="T57" fmla="*/ 23 h 228"/>
                  <a:gd name="T58" fmla="*/ 39 w 184"/>
                  <a:gd name="T59" fmla="*/ 8 h 228"/>
                  <a:gd name="T60" fmla="*/ 41 w 184"/>
                  <a:gd name="T61" fmla="*/ 8 h 228"/>
                  <a:gd name="T62" fmla="*/ 56 w 184"/>
                  <a:gd name="T63" fmla="*/ 23 h 228"/>
                  <a:gd name="T64" fmla="*/ 56 w 184"/>
                  <a:gd name="T65" fmla="*/ 124 h 228"/>
                  <a:gd name="T66" fmla="*/ 60 w 184"/>
                  <a:gd name="T67" fmla="*/ 128 h 228"/>
                  <a:gd name="T68" fmla="*/ 64 w 184"/>
                  <a:gd name="T69" fmla="*/ 124 h 228"/>
                  <a:gd name="T70" fmla="*/ 64 w 184"/>
                  <a:gd name="T71" fmla="*/ 74 h 228"/>
                  <a:gd name="T72" fmla="*/ 78 w 184"/>
                  <a:gd name="T73" fmla="*/ 60 h 228"/>
                  <a:gd name="T74" fmla="*/ 82 w 184"/>
                  <a:gd name="T75" fmla="*/ 60 h 228"/>
                  <a:gd name="T76" fmla="*/ 96 w 184"/>
                  <a:gd name="T77" fmla="*/ 74 h 228"/>
                  <a:gd name="T78" fmla="*/ 96 w 184"/>
                  <a:gd name="T79" fmla="*/ 124 h 228"/>
                  <a:gd name="T80" fmla="*/ 100 w 184"/>
                  <a:gd name="T81" fmla="*/ 128 h 228"/>
                  <a:gd name="T82" fmla="*/ 104 w 184"/>
                  <a:gd name="T83" fmla="*/ 124 h 228"/>
                  <a:gd name="T84" fmla="*/ 104 w 184"/>
                  <a:gd name="T85" fmla="*/ 74 h 228"/>
                  <a:gd name="T86" fmla="*/ 118 w 184"/>
                  <a:gd name="T87" fmla="*/ 60 h 228"/>
                  <a:gd name="T88" fmla="*/ 122 w 184"/>
                  <a:gd name="T89" fmla="*/ 60 h 228"/>
                  <a:gd name="T90" fmla="*/ 136 w 184"/>
                  <a:gd name="T91" fmla="*/ 74 h 228"/>
                  <a:gd name="T92" fmla="*/ 136 w 184"/>
                  <a:gd name="T93" fmla="*/ 124 h 228"/>
                  <a:gd name="T94" fmla="*/ 140 w 184"/>
                  <a:gd name="T95" fmla="*/ 128 h 228"/>
                  <a:gd name="T96" fmla="*/ 144 w 184"/>
                  <a:gd name="T97" fmla="*/ 124 h 228"/>
                  <a:gd name="T98" fmla="*/ 144 w 184"/>
                  <a:gd name="T99" fmla="*/ 74 h 228"/>
                  <a:gd name="T100" fmla="*/ 158 w 184"/>
                  <a:gd name="T101" fmla="*/ 60 h 228"/>
                  <a:gd name="T102" fmla="*/ 162 w 184"/>
                  <a:gd name="T103" fmla="*/ 60 h 228"/>
                  <a:gd name="T104" fmla="*/ 176 w 184"/>
                  <a:gd name="T105" fmla="*/ 74 h 228"/>
                  <a:gd name="T106" fmla="*/ 176 w 184"/>
                  <a:gd name="T107" fmla="*/ 16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228">
                    <a:moveTo>
                      <a:pt x="162" y="52"/>
                    </a:moveTo>
                    <a:cubicBezTo>
                      <a:pt x="158" y="52"/>
                      <a:pt x="158" y="52"/>
                      <a:pt x="158" y="52"/>
                    </a:cubicBezTo>
                    <a:cubicBezTo>
                      <a:pt x="150" y="52"/>
                      <a:pt x="144" y="56"/>
                      <a:pt x="140" y="61"/>
                    </a:cubicBezTo>
                    <a:cubicBezTo>
                      <a:pt x="136" y="56"/>
                      <a:pt x="130" y="52"/>
                      <a:pt x="122" y="52"/>
                    </a:cubicBezTo>
                    <a:cubicBezTo>
                      <a:pt x="118" y="52"/>
                      <a:pt x="118" y="52"/>
                      <a:pt x="118" y="52"/>
                    </a:cubicBezTo>
                    <a:cubicBezTo>
                      <a:pt x="110" y="52"/>
                      <a:pt x="104" y="56"/>
                      <a:pt x="100" y="61"/>
                    </a:cubicBezTo>
                    <a:cubicBezTo>
                      <a:pt x="96" y="56"/>
                      <a:pt x="90" y="52"/>
                      <a:pt x="82" y="52"/>
                    </a:cubicBezTo>
                    <a:cubicBezTo>
                      <a:pt x="78" y="52"/>
                      <a:pt x="78" y="52"/>
                      <a:pt x="78" y="52"/>
                    </a:cubicBezTo>
                    <a:cubicBezTo>
                      <a:pt x="72" y="52"/>
                      <a:pt x="68" y="54"/>
                      <a:pt x="64" y="57"/>
                    </a:cubicBezTo>
                    <a:cubicBezTo>
                      <a:pt x="64" y="23"/>
                      <a:pt x="64" y="23"/>
                      <a:pt x="64" y="23"/>
                    </a:cubicBezTo>
                    <a:cubicBezTo>
                      <a:pt x="64" y="10"/>
                      <a:pt x="54" y="0"/>
                      <a:pt x="41" y="0"/>
                    </a:cubicBezTo>
                    <a:cubicBezTo>
                      <a:pt x="39" y="0"/>
                      <a:pt x="39" y="0"/>
                      <a:pt x="39" y="0"/>
                    </a:cubicBezTo>
                    <a:cubicBezTo>
                      <a:pt x="26" y="0"/>
                      <a:pt x="16" y="10"/>
                      <a:pt x="16" y="23"/>
                    </a:cubicBezTo>
                    <a:cubicBezTo>
                      <a:pt x="16" y="95"/>
                      <a:pt x="16" y="95"/>
                      <a:pt x="16" y="95"/>
                    </a:cubicBezTo>
                    <a:cubicBezTo>
                      <a:pt x="8" y="102"/>
                      <a:pt x="0" y="112"/>
                      <a:pt x="0" y="122"/>
                    </a:cubicBezTo>
                    <a:cubicBezTo>
                      <a:pt x="0" y="168"/>
                      <a:pt x="0" y="168"/>
                      <a:pt x="0" y="168"/>
                    </a:cubicBezTo>
                    <a:cubicBezTo>
                      <a:pt x="0" y="202"/>
                      <a:pt x="30" y="228"/>
                      <a:pt x="62" y="228"/>
                    </a:cubicBezTo>
                    <a:cubicBezTo>
                      <a:pt x="124" y="228"/>
                      <a:pt x="124" y="228"/>
                      <a:pt x="124" y="228"/>
                    </a:cubicBezTo>
                    <a:cubicBezTo>
                      <a:pt x="157" y="228"/>
                      <a:pt x="184" y="201"/>
                      <a:pt x="184" y="168"/>
                    </a:cubicBezTo>
                    <a:cubicBezTo>
                      <a:pt x="184" y="74"/>
                      <a:pt x="184" y="74"/>
                      <a:pt x="184" y="74"/>
                    </a:cubicBezTo>
                    <a:cubicBezTo>
                      <a:pt x="184" y="62"/>
                      <a:pt x="174" y="52"/>
                      <a:pt x="162" y="52"/>
                    </a:cubicBezTo>
                    <a:close/>
                    <a:moveTo>
                      <a:pt x="176" y="168"/>
                    </a:moveTo>
                    <a:cubicBezTo>
                      <a:pt x="176" y="197"/>
                      <a:pt x="153" y="220"/>
                      <a:pt x="124" y="220"/>
                    </a:cubicBezTo>
                    <a:cubicBezTo>
                      <a:pt x="62" y="220"/>
                      <a:pt x="62" y="220"/>
                      <a:pt x="62" y="220"/>
                    </a:cubicBezTo>
                    <a:cubicBezTo>
                      <a:pt x="34" y="220"/>
                      <a:pt x="8" y="198"/>
                      <a:pt x="8" y="168"/>
                    </a:cubicBezTo>
                    <a:cubicBezTo>
                      <a:pt x="8" y="122"/>
                      <a:pt x="8" y="122"/>
                      <a:pt x="8" y="122"/>
                    </a:cubicBezTo>
                    <a:cubicBezTo>
                      <a:pt x="8" y="113"/>
                      <a:pt x="16" y="105"/>
                      <a:pt x="22" y="101"/>
                    </a:cubicBezTo>
                    <a:cubicBezTo>
                      <a:pt x="24" y="99"/>
                      <a:pt x="24" y="99"/>
                      <a:pt x="24" y="99"/>
                    </a:cubicBezTo>
                    <a:cubicBezTo>
                      <a:pt x="24" y="23"/>
                      <a:pt x="24" y="23"/>
                      <a:pt x="24" y="23"/>
                    </a:cubicBezTo>
                    <a:cubicBezTo>
                      <a:pt x="24" y="15"/>
                      <a:pt x="31" y="8"/>
                      <a:pt x="39" y="8"/>
                    </a:cubicBezTo>
                    <a:cubicBezTo>
                      <a:pt x="41" y="8"/>
                      <a:pt x="41" y="8"/>
                      <a:pt x="41" y="8"/>
                    </a:cubicBezTo>
                    <a:cubicBezTo>
                      <a:pt x="49" y="8"/>
                      <a:pt x="56" y="15"/>
                      <a:pt x="56" y="23"/>
                    </a:cubicBezTo>
                    <a:cubicBezTo>
                      <a:pt x="56" y="124"/>
                      <a:pt x="56" y="124"/>
                      <a:pt x="56" y="124"/>
                    </a:cubicBezTo>
                    <a:cubicBezTo>
                      <a:pt x="56" y="126"/>
                      <a:pt x="58" y="128"/>
                      <a:pt x="60" y="128"/>
                    </a:cubicBezTo>
                    <a:cubicBezTo>
                      <a:pt x="62" y="128"/>
                      <a:pt x="64" y="126"/>
                      <a:pt x="64" y="124"/>
                    </a:cubicBezTo>
                    <a:cubicBezTo>
                      <a:pt x="64" y="74"/>
                      <a:pt x="64" y="74"/>
                      <a:pt x="64" y="74"/>
                    </a:cubicBezTo>
                    <a:cubicBezTo>
                      <a:pt x="64" y="66"/>
                      <a:pt x="70" y="60"/>
                      <a:pt x="78" y="60"/>
                    </a:cubicBezTo>
                    <a:cubicBezTo>
                      <a:pt x="82" y="60"/>
                      <a:pt x="82" y="60"/>
                      <a:pt x="82" y="60"/>
                    </a:cubicBezTo>
                    <a:cubicBezTo>
                      <a:pt x="90" y="60"/>
                      <a:pt x="96" y="66"/>
                      <a:pt x="96" y="74"/>
                    </a:cubicBezTo>
                    <a:cubicBezTo>
                      <a:pt x="96" y="124"/>
                      <a:pt x="96" y="124"/>
                      <a:pt x="96" y="124"/>
                    </a:cubicBezTo>
                    <a:cubicBezTo>
                      <a:pt x="96" y="126"/>
                      <a:pt x="98" y="128"/>
                      <a:pt x="100" y="128"/>
                    </a:cubicBezTo>
                    <a:cubicBezTo>
                      <a:pt x="102" y="128"/>
                      <a:pt x="104" y="126"/>
                      <a:pt x="104" y="124"/>
                    </a:cubicBezTo>
                    <a:cubicBezTo>
                      <a:pt x="104" y="74"/>
                      <a:pt x="104" y="74"/>
                      <a:pt x="104" y="74"/>
                    </a:cubicBezTo>
                    <a:cubicBezTo>
                      <a:pt x="104" y="66"/>
                      <a:pt x="110" y="60"/>
                      <a:pt x="118" y="60"/>
                    </a:cubicBezTo>
                    <a:cubicBezTo>
                      <a:pt x="122" y="60"/>
                      <a:pt x="122" y="60"/>
                      <a:pt x="122" y="60"/>
                    </a:cubicBezTo>
                    <a:cubicBezTo>
                      <a:pt x="130" y="60"/>
                      <a:pt x="136" y="66"/>
                      <a:pt x="136" y="74"/>
                    </a:cubicBezTo>
                    <a:cubicBezTo>
                      <a:pt x="136" y="124"/>
                      <a:pt x="136" y="124"/>
                      <a:pt x="136" y="124"/>
                    </a:cubicBezTo>
                    <a:cubicBezTo>
                      <a:pt x="136" y="126"/>
                      <a:pt x="138" y="128"/>
                      <a:pt x="140" y="128"/>
                    </a:cubicBezTo>
                    <a:cubicBezTo>
                      <a:pt x="142" y="128"/>
                      <a:pt x="144" y="126"/>
                      <a:pt x="144" y="124"/>
                    </a:cubicBezTo>
                    <a:cubicBezTo>
                      <a:pt x="144" y="74"/>
                      <a:pt x="144" y="74"/>
                      <a:pt x="144" y="74"/>
                    </a:cubicBezTo>
                    <a:cubicBezTo>
                      <a:pt x="144" y="66"/>
                      <a:pt x="150" y="60"/>
                      <a:pt x="158" y="60"/>
                    </a:cubicBezTo>
                    <a:cubicBezTo>
                      <a:pt x="162" y="60"/>
                      <a:pt x="162" y="60"/>
                      <a:pt x="162" y="60"/>
                    </a:cubicBezTo>
                    <a:cubicBezTo>
                      <a:pt x="170" y="60"/>
                      <a:pt x="176" y="66"/>
                      <a:pt x="176" y="74"/>
                    </a:cubicBezTo>
                    <a:lnTo>
                      <a:pt x="176" y="1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grpSp>
      </p:grpSp>
      <p:grpSp>
        <p:nvGrpSpPr>
          <p:cNvPr id="20" name="Group 19">
            <a:extLst>
              <a:ext uri="{FF2B5EF4-FFF2-40B4-BE49-F238E27FC236}">
                <a16:creationId xmlns:a16="http://schemas.microsoft.com/office/drawing/2014/main" id="{4F0E802C-9242-417A-AFB1-5A036576D577}"/>
              </a:ext>
            </a:extLst>
          </p:cNvPr>
          <p:cNvGrpSpPr/>
          <p:nvPr/>
        </p:nvGrpSpPr>
        <p:grpSpPr>
          <a:xfrm>
            <a:off x="2215986" y="2740636"/>
            <a:ext cx="5289213" cy="582304"/>
            <a:chOff x="691985" y="2740636"/>
            <a:chExt cx="5289213" cy="582304"/>
          </a:xfrm>
        </p:grpSpPr>
        <p:sp>
          <p:nvSpPr>
            <p:cNvPr id="25" name="Rectangle 24">
              <a:extLst>
                <a:ext uri="{FF2B5EF4-FFF2-40B4-BE49-F238E27FC236}">
                  <a16:creationId xmlns:a16="http://schemas.microsoft.com/office/drawing/2014/main" id="{D9EB8BA4-0575-4427-AC14-7B63218824E8}"/>
                </a:ext>
              </a:extLst>
            </p:cNvPr>
            <p:cNvSpPr/>
            <p:nvPr/>
          </p:nvSpPr>
          <p:spPr>
            <a:xfrm>
              <a:off x="691985" y="2740636"/>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27" name="TextBox 26">
              <a:extLst>
                <a:ext uri="{FF2B5EF4-FFF2-40B4-BE49-F238E27FC236}">
                  <a16:creationId xmlns:a16="http://schemas.microsoft.com/office/drawing/2014/main" id="{6B13736D-B2F3-4F46-B95F-54CA10883DD8}"/>
                </a:ext>
              </a:extLst>
            </p:cNvPr>
            <p:cNvSpPr txBox="1"/>
            <p:nvPr/>
          </p:nvSpPr>
          <p:spPr>
            <a:xfrm>
              <a:off x="1409198" y="2797519"/>
              <a:ext cx="4572000" cy="523220"/>
            </a:xfrm>
            <a:prstGeom prst="rect">
              <a:avLst/>
            </a:prstGeom>
            <a:noFill/>
          </p:spPr>
          <p:txBody>
            <a:bodyPr wrap="square" anchor="ctr">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Principle over </a:t>
              </a:r>
              <a:r>
                <a:rPr lang="en-US" sz="28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expediency</a:t>
              </a:r>
            </a:p>
          </p:txBody>
        </p:sp>
        <p:sp>
          <p:nvSpPr>
            <p:cNvPr id="9" name="Freeform 131">
              <a:extLst>
                <a:ext uri="{FF2B5EF4-FFF2-40B4-BE49-F238E27FC236}">
                  <a16:creationId xmlns:a16="http://schemas.microsoft.com/office/drawing/2014/main" id="{29CB24FD-3D11-459F-994E-554917029822}"/>
                </a:ext>
              </a:extLst>
            </p:cNvPr>
            <p:cNvSpPr>
              <a:spLocks noEditPoints="1"/>
            </p:cNvSpPr>
            <p:nvPr/>
          </p:nvSpPr>
          <p:spPr bwMode="auto">
            <a:xfrm>
              <a:off x="843160" y="2841758"/>
              <a:ext cx="277802" cy="384870"/>
            </a:xfrm>
            <a:custGeom>
              <a:avLst/>
              <a:gdLst>
                <a:gd name="T0" fmla="*/ 78 w 160"/>
                <a:gd name="T1" fmla="*/ 0 h 224"/>
                <a:gd name="T2" fmla="*/ 4 w 160"/>
                <a:gd name="T3" fmla="*/ 56 h 224"/>
                <a:gd name="T4" fmla="*/ 0 w 160"/>
                <a:gd name="T5" fmla="*/ 79 h 224"/>
                <a:gd name="T6" fmla="*/ 27 w 160"/>
                <a:gd name="T7" fmla="*/ 134 h 224"/>
                <a:gd name="T8" fmla="*/ 30 w 160"/>
                <a:gd name="T9" fmla="*/ 137 h 224"/>
                <a:gd name="T10" fmla="*/ 48 w 160"/>
                <a:gd name="T11" fmla="*/ 166 h 224"/>
                <a:gd name="T12" fmla="*/ 48 w 160"/>
                <a:gd name="T13" fmla="*/ 212 h 224"/>
                <a:gd name="T14" fmla="*/ 60 w 160"/>
                <a:gd name="T15" fmla="*/ 224 h 224"/>
                <a:gd name="T16" fmla="*/ 98 w 160"/>
                <a:gd name="T17" fmla="*/ 224 h 224"/>
                <a:gd name="T18" fmla="*/ 108 w 160"/>
                <a:gd name="T19" fmla="*/ 212 h 224"/>
                <a:gd name="T20" fmla="*/ 108 w 160"/>
                <a:gd name="T21" fmla="*/ 168 h 224"/>
                <a:gd name="T22" fmla="*/ 126 w 160"/>
                <a:gd name="T23" fmla="*/ 141 h 224"/>
                <a:gd name="T24" fmla="*/ 143 w 160"/>
                <a:gd name="T25" fmla="*/ 125 h 224"/>
                <a:gd name="T26" fmla="*/ 156 w 160"/>
                <a:gd name="T27" fmla="*/ 101 h 224"/>
                <a:gd name="T28" fmla="*/ 160 w 160"/>
                <a:gd name="T29" fmla="*/ 77 h 224"/>
                <a:gd name="T30" fmla="*/ 78 w 160"/>
                <a:gd name="T31" fmla="*/ 0 h 224"/>
                <a:gd name="T32" fmla="*/ 100 w 160"/>
                <a:gd name="T33" fmla="*/ 212 h 224"/>
                <a:gd name="T34" fmla="*/ 98 w 160"/>
                <a:gd name="T35" fmla="*/ 216 h 224"/>
                <a:gd name="T36" fmla="*/ 60 w 160"/>
                <a:gd name="T37" fmla="*/ 216 h 224"/>
                <a:gd name="T38" fmla="*/ 56 w 160"/>
                <a:gd name="T39" fmla="*/ 212 h 224"/>
                <a:gd name="T40" fmla="*/ 56 w 160"/>
                <a:gd name="T41" fmla="*/ 208 h 224"/>
                <a:gd name="T42" fmla="*/ 100 w 160"/>
                <a:gd name="T43" fmla="*/ 208 h 224"/>
                <a:gd name="T44" fmla="*/ 100 w 160"/>
                <a:gd name="T45" fmla="*/ 200 h 224"/>
                <a:gd name="T46" fmla="*/ 56 w 160"/>
                <a:gd name="T47" fmla="*/ 200 h 224"/>
                <a:gd name="T48" fmla="*/ 56 w 160"/>
                <a:gd name="T49" fmla="*/ 192 h 224"/>
                <a:gd name="T50" fmla="*/ 100 w 160"/>
                <a:gd name="T51" fmla="*/ 192 h 224"/>
                <a:gd name="T52" fmla="*/ 100 w 160"/>
                <a:gd name="T53" fmla="*/ 212 h 224"/>
                <a:gd name="T54" fmla="*/ 148 w 160"/>
                <a:gd name="T55" fmla="*/ 99 h 224"/>
                <a:gd name="T56" fmla="*/ 136 w 160"/>
                <a:gd name="T57" fmla="*/ 120 h 224"/>
                <a:gd name="T58" fmla="*/ 121 w 160"/>
                <a:gd name="T59" fmla="*/ 134 h 224"/>
                <a:gd name="T60" fmla="*/ 120 w 160"/>
                <a:gd name="T61" fmla="*/ 134 h 224"/>
                <a:gd name="T62" fmla="*/ 100 w 160"/>
                <a:gd name="T63" fmla="*/ 167 h 224"/>
                <a:gd name="T64" fmla="*/ 100 w 160"/>
                <a:gd name="T65" fmla="*/ 184 h 224"/>
                <a:gd name="T66" fmla="*/ 56 w 160"/>
                <a:gd name="T67" fmla="*/ 184 h 224"/>
                <a:gd name="T68" fmla="*/ 56 w 160"/>
                <a:gd name="T69" fmla="*/ 166 h 224"/>
                <a:gd name="T70" fmla="*/ 56 w 160"/>
                <a:gd name="T71" fmla="*/ 165 h 224"/>
                <a:gd name="T72" fmla="*/ 35 w 160"/>
                <a:gd name="T73" fmla="*/ 131 h 224"/>
                <a:gd name="T74" fmla="*/ 32 w 160"/>
                <a:gd name="T75" fmla="*/ 128 h 224"/>
                <a:gd name="T76" fmla="*/ 8 w 160"/>
                <a:gd name="T77" fmla="*/ 79 h 224"/>
                <a:gd name="T78" fmla="*/ 11 w 160"/>
                <a:gd name="T79" fmla="*/ 58 h 224"/>
                <a:gd name="T80" fmla="*/ 78 w 160"/>
                <a:gd name="T81" fmla="*/ 8 h 224"/>
                <a:gd name="T82" fmla="*/ 152 w 160"/>
                <a:gd name="T83" fmla="*/ 77 h 224"/>
                <a:gd name="T84" fmla="*/ 148 w 160"/>
                <a:gd name="T85" fmla="*/ 99 h 224"/>
                <a:gd name="T86" fmla="*/ 80 w 160"/>
                <a:gd name="T87" fmla="*/ 75 h 224"/>
                <a:gd name="T88" fmla="*/ 60 w 160"/>
                <a:gd name="T89" fmla="*/ 95 h 224"/>
                <a:gd name="T90" fmla="*/ 76 w 160"/>
                <a:gd name="T91" fmla="*/ 115 h 224"/>
                <a:gd name="T92" fmla="*/ 76 w 160"/>
                <a:gd name="T93" fmla="*/ 160 h 224"/>
                <a:gd name="T94" fmla="*/ 84 w 160"/>
                <a:gd name="T95" fmla="*/ 160 h 224"/>
                <a:gd name="T96" fmla="*/ 84 w 160"/>
                <a:gd name="T97" fmla="*/ 115 h 224"/>
                <a:gd name="T98" fmla="*/ 101 w 160"/>
                <a:gd name="T99" fmla="*/ 95 h 224"/>
                <a:gd name="T100" fmla="*/ 80 w 160"/>
                <a:gd name="T101" fmla="*/ 75 h 224"/>
                <a:gd name="T102" fmla="*/ 84 w 160"/>
                <a:gd name="T103" fmla="*/ 108 h 224"/>
                <a:gd name="T104" fmla="*/ 84 w 160"/>
                <a:gd name="T105" fmla="*/ 96 h 224"/>
                <a:gd name="T106" fmla="*/ 76 w 160"/>
                <a:gd name="T107" fmla="*/ 96 h 224"/>
                <a:gd name="T108" fmla="*/ 76 w 160"/>
                <a:gd name="T109" fmla="*/ 108 h 224"/>
                <a:gd name="T110" fmla="*/ 67 w 160"/>
                <a:gd name="T111" fmla="*/ 95 h 224"/>
                <a:gd name="T112" fmla="*/ 80 w 160"/>
                <a:gd name="T113" fmla="*/ 82 h 224"/>
                <a:gd name="T114" fmla="*/ 93 w 160"/>
                <a:gd name="T115" fmla="*/ 95 h 224"/>
                <a:gd name="T116" fmla="*/ 84 w 160"/>
                <a:gd name="T117"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224">
                  <a:moveTo>
                    <a:pt x="78" y="0"/>
                  </a:moveTo>
                  <a:cubicBezTo>
                    <a:pt x="44" y="0"/>
                    <a:pt x="13" y="23"/>
                    <a:pt x="4" y="56"/>
                  </a:cubicBezTo>
                  <a:cubicBezTo>
                    <a:pt x="1" y="63"/>
                    <a:pt x="0" y="70"/>
                    <a:pt x="0" y="79"/>
                  </a:cubicBezTo>
                  <a:cubicBezTo>
                    <a:pt x="0" y="112"/>
                    <a:pt x="15" y="124"/>
                    <a:pt x="27" y="134"/>
                  </a:cubicBezTo>
                  <a:cubicBezTo>
                    <a:pt x="28" y="135"/>
                    <a:pt x="29" y="136"/>
                    <a:pt x="30" y="137"/>
                  </a:cubicBezTo>
                  <a:cubicBezTo>
                    <a:pt x="39" y="145"/>
                    <a:pt x="45" y="152"/>
                    <a:pt x="48" y="166"/>
                  </a:cubicBezTo>
                  <a:cubicBezTo>
                    <a:pt x="48" y="212"/>
                    <a:pt x="48" y="212"/>
                    <a:pt x="48" y="212"/>
                  </a:cubicBezTo>
                  <a:cubicBezTo>
                    <a:pt x="48" y="219"/>
                    <a:pt x="53" y="224"/>
                    <a:pt x="60" y="224"/>
                  </a:cubicBezTo>
                  <a:cubicBezTo>
                    <a:pt x="98" y="224"/>
                    <a:pt x="98" y="224"/>
                    <a:pt x="98" y="224"/>
                  </a:cubicBezTo>
                  <a:cubicBezTo>
                    <a:pt x="104" y="224"/>
                    <a:pt x="108" y="219"/>
                    <a:pt x="108" y="212"/>
                  </a:cubicBezTo>
                  <a:cubicBezTo>
                    <a:pt x="108" y="168"/>
                    <a:pt x="108" y="168"/>
                    <a:pt x="108" y="168"/>
                  </a:cubicBezTo>
                  <a:cubicBezTo>
                    <a:pt x="112" y="155"/>
                    <a:pt x="119" y="147"/>
                    <a:pt x="126" y="141"/>
                  </a:cubicBezTo>
                  <a:cubicBezTo>
                    <a:pt x="132" y="136"/>
                    <a:pt x="138" y="131"/>
                    <a:pt x="143" y="125"/>
                  </a:cubicBezTo>
                  <a:cubicBezTo>
                    <a:pt x="149" y="118"/>
                    <a:pt x="153" y="110"/>
                    <a:pt x="156" y="101"/>
                  </a:cubicBezTo>
                  <a:cubicBezTo>
                    <a:pt x="159" y="93"/>
                    <a:pt x="160" y="85"/>
                    <a:pt x="160" y="77"/>
                  </a:cubicBezTo>
                  <a:cubicBezTo>
                    <a:pt x="160" y="35"/>
                    <a:pt x="123" y="0"/>
                    <a:pt x="78" y="0"/>
                  </a:cubicBezTo>
                  <a:close/>
                  <a:moveTo>
                    <a:pt x="100" y="212"/>
                  </a:moveTo>
                  <a:cubicBezTo>
                    <a:pt x="100" y="216"/>
                    <a:pt x="98" y="216"/>
                    <a:pt x="98" y="216"/>
                  </a:cubicBezTo>
                  <a:cubicBezTo>
                    <a:pt x="60" y="216"/>
                    <a:pt x="60" y="216"/>
                    <a:pt x="60" y="216"/>
                  </a:cubicBezTo>
                  <a:cubicBezTo>
                    <a:pt x="57" y="216"/>
                    <a:pt x="56" y="214"/>
                    <a:pt x="56" y="212"/>
                  </a:cubicBezTo>
                  <a:cubicBezTo>
                    <a:pt x="56" y="208"/>
                    <a:pt x="56" y="208"/>
                    <a:pt x="56" y="208"/>
                  </a:cubicBezTo>
                  <a:cubicBezTo>
                    <a:pt x="100" y="208"/>
                    <a:pt x="100" y="208"/>
                    <a:pt x="100" y="208"/>
                  </a:cubicBezTo>
                  <a:cubicBezTo>
                    <a:pt x="100" y="200"/>
                    <a:pt x="100" y="200"/>
                    <a:pt x="100" y="200"/>
                  </a:cubicBezTo>
                  <a:cubicBezTo>
                    <a:pt x="56" y="200"/>
                    <a:pt x="56" y="200"/>
                    <a:pt x="56" y="200"/>
                  </a:cubicBezTo>
                  <a:cubicBezTo>
                    <a:pt x="56" y="192"/>
                    <a:pt x="56" y="192"/>
                    <a:pt x="56" y="192"/>
                  </a:cubicBezTo>
                  <a:cubicBezTo>
                    <a:pt x="100" y="192"/>
                    <a:pt x="100" y="192"/>
                    <a:pt x="100" y="192"/>
                  </a:cubicBezTo>
                  <a:lnTo>
                    <a:pt x="100" y="212"/>
                  </a:lnTo>
                  <a:close/>
                  <a:moveTo>
                    <a:pt x="148" y="99"/>
                  </a:moveTo>
                  <a:cubicBezTo>
                    <a:pt x="146" y="107"/>
                    <a:pt x="142" y="114"/>
                    <a:pt x="136" y="120"/>
                  </a:cubicBezTo>
                  <a:cubicBezTo>
                    <a:pt x="132" y="126"/>
                    <a:pt x="127" y="130"/>
                    <a:pt x="121" y="134"/>
                  </a:cubicBezTo>
                  <a:cubicBezTo>
                    <a:pt x="120" y="134"/>
                    <a:pt x="120" y="134"/>
                    <a:pt x="120" y="134"/>
                  </a:cubicBezTo>
                  <a:cubicBezTo>
                    <a:pt x="112" y="142"/>
                    <a:pt x="105" y="151"/>
                    <a:pt x="100" y="167"/>
                  </a:cubicBezTo>
                  <a:cubicBezTo>
                    <a:pt x="100" y="184"/>
                    <a:pt x="100" y="184"/>
                    <a:pt x="100" y="184"/>
                  </a:cubicBezTo>
                  <a:cubicBezTo>
                    <a:pt x="56" y="184"/>
                    <a:pt x="56" y="184"/>
                    <a:pt x="56" y="184"/>
                  </a:cubicBezTo>
                  <a:cubicBezTo>
                    <a:pt x="56" y="166"/>
                    <a:pt x="56" y="166"/>
                    <a:pt x="56" y="166"/>
                  </a:cubicBezTo>
                  <a:cubicBezTo>
                    <a:pt x="56" y="165"/>
                    <a:pt x="56" y="165"/>
                    <a:pt x="56" y="165"/>
                  </a:cubicBezTo>
                  <a:cubicBezTo>
                    <a:pt x="53" y="148"/>
                    <a:pt x="45" y="139"/>
                    <a:pt x="35" y="131"/>
                  </a:cubicBezTo>
                  <a:cubicBezTo>
                    <a:pt x="34" y="130"/>
                    <a:pt x="33" y="129"/>
                    <a:pt x="32" y="128"/>
                  </a:cubicBezTo>
                  <a:cubicBezTo>
                    <a:pt x="21" y="119"/>
                    <a:pt x="8" y="108"/>
                    <a:pt x="8" y="79"/>
                  </a:cubicBezTo>
                  <a:cubicBezTo>
                    <a:pt x="8" y="71"/>
                    <a:pt x="9" y="64"/>
                    <a:pt x="11" y="58"/>
                  </a:cubicBezTo>
                  <a:cubicBezTo>
                    <a:pt x="20" y="28"/>
                    <a:pt x="47" y="8"/>
                    <a:pt x="78" y="8"/>
                  </a:cubicBezTo>
                  <a:cubicBezTo>
                    <a:pt x="117" y="8"/>
                    <a:pt x="152" y="40"/>
                    <a:pt x="152" y="77"/>
                  </a:cubicBezTo>
                  <a:cubicBezTo>
                    <a:pt x="152" y="84"/>
                    <a:pt x="151" y="91"/>
                    <a:pt x="148" y="99"/>
                  </a:cubicBezTo>
                  <a:close/>
                  <a:moveTo>
                    <a:pt x="80" y="75"/>
                  </a:moveTo>
                  <a:cubicBezTo>
                    <a:pt x="69" y="75"/>
                    <a:pt x="60" y="84"/>
                    <a:pt x="60" y="95"/>
                  </a:cubicBezTo>
                  <a:cubicBezTo>
                    <a:pt x="60" y="105"/>
                    <a:pt x="67" y="113"/>
                    <a:pt x="76" y="115"/>
                  </a:cubicBezTo>
                  <a:cubicBezTo>
                    <a:pt x="76" y="160"/>
                    <a:pt x="76" y="160"/>
                    <a:pt x="76" y="160"/>
                  </a:cubicBezTo>
                  <a:cubicBezTo>
                    <a:pt x="84" y="160"/>
                    <a:pt x="84" y="160"/>
                    <a:pt x="84" y="160"/>
                  </a:cubicBezTo>
                  <a:cubicBezTo>
                    <a:pt x="84" y="115"/>
                    <a:pt x="84" y="115"/>
                    <a:pt x="84" y="115"/>
                  </a:cubicBezTo>
                  <a:cubicBezTo>
                    <a:pt x="94" y="113"/>
                    <a:pt x="101" y="105"/>
                    <a:pt x="101" y="95"/>
                  </a:cubicBezTo>
                  <a:cubicBezTo>
                    <a:pt x="101" y="84"/>
                    <a:pt x="92" y="75"/>
                    <a:pt x="80" y="75"/>
                  </a:cubicBezTo>
                  <a:close/>
                  <a:moveTo>
                    <a:pt x="84" y="108"/>
                  </a:moveTo>
                  <a:cubicBezTo>
                    <a:pt x="84" y="96"/>
                    <a:pt x="84" y="96"/>
                    <a:pt x="84" y="96"/>
                  </a:cubicBezTo>
                  <a:cubicBezTo>
                    <a:pt x="76" y="96"/>
                    <a:pt x="76" y="96"/>
                    <a:pt x="76" y="96"/>
                  </a:cubicBezTo>
                  <a:cubicBezTo>
                    <a:pt x="76" y="108"/>
                    <a:pt x="76" y="108"/>
                    <a:pt x="76" y="108"/>
                  </a:cubicBezTo>
                  <a:cubicBezTo>
                    <a:pt x="71" y="106"/>
                    <a:pt x="67" y="101"/>
                    <a:pt x="67" y="95"/>
                  </a:cubicBezTo>
                  <a:cubicBezTo>
                    <a:pt x="67" y="88"/>
                    <a:pt x="73" y="82"/>
                    <a:pt x="80" y="82"/>
                  </a:cubicBezTo>
                  <a:cubicBezTo>
                    <a:pt x="87" y="82"/>
                    <a:pt x="93" y="88"/>
                    <a:pt x="93" y="95"/>
                  </a:cubicBezTo>
                  <a:cubicBezTo>
                    <a:pt x="93" y="101"/>
                    <a:pt x="89" y="106"/>
                    <a:pt x="84" y="10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grpSp>
      <p:sp>
        <p:nvSpPr>
          <p:cNvPr id="10" name="Rectangle 9">
            <a:extLst>
              <a:ext uri="{FF2B5EF4-FFF2-40B4-BE49-F238E27FC236}">
                <a16:creationId xmlns:a16="http://schemas.microsoft.com/office/drawing/2014/main" id="{72FEC1A0-BA80-4E7C-95E0-0F55D112C6E1}"/>
              </a:ext>
            </a:extLst>
          </p:cNvPr>
          <p:cNvSpPr/>
          <p:nvPr/>
        </p:nvSpPr>
        <p:spPr>
          <a:xfrm>
            <a:off x="7723497" y="540790"/>
            <a:ext cx="2942217" cy="590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dirty="0">
              <a:latin typeface="Lato" panose="020F0502020204030203" pitchFamily="34" charset="0"/>
            </a:endParaRPr>
          </a:p>
        </p:txBody>
      </p:sp>
      <p:sp>
        <p:nvSpPr>
          <p:cNvPr id="11" name="TextBox 10">
            <a:extLst>
              <a:ext uri="{FF2B5EF4-FFF2-40B4-BE49-F238E27FC236}">
                <a16:creationId xmlns:a16="http://schemas.microsoft.com/office/drawing/2014/main" id="{F524689A-1124-4AE8-8945-DB8CFBCC7D7A}"/>
              </a:ext>
            </a:extLst>
          </p:cNvPr>
          <p:cNvSpPr txBox="1"/>
          <p:nvPr/>
        </p:nvSpPr>
        <p:spPr>
          <a:xfrm>
            <a:off x="7872939" y="639675"/>
            <a:ext cx="2795062" cy="400110"/>
          </a:xfrm>
          <a:prstGeom prst="rect">
            <a:avLst/>
          </a:prstGeom>
          <a:noFill/>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Physical</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Courage</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AD33DEC0-6BD0-41A1-8E9F-78B93805DD2C}"/>
              </a:ext>
            </a:extLst>
          </p:cNvPr>
          <p:cNvSpPr/>
          <p:nvPr/>
        </p:nvSpPr>
        <p:spPr>
          <a:xfrm>
            <a:off x="7723497" y="1193391"/>
            <a:ext cx="2942217" cy="5905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ndParaRPr>
          </a:p>
        </p:txBody>
      </p:sp>
      <p:sp>
        <p:nvSpPr>
          <p:cNvPr id="13" name="TextBox 12">
            <a:extLst>
              <a:ext uri="{FF2B5EF4-FFF2-40B4-BE49-F238E27FC236}">
                <a16:creationId xmlns:a16="http://schemas.microsoft.com/office/drawing/2014/main" id="{B9EA8B28-0507-41A5-8972-79CF2DE36E62}"/>
              </a:ext>
            </a:extLst>
          </p:cNvPr>
          <p:cNvSpPr txBox="1"/>
          <p:nvPr/>
        </p:nvSpPr>
        <p:spPr>
          <a:xfrm>
            <a:off x="7872939" y="1292276"/>
            <a:ext cx="2795062" cy="400110"/>
          </a:xfrm>
          <a:prstGeom prst="rect">
            <a:avLst/>
          </a:prstGeom>
          <a:noFill/>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Moral Courage</a:t>
            </a:r>
          </a:p>
        </p:txBody>
      </p:sp>
    </p:spTree>
    <p:extLst>
      <p:ext uri="{BB962C8B-B14F-4D97-AF65-F5344CB8AC3E}">
        <p14:creationId xmlns:p14="http://schemas.microsoft.com/office/powerpoint/2010/main" val="93351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70D5-461E-7F06-3D09-6FF066C914E0}"/>
              </a:ext>
            </a:extLst>
          </p:cNvPr>
          <p:cNvSpPr>
            <a:spLocks noGrp="1"/>
          </p:cNvSpPr>
          <p:nvPr>
            <p:ph type="title"/>
          </p:nvPr>
        </p:nvSpPr>
        <p:spPr>
          <a:xfrm>
            <a:off x="1950028" y="0"/>
            <a:ext cx="7235536" cy="1298865"/>
          </a:xfrm>
        </p:spPr>
        <p:txBody>
          <a:bodyPr anchor="t">
            <a:normAutofit fontScale="90000"/>
          </a:bodyPr>
          <a:lstStyle/>
          <a:p>
            <a:pPr algn="ctr"/>
            <a:r>
              <a:rPr lang="en-US" sz="3200" dirty="0"/>
              <a:t> </a:t>
            </a:r>
            <a:br>
              <a:rPr lang="en-US" sz="3200" dirty="0"/>
            </a:br>
            <a:r>
              <a:rPr lang="en-US" sz="3200" i="1" u="sng" dirty="0"/>
              <a:t>Moral Courage </a:t>
            </a:r>
            <a:r>
              <a:rPr lang="en-US" sz="3200" i="1" dirty="0"/>
              <a:t>matters as much as </a:t>
            </a:r>
            <a:r>
              <a:rPr lang="en-US" sz="3200" i="1" u="sng" dirty="0"/>
              <a:t>Physical Courage</a:t>
            </a:r>
          </a:p>
        </p:txBody>
      </p:sp>
      <p:pic>
        <p:nvPicPr>
          <p:cNvPr id="8" name="Content Placeholder 7">
            <a:extLst>
              <a:ext uri="{FF2B5EF4-FFF2-40B4-BE49-F238E27FC236}">
                <a16:creationId xmlns:a16="http://schemas.microsoft.com/office/drawing/2014/main" id="{A4ACF6E5-27B5-F7C1-4C23-A530122F6DD5}"/>
              </a:ext>
            </a:extLst>
          </p:cNvPr>
          <p:cNvPicPr>
            <a:picLocks noGrp="1" noChangeAspect="1"/>
          </p:cNvPicPr>
          <p:nvPr>
            <p:ph idx="1"/>
          </p:nvPr>
        </p:nvPicPr>
        <p:blipFill>
          <a:blip r:embed="rId2"/>
          <a:stretch>
            <a:fillRect/>
          </a:stretch>
        </p:blipFill>
        <p:spPr>
          <a:xfrm>
            <a:off x="3712465" y="1298865"/>
            <a:ext cx="3977639" cy="5303520"/>
          </a:xfrm>
        </p:spPr>
      </p:pic>
      <p:sp>
        <p:nvSpPr>
          <p:cNvPr id="3" name="Date Placeholder 2">
            <a:extLst>
              <a:ext uri="{FF2B5EF4-FFF2-40B4-BE49-F238E27FC236}">
                <a16:creationId xmlns:a16="http://schemas.microsoft.com/office/drawing/2014/main" id="{C34080C9-50B8-5CE1-89F0-A01F01A2B233}"/>
              </a:ext>
            </a:extLst>
          </p:cNvPr>
          <p:cNvSpPr>
            <a:spLocks noGrp="1"/>
          </p:cNvSpPr>
          <p:nvPr>
            <p:ph type="dt" sz="half" idx="10"/>
          </p:nvPr>
        </p:nvSpPr>
        <p:spPr/>
        <p:txBody>
          <a:bodyPr/>
          <a:lstStyle/>
          <a:p>
            <a:fld id="{BE8B3A72-F9DB-C945-A8F9-CCF980ED896B}" type="datetime1">
              <a:rPr lang="en-US" smtClean="0"/>
              <a:t>9/5/24</a:t>
            </a:fld>
            <a:endParaRPr lang="en-US"/>
          </a:p>
        </p:txBody>
      </p:sp>
      <p:sp>
        <p:nvSpPr>
          <p:cNvPr id="4" name="Footer Placeholder 3">
            <a:extLst>
              <a:ext uri="{FF2B5EF4-FFF2-40B4-BE49-F238E27FC236}">
                <a16:creationId xmlns:a16="http://schemas.microsoft.com/office/drawing/2014/main" id="{625C1C6F-598D-957E-E118-96EAFD00D64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11CE84-3B93-B063-7F13-5BBEAB283849}"/>
              </a:ext>
            </a:extLst>
          </p:cNvPr>
          <p:cNvSpPr>
            <a:spLocks noGrp="1"/>
          </p:cNvSpPr>
          <p:nvPr>
            <p:ph type="sldNum" sz="quarter" idx="12"/>
          </p:nvPr>
        </p:nvSpPr>
        <p:spPr/>
        <p:txBody>
          <a:bodyPr/>
          <a:lstStyle/>
          <a:p>
            <a:fld id="{B79E0131-7798-EC46-8565-435C1C8EA633}" type="slidenum">
              <a:rPr lang="en-US" smtClean="0"/>
              <a:t>42</a:t>
            </a:fld>
            <a:endParaRPr lang="en-US"/>
          </a:p>
        </p:txBody>
      </p:sp>
    </p:spTree>
    <p:extLst>
      <p:ext uri="{BB962C8B-B14F-4D97-AF65-F5344CB8AC3E}">
        <p14:creationId xmlns:p14="http://schemas.microsoft.com/office/powerpoint/2010/main" val="230027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flipH="1">
            <a:off x="1524000" y="0"/>
            <a:ext cx="9143999" cy="6858000"/>
          </a:xfrm>
          <a:prstGeom prst="rect">
            <a:avLst/>
          </a:prstGeom>
          <a:gradFill>
            <a:gsLst>
              <a:gs pos="10000">
                <a:schemeClr val="accent6">
                  <a:lumMod val="20000"/>
                  <a:lumOff val="80000"/>
                </a:schemeClr>
              </a:gs>
              <a:gs pos="100000">
                <a:schemeClr val="bg1">
                  <a:alpha val="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18" name="Picture 4" descr="Fake Leadership: Being a Ruler Is Not Being a Leader">
            <a:extLst>
              <a:ext uri="{FF2B5EF4-FFF2-40B4-BE49-F238E27FC236}">
                <a16:creationId xmlns:a16="http://schemas.microsoft.com/office/drawing/2014/main" id="{168D86D6-46D4-4CA2-84F1-091E38781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918" r="28918"/>
          <a:stretch>
            <a:fillRect/>
          </a:stretch>
        </p:blipFill>
        <p:spPr bwMode="auto">
          <a:xfrm>
            <a:off x="6247639" y="0"/>
            <a:ext cx="3914898" cy="6197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DD33E7D-F52D-4B8F-AB37-27B4347BEA73}"/>
              </a:ext>
            </a:extLst>
          </p:cNvPr>
          <p:cNvSpPr/>
          <p:nvPr/>
        </p:nvSpPr>
        <p:spPr>
          <a:xfrm flipH="1">
            <a:off x="1523995" y="4387806"/>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4" name="Rectangle 13">
            <a:extLst>
              <a:ext uri="{FF2B5EF4-FFF2-40B4-BE49-F238E27FC236}">
                <a16:creationId xmlns:a16="http://schemas.microsoft.com/office/drawing/2014/main" id="{0DD33E7D-F52D-4B8F-AB37-27B4347BEA73}"/>
              </a:ext>
            </a:extLst>
          </p:cNvPr>
          <p:cNvSpPr/>
          <p:nvPr/>
        </p:nvSpPr>
        <p:spPr>
          <a:xfrm flipH="1">
            <a:off x="1523995" y="2518063"/>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Lato" panose="020F0502020204030203" pitchFamily="34" charset="0"/>
            </a:endParaRPr>
          </a:p>
        </p:txBody>
      </p:sp>
      <p:sp>
        <p:nvSpPr>
          <p:cNvPr id="3" name="Rectangle 2"/>
          <p:cNvSpPr/>
          <p:nvPr/>
        </p:nvSpPr>
        <p:spPr>
          <a:xfrm>
            <a:off x="2139137" y="1420486"/>
            <a:ext cx="3836751" cy="830997"/>
          </a:xfrm>
          <a:prstGeom prst="rect">
            <a:avLst/>
          </a:prstGeom>
        </p:spPr>
        <p:txBody>
          <a:bodyPr wrap="square">
            <a:spAutoFit/>
          </a:bodyPr>
          <a:lstStyle/>
          <a:p>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COURAGE </a:t>
            </a:r>
            <a:br>
              <a:rPr lang="id-ID" sz="2400" b="1" dirty="0">
                <a:solidFill>
                  <a:schemeClr val="accent3"/>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at work &amp; home</a:t>
            </a:r>
          </a:p>
        </p:txBody>
      </p:sp>
      <p:sp>
        <p:nvSpPr>
          <p:cNvPr id="6" name="Rectangle 5"/>
          <p:cNvSpPr/>
          <p:nvPr/>
        </p:nvSpPr>
        <p:spPr>
          <a:xfrm>
            <a:off x="2139137" y="2644171"/>
            <a:ext cx="3383594" cy="1200329"/>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What aspects of </a:t>
            </a:r>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COURAGE </a:t>
            </a:r>
            <a:r>
              <a:rPr lang="en-US" sz="2400" dirty="0">
                <a:latin typeface="Tahoma" panose="020B0604030504040204" pitchFamily="34" charset="0"/>
                <a:ea typeface="Tahoma" panose="020B0604030504040204" pitchFamily="34" charset="0"/>
                <a:cs typeface="Tahoma" panose="020B0604030504040204" pitchFamily="34" charset="0"/>
              </a:rPr>
              <a:t> need to be sharpened in your life?</a:t>
            </a:r>
          </a:p>
        </p:txBody>
      </p:sp>
      <p:sp>
        <p:nvSpPr>
          <p:cNvPr id="9" name="Rectangle 8"/>
          <p:cNvSpPr/>
          <p:nvPr/>
        </p:nvSpPr>
        <p:spPr>
          <a:xfrm>
            <a:off x="2139137" y="4513913"/>
            <a:ext cx="3694084" cy="1569660"/>
          </a:xfrm>
          <a:prstGeom prst="rect">
            <a:avLst/>
          </a:prstGeom>
        </p:spPr>
        <p:txBody>
          <a:bodyPr wrap="squar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SPECIFIC ACTIONS </a:t>
            </a:r>
            <a:r>
              <a:rPr lang="en-US" sz="2400" dirty="0">
                <a:latin typeface="Tahoma" panose="020B0604030504040204" pitchFamily="34" charset="0"/>
                <a:ea typeface="Tahoma" panose="020B0604030504040204" pitchFamily="34" charset="0"/>
                <a:cs typeface="Tahoma" panose="020B0604030504040204" pitchFamily="34" charset="0"/>
              </a:rPr>
              <a:t>you will take in the next 30 days at work and home.</a:t>
            </a:r>
          </a:p>
        </p:txBody>
      </p:sp>
      <p:sp>
        <p:nvSpPr>
          <p:cNvPr id="19" name="Rectangle 18"/>
          <p:cNvSpPr/>
          <p:nvPr/>
        </p:nvSpPr>
        <p:spPr>
          <a:xfrm>
            <a:off x="2139137" y="783029"/>
            <a:ext cx="3836751" cy="646331"/>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Application</a:t>
            </a:r>
          </a:p>
        </p:txBody>
      </p:sp>
      <p:sp>
        <p:nvSpPr>
          <p:cNvPr id="16" name="Rectangle 15">
            <a:extLst>
              <a:ext uri="{FF2B5EF4-FFF2-40B4-BE49-F238E27FC236}">
                <a16:creationId xmlns:a16="http://schemas.microsoft.com/office/drawing/2014/main" id="{885FD3E2-7656-4B74-B9C7-4DD1DF48FA7B}"/>
              </a:ext>
            </a:extLst>
          </p:cNvPr>
          <p:cNvSpPr/>
          <p:nvPr/>
        </p:nvSpPr>
        <p:spPr>
          <a:xfrm>
            <a:off x="6247640" y="0"/>
            <a:ext cx="3914893" cy="6197600"/>
          </a:xfrm>
          <a:prstGeom prst="rect">
            <a:avLst/>
          </a:prstGeom>
          <a:gradFill flip="none" rotWithShape="1">
            <a:gsLst>
              <a:gs pos="0">
                <a:schemeClr val="accent3">
                  <a:alpha val="2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17" name="Picture 16" descr="A picture containing food, light&#10;&#10;Description automatically generated">
            <a:extLst>
              <a:ext uri="{FF2B5EF4-FFF2-40B4-BE49-F238E27FC236}">
                <a16:creationId xmlns:a16="http://schemas.microsoft.com/office/drawing/2014/main" id="{9B5EE682-E51B-4A01-96CE-902679B76A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53" t="11462" r="38723" b="8271"/>
          <a:stretch/>
        </p:blipFill>
        <p:spPr>
          <a:xfrm>
            <a:off x="5522737" y="2030286"/>
            <a:ext cx="1504799" cy="3394238"/>
          </a:xfrm>
          <a:prstGeom prst="rect">
            <a:avLst/>
          </a:prstGeom>
          <a:effectLst>
            <a:outerShdw blurRad="254000" sx="105000" sy="105000" algn="ctr" rotWithShape="0">
              <a:prstClr val="black">
                <a:alpha val="20000"/>
              </a:prstClr>
            </a:outerShdw>
          </a:effectLst>
        </p:spPr>
      </p:pic>
      <p:cxnSp>
        <p:nvCxnSpPr>
          <p:cNvPr id="13" name="Straight Connector 12">
            <a:extLst>
              <a:ext uri="{FF2B5EF4-FFF2-40B4-BE49-F238E27FC236}">
                <a16:creationId xmlns:a16="http://schemas.microsoft.com/office/drawing/2014/main" id="{AA48A5C5-F026-40FB-9FDE-3E85892436F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BA05D23-547F-4CC7-9BA9-E854DFCFB46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43</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Tree>
    <p:extLst>
      <p:ext uri="{BB962C8B-B14F-4D97-AF65-F5344CB8AC3E}">
        <p14:creationId xmlns:p14="http://schemas.microsoft.com/office/powerpoint/2010/main" val="4220086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descr="A group of people preparing food in a kitchen&#10;&#10;Description automatically generated">
            <a:extLst>
              <a:ext uri="{FF2B5EF4-FFF2-40B4-BE49-F238E27FC236}">
                <a16:creationId xmlns:a16="http://schemas.microsoft.com/office/drawing/2014/main" id="{76F0FEBF-8CE5-4BF4-8623-EA20FD55E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63" t="739" r="33356" b="739"/>
          <a:stretch/>
        </p:blipFill>
        <p:spPr>
          <a:xfrm>
            <a:off x="7021983" y="891251"/>
            <a:ext cx="3646018" cy="5075498"/>
          </a:xfrm>
          <a:prstGeom prst="rect">
            <a:avLst/>
          </a:prstGeom>
        </p:spPr>
      </p:pic>
      <p:cxnSp>
        <p:nvCxnSpPr>
          <p:cNvPr id="118" name="Straight Connector 117">
            <a:extLst>
              <a:ext uri="{FF2B5EF4-FFF2-40B4-BE49-F238E27FC236}">
                <a16:creationId xmlns:a16="http://schemas.microsoft.com/office/drawing/2014/main" id="{7CE7A0CB-0DF3-4FE3-AAA4-5E7B15D7D36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19" name="Slide Number Placeholder 5">
            <a:extLst>
              <a:ext uri="{FF2B5EF4-FFF2-40B4-BE49-F238E27FC236}">
                <a16:creationId xmlns:a16="http://schemas.microsoft.com/office/drawing/2014/main" id="{04DF009C-B392-452A-BF15-99E15DBE8BA3}"/>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44</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
        <p:nvSpPr>
          <p:cNvPr id="2" name="Rectangle 1">
            <a:extLst>
              <a:ext uri="{FF2B5EF4-FFF2-40B4-BE49-F238E27FC236}">
                <a16:creationId xmlns:a16="http://schemas.microsoft.com/office/drawing/2014/main" id="{93AAE03C-4BAA-4EB1-B724-91893120A967}"/>
              </a:ext>
            </a:extLst>
          </p:cNvPr>
          <p:cNvSpPr/>
          <p:nvPr/>
        </p:nvSpPr>
        <p:spPr>
          <a:xfrm>
            <a:off x="7021984" y="891251"/>
            <a:ext cx="3646015" cy="5075498"/>
          </a:xfrm>
          <a:prstGeom prst="rect">
            <a:avLst/>
          </a:prstGeom>
          <a:gradFill flip="none" rotWithShape="1">
            <a:gsLst>
              <a:gs pos="0">
                <a:schemeClr val="accent3">
                  <a:alpha val="7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 name="TextBox 2">
            <a:extLst>
              <a:ext uri="{FF2B5EF4-FFF2-40B4-BE49-F238E27FC236}">
                <a16:creationId xmlns:a16="http://schemas.microsoft.com/office/drawing/2014/main" id="{C22D77DB-AA49-4C01-A5B4-636EDE19E531}"/>
              </a:ext>
            </a:extLst>
          </p:cNvPr>
          <p:cNvSpPr txBox="1"/>
          <p:nvPr/>
        </p:nvSpPr>
        <p:spPr>
          <a:xfrm>
            <a:off x="7403940" y="1914318"/>
            <a:ext cx="3008949" cy="3046988"/>
          </a:xfrm>
          <a:prstGeom prst="rect">
            <a:avLst/>
          </a:prstGeom>
          <a:noFill/>
        </p:spPr>
        <p:txBody>
          <a:bodyPr wrap="square" anchor="ctr">
            <a:spAutoFit/>
          </a:bodyPr>
          <a:lstStyle/>
          <a:p>
            <a:r>
              <a:rPr lang="en-US"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one wants</a:t>
            </a:r>
            <a:br>
              <a:rPr lang="en-US"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to give control of their life to someone who can’t control </a:t>
            </a:r>
            <a:br>
              <a:rPr lang="en-US"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his own</a:t>
            </a:r>
          </a:p>
        </p:txBody>
      </p:sp>
      <p:sp>
        <p:nvSpPr>
          <p:cNvPr id="6" name="TextBox 5">
            <a:extLst>
              <a:ext uri="{FF2B5EF4-FFF2-40B4-BE49-F238E27FC236}">
                <a16:creationId xmlns:a16="http://schemas.microsoft.com/office/drawing/2014/main" id="{A088FF34-57EF-4F89-AD62-D2B8B2EAA62E}"/>
              </a:ext>
            </a:extLst>
          </p:cNvPr>
          <p:cNvSpPr txBox="1"/>
          <p:nvPr/>
        </p:nvSpPr>
        <p:spPr>
          <a:xfrm>
            <a:off x="2095392" y="891253"/>
            <a:ext cx="3947059" cy="1200329"/>
          </a:xfrm>
          <a:prstGeom prst="rect">
            <a:avLst/>
          </a:prstGeom>
          <a:noFill/>
        </p:spPr>
        <p:txBody>
          <a:bodyPr wrap="square">
            <a:spAutoFit/>
          </a:bodyPr>
          <a:lstStyle/>
          <a:p>
            <a:r>
              <a:rPr lang="en-US" sz="3600" b="1" dirty="0">
                <a:solidFill>
                  <a:schemeClr val="accent3"/>
                </a:solidFill>
                <a:latin typeface="Tahoma" panose="020B0604030504040204" pitchFamily="34" charset="0"/>
                <a:ea typeface="Tahoma" panose="020B0604030504040204" pitchFamily="34" charset="0"/>
                <a:cs typeface="Tahoma" panose="020B0604030504040204" pitchFamily="34" charset="0"/>
              </a:rPr>
              <a:t>Discipline </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versus disorder </a:t>
            </a:r>
          </a:p>
        </p:txBody>
      </p:sp>
      <p:grpSp>
        <p:nvGrpSpPr>
          <p:cNvPr id="14" name="Group 13">
            <a:extLst>
              <a:ext uri="{FF2B5EF4-FFF2-40B4-BE49-F238E27FC236}">
                <a16:creationId xmlns:a16="http://schemas.microsoft.com/office/drawing/2014/main" id="{55EB3AE0-563F-4CA1-B39D-B28CF21F6AE9}"/>
              </a:ext>
            </a:extLst>
          </p:cNvPr>
          <p:cNvGrpSpPr/>
          <p:nvPr/>
        </p:nvGrpSpPr>
        <p:grpSpPr>
          <a:xfrm>
            <a:off x="2197158" y="2498046"/>
            <a:ext cx="4664271" cy="660101"/>
            <a:chOff x="673157" y="2498045"/>
            <a:chExt cx="4664271" cy="660101"/>
          </a:xfrm>
        </p:grpSpPr>
        <p:sp>
          <p:nvSpPr>
            <p:cNvPr id="84" name="Rectangle 83">
              <a:extLst>
                <a:ext uri="{FF2B5EF4-FFF2-40B4-BE49-F238E27FC236}">
                  <a16:creationId xmlns:a16="http://schemas.microsoft.com/office/drawing/2014/main" id="{A2B8451C-FB7C-48F0-94F9-133624EEF490}"/>
                </a:ext>
              </a:extLst>
            </p:cNvPr>
            <p:cNvSpPr/>
            <p:nvPr/>
          </p:nvSpPr>
          <p:spPr>
            <a:xfrm>
              <a:off x="673157" y="2498045"/>
              <a:ext cx="582304" cy="66010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37E8F968-5E2B-4C00-A877-6DC55390D765}"/>
                </a:ext>
              </a:extLst>
            </p:cNvPr>
            <p:cNvSpPr txBox="1"/>
            <p:nvPr/>
          </p:nvSpPr>
          <p:spPr>
            <a:xfrm>
              <a:off x="1390370" y="2628255"/>
              <a:ext cx="3947058" cy="461665"/>
            </a:xfrm>
            <a:prstGeom prst="rect">
              <a:avLst/>
            </a:prstGeom>
            <a:noFill/>
          </p:spPr>
          <p:txBody>
            <a:bodyPr wrap="square" anchor="ctr">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Self control</a:t>
              </a:r>
            </a:p>
          </p:txBody>
        </p:sp>
        <p:sp>
          <p:nvSpPr>
            <p:cNvPr id="8" name="Freeform 161">
              <a:extLst>
                <a:ext uri="{FF2B5EF4-FFF2-40B4-BE49-F238E27FC236}">
                  <a16:creationId xmlns:a16="http://schemas.microsoft.com/office/drawing/2014/main" id="{52B676C8-FD97-49E7-B3D8-823339BEA809}"/>
                </a:ext>
              </a:extLst>
            </p:cNvPr>
            <p:cNvSpPr>
              <a:spLocks noEditPoints="1"/>
            </p:cNvSpPr>
            <p:nvPr/>
          </p:nvSpPr>
          <p:spPr bwMode="auto">
            <a:xfrm>
              <a:off x="768737" y="2607579"/>
              <a:ext cx="391144" cy="443402"/>
            </a:xfrm>
            <a:custGeom>
              <a:avLst/>
              <a:gdLst>
                <a:gd name="T0" fmla="*/ 104 w 208"/>
                <a:gd name="T1" fmla="*/ 0 h 208"/>
                <a:gd name="T2" fmla="*/ 0 w 208"/>
                <a:gd name="T3" fmla="*/ 104 h 208"/>
                <a:gd name="T4" fmla="*/ 104 w 208"/>
                <a:gd name="T5" fmla="*/ 208 h 208"/>
                <a:gd name="T6" fmla="*/ 208 w 208"/>
                <a:gd name="T7" fmla="*/ 104 h 208"/>
                <a:gd name="T8" fmla="*/ 104 w 208"/>
                <a:gd name="T9" fmla="*/ 0 h 208"/>
                <a:gd name="T10" fmla="*/ 104 w 208"/>
                <a:gd name="T11" fmla="*/ 8 h 208"/>
                <a:gd name="T12" fmla="*/ 200 w 208"/>
                <a:gd name="T13" fmla="*/ 104 h 208"/>
                <a:gd name="T14" fmla="*/ 183 w 208"/>
                <a:gd name="T15" fmla="*/ 158 h 208"/>
                <a:gd name="T16" fmla="*/ 183 w 208"/>
                <a:gd name="T17" fmla="*/ 158 h 208"/>
                <a:gd name="T18" fmla="*/ 133 w 208"/>
                <a:gd name="T19" fmla="*/ 131 h 208"/>
                <a:gd name="T20" fmla="*/ 137 w 208"/>
                <a:gd name="T21" fmla="*/ 116 h 208"/>
                <a:gd name="T22" fmla="*/ 144 w 208"/>
                <a:gd name="T23" fmla="*/ 103 h 208"/>
                <a:gd name="T24" fmla="*/ 141 w 208"/>
                <a:gd name="T25" fmla="*/ 92 h 208"/>
                <a:gd name="T26" fmla="*/ 141 w 208"/>
                <a:gd name="T27" fmla="*/ 81 h 208"/>
                <a:gd name="T28" fmla="*/ 139 w 208"/>
                <a:gd name="T29" fmla="*/ 60 h 208"/>
                <a:gd name="T30" fmla="*/ 104 w 208"/>
                <a:gd name="T31" fmla="*/ 36 h 208"/>
                <a:gd name="T32" fmla="*/ 87 w 208"/>
                <a:gd name="T33" fmla="*/ 30 h 208"/>
                <a:gd name="T34" fmla="*/ 69 w 208"/>
                <a:gd name="T35" fmla="*/ 48 h 208"/>
                <a:gd name="T36" fmla="*/ 69 w 208"/>
                <a:gd name="T37" fmla="*/ 49 h 208"/>
                <a:gd name="T38" fmla="*/ 65 w 208"/>
                <a:gd name="T39" fmla="*/ 74 h 208"/>
                <a:gd name="T40" fmla="*/ 65 w 208"/>
                <a:gd name="T41" fmla="*/ 75 h 208"/>
                <a:gd name="T42" fmla="*/ 65 w 208"/>
                <a:gd name="T43" fmla="*/ 76 h 208"/>
                <a:gd name="T44" fmla="*/ 73 w 208"/>
                <a:gd name="T45" fmla="*/ 116 h 208"/>
                <a:gd name="T46" fmla="*/ 76 w 208"/>
                <a:gd name="T47" fmla="*/ 131 h 208"/>
                <a:gd name="T48" fmla="*/ 75 w 208"/>
                <a:gd name="T49" fmla="*/ 132 h 208"/>
                <a:gd name="T50" fmla="*/ 53 w 208"/>
                <a:gd name="T51" fmla="*/ 147 h 208"/>
                <a:gd name="T52" fmla="*/ 52 w 208"/>
                <a:gd name="T53" fmla="*/ 147 h 208"/>
                <a:gd name="T54" fmla="*/ 27 w 208"/>
                <a:gd name="T55" fmla="*/ 161 h 208"/>
                <a:gd name="T56" fmla="*/ 8 w 208"/>
                <a:gd name="T57" fmla="*/ 104 h 208"/>
                <a:gd name="T58" fmla="*/ 104 w 208"/>
                <a:gd name="T59" fmla="*/ 8 h 208"/>
                <a:gd name="T60" fmla="*/ 104 w 208"/>
                <a:gd name="T61" fmla="*/ 200 h 208"/>
                <a:gd name="T62" fmla="*/ 32 w 208"/>
                <a:gd name="T63" fmla="*/ 167 h 208"/>
                <a:gd name="T64" fmla="*/ 53 w 208"/>
                <a:gd name="T65" fmla="*/ 155 h 208"/>
                <a:gd name="T66" fmla="*/ 81 w 208"/>
                <a:gd name="T67" fmla="*/ 137 h 208"/>
                <a:gd name="T68" fmla="*/ 80 w 208"/>
                <a:gd name="T69" fmla="*/ 113 h 208"/>
                <a:gd name="T70" fmla="*/ 80 w 208"/>
                <a:gd name="T71" fmla="*/ 112 h 208"/>
                <a:gd name="T72" fmla="*/ 72 w 208"/>
                <a:gd name="T73" fmla="*/ 78 h 208"/>
                <a:gd name="T74" fmla="*/ 77 w 208"/>
                <a:gd name="T75" fmla="*/ 50 h 208"/>
                <a:gd name="T76" fmla="*/ 87 w 208"/>
                <a:gd name="T77" fmla="*/ 38 h 208"/>
                <a:gd name="T78" fmla="*/ 99 w 208"/>
                <a:gd name="T79" fmla="*/ 43 h 208"/>
                <a:gd name="T80" fmla="*/ 100 w 208"/>
                <a:gd name="T81" fmla="*/ 44 h 208"/>
                <a:gd name="T82" fmla="*/ 101 w 208"/>
                <a:gd name="T83" fmla="*/ 44 h 208"/>
                <a:gd name="T84" fmla="*/ 131 w 208"/>
                <a:gd name="T85" fmla="*/ 63 h 208"/>
                <a:gd name="T86" fmla="*/ 133 w 208"/>
                <a:gd name="T87" fmla="*/ 78 h 208"/>
                <a:gd name="T88" fmla="*/ 133 w 208"/>
                <a:gd name="T89" fmla="*/ 95 h 208"/>
                <a:gd name="T90" fmla="*/ 133 w 208"/>
                <a:gd name="T91" fmla="*/ 96 h 208"/>
                <a:gd name="T92" fmla="*/ 134 w 208"/>
                <a:gd name="T93" fmla="*/ 96 h 208"/>
                <a:gd name="T94" fmla="*/ 136 w 208"/>
                <a:gd name="T95" fmla="*/ 102 h 208"/>
                <a:gd name="T96" fmla="*/ 130 w 208"/>
                <a:gd name="T97" fmla="*/ 111 h 208"/>
                <a:gd name="T98" fmla="*/ 129 w 208"/>
                <a:gd name="T99" fmla="*/ 112 h 208"/>
                <a:gd name="T100" fmla="*/ 129 w 208"/>
                <a:gd name="T101" fmla="*/ 114 h 208"/>
                <a:gd name="T102" fmla="*/ 125 w 208"/>
                <a:gd name="T103" fmla="*/ 129 h 208"/>
                <a:gd name="T104" fmla="*/ 124 w 208"/>
                <a:gd name="T105" fmla="*/ 130 h 208"/>
                <a:gd name="T106" fmla="*/ 125 w 208"/>
                <a:gd name="T107" fmla="*/ 131 h 208"/>
                <a:gd name="T108" fmla="*/ 178 w 208"/>
                <a:gd name="T109" fmla="*/ 165 h 208"/>
                <a:gd name="T110" fmla="*/ 104 w 208"/>
                <a:gd name="T111"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8" h="208">
                  <a:moveTo>
                    <a:pt x="104" y="0"/>
                  </a:moveTo>
                  <a:cubicBezTo>
                    <a:pt x="47" y="0"/>
                    <a:pt x="0" y="47"/>
                    <a:pt x="0" y="104"/>
                  </a:cubicBezTo>
                  <a:cubicBezTo>
                    <a:pt x="0" y="161"/>
                    <a:pt x="47" y="208"/>
                    <a:pt x="104" y="208"/>
                  </a:cubicBezTo>
                  <a:cubicBezTo>
                    <a:pt x="161" y="208"/>
                    <a:pt x="208" y="161"/>
                    <a:pt x="208" y="104"/>
                  </a:cubicBezTo>
                  <a:cubicBezTo>
                    <a:pt x="208" y="47"/>
                    <a:pt x="161" y="0"/>
                    <a:pt x="104" y="0"/>
                  </a:cubicBezTo>
                  <a:close/>
                  <a:moveTo>
                    <a:pt x="104" y="8"/>
                  </a:moveTo>
                  <a:cubicBezTo>
                    <a:pt x="157" y="8"/>
                    <a:pt x="200" y="51"/>
                    <a:pt x="200" y="104"/>
                  </a:cubicBezTo>
                  <a:cubicBezTo>
                    <a:pt x="200" y="124"/>
                    <a:pt x="194" y="143"/>
                    <a:pt x="183" y="158"/>
                  </a:cubicBezTo>
                  <a:cubicBezTo>
                    <a:pt x="183" y="158"/>
                    <a:pt x="183" y="158"/>
                    <a:pt x="183" y="158"/>
                  </a:cubicBezTo>
                  <a:cubicBezTo>
                    <a:pt x="163" y="152"/>
                    <a:pt x="136" y="140"/>
                    <a:pt x="133" y="131"/>
                  </a:cubicBezTo>
                  <a:cubicBezTo>
                    <a:pt x="134" y="128"/>
                    <a:pt x="136" y="122"/>
                    <a:pt x="137" y="116"/>
                  </a:cubicBezTo>
                  <a:cubicBezTo>
                    <a:pt x="139" y="114"/>
                    <a:pt x="143" y="109"/>
                    <a:pt x="144" y="103"/>
                  </a:cubicBezTo>
                  <a:cubicBezTo>
                    <a:pt x="144" y="99"/>
                    <a:pt x="143" y="95"/>
                    <a:pt x="141" y="92"/>
                  </a:cubicBezTo>
                  <a:cubicBezTo>
                    <a:pt x="140" y="89"/>
                    <a:pt x="140" y="83"/>
                    <a:pt x="141" y="81"/>
                  </a:cubicBezTo>
                  <a:cubicBezTo>
                    <a:pt x="141" y="81"/>
                    <a:pt x="144" y="71"/>
                    <a:pt x="139" y="60"/>
                  </a:cubicBezTo>
                  <a:cubicBezTo>
                    <a:pt x="133" y="49"/>
                    <a:pt x="121" y="41"/>
                    <a:pt x="104" y="36"/>
                  </a:cubicBezTo>
                  <a:cubicBezTo>
                    <a:pt x="102" y="35"/>
                    <a:pt x="94" y="30"/>
                    <a:pt x="87" y="30"/>
                  </a:cubicBezTo>
                  <a:cubicBezTo>
                    <a:pt x="81" y="30"/>
                    <a:pt x="72" y="33"/>
                    <a:pt x="69" y="48"/>
                  </a:cubicBezTo>
                  <a:cubicBezTo>
                    <a:pt x="69" y="49"/>
                    <a:pt x="69" y="49"/>
                    <a:pt x="69" y="49"/>
                  </a:cubicBezTo>
                  <a:cubicBezTo>
                    <a:pt x="68" y="59"/>
                    <a:pt x="67" y="72"/>
                    <a:pt x="65" y="74"/>
                  </a:cubicBezTo>
                  <a:cubicBezTo>
                    <a:pt x="65" y="75"/>
                    <a:pt x="65" y="75"/>
                    <a:pt x="65" y="75"/>
                  </a:cubicBezTo>
                  <a:cubicBezTo>
                    <a:pt x="65" y="76"/>
                    <a:pt x="65" y="76"/>
                    <a:pt x="65" y="76"/>
                  </a:cubicBezTo>
                  <a:cubicBezTo>
                    <a:pt x="64" y="76"/>
                    <a:pt x="60" y="92"/>
                    <a:pt x="73" y="116"/>
                  </a:cubicBezTo>
                  <a:cubicBezTo>
                    <a:pt x="75" y="122"/>
                    <a:pt x="77" y="129"/>
                    <a:pt x="76" y="131"/>
                  </a:cubicBezTo>
                  <a:cubicBezTo>
                    <a:pt x="75" y="132"/>
                    <a:pt x="75" y="132"/>
                    <a:pt x="75" y="132"/>
                  </a:cubicBezTo>
                  <a:cubicBezTo>
                    <a:pt x="72" y="136"/>
                    <a:pt x="60" y="147"/>
                    <a:pt x="53" y="147"/>
                  </a:cubicBezTo>
                  <a:cubicBezTo>
                    <a:pt x="52" y="147"/>
                    <a:pt x="52" y="147"/>
                    <a:pt x="52" y="147"/>
                  </a:cubicBezTo>
                  <a:cubicBezTo>
                    <a:pt x="52" y="147"/>
                    <a:pt x="38" y="150"/>
                    <a:pt x="27" y="161"/>
                  </a:cubicBezTo>
                  <a:cubicBezTo>
                    <a:pt x="15" y="145"/>
                    <a:pt x="8" y="125"/>
                    <a:pt x="8" y="104"/>
                  </a:cubicBezTo>
                  <a:cubicBezTo>
                    <a:pt x="8" y="51"/>
                    <a:pt x="51" y="8"/>
                    <a:pt x="104" y="8"/>
                  </a:cubicBezTo>
                  <a:close/>
                  <a:moveTo>
                    <a:pt x="104" y="200"/>
                  </a:moveTo>
                  <a:cubicBezTo>
                    <a:pt x="75" y="200"/>
                    <a:pt x="49" y="187"/>
                    <a:pt x="32" y="167"/>
                  </a:cubicBezTo>
                  <a:cubicBezTo>
                    <a:pt x="40" y="158"/>
                    <a:pt x="51" y="155"/>
                    <a:pt x="53" y="155"/>
                  </a:cubicBezTo>
                  <a:cubicBezTo>
                    <a:pt x="65" y="154"/>
                    <a:pt x="78" y="141"/>
                    <a:pt x="81" y="137"/>
                  </a:cubicBezTo>
                  <a:cubicBezTo>
                    <a:pt x="87" y="133"/>
                    <a:pt x="83" y="120"/>
                    <a:pt x="80" y="113"/>
                  </a:cubicBezTo>
                  <a:cubicBezTo>
                    <a:pt x="80" y="112"/>
                    <a:pt x="80" y="112"/>
                    <a:pt x="80" y="112"/>
                  </a:cubicBezTo>
                  <a:cubicBezTo>
                    <a:pt x="70" y="93"/>
                    <a:pt x="72" y="81"/>
                    <a:pt x="72" y="78"/>
                  </a:cubicBezTo>
                  <a:cubicBezTo>
                    <a:pt x="75" y="73"/>
                    <a:pt x="76" y="57"/>
                    <a:pt x="77" y="50"/>
                  </a:cubicBezTo>
                  <a:cubicBezTo>
                    <a:pt x="80" y="38"/>
                    <a:pt x="85" y="38"/>
                    <a:pt x="87" y="38"/>
                  </a:cubicBezTo>
                  <a:cubicBezTo>
                    <a:pt x="92" y="38"/>
                    <a:pt x="98" y="42"/>
                    <a:pt x="99" y="43"/>
                  </a:cubicBezTo>
                  <a:cubicBezTo>
                    <a:pt x="100" y="44"/>
                    <a:pt x="100" y="44"/>
                    <a:pt x="100" y="44"/>
                  </a:cubicBezTo>
                  <a:cubicBezTo>
                    <a:pt x="101" y="44"/>
                    <a:pt x="101" y="44"/>
                    <a:pt x="101" y="44"/>
                  </a:cubicBezTo>
                  <a:cubicBezTo>
                    <a:pt x="117" y="48"/>
                    <a:pt x="127" y="55"/>
                    <a:pt x="131" y="63"/>
                  </a:cubicBezTo>
                  <a:cubicBezTo>
                    <a:pt x="135" y="71"/>
                    <a:pt x="133" y="78"/>
                    <a:pt x="133" y="78"/>
                  </a:cubicBezTo>
                  <a:cubicBezTo>
                    <a:pt x="131" y="83"/>
                    <a:pt x="132" y="93"/>
                    <a:pt x="133" y="95"/>
                  </a:cubicBezTo>
                  <a:cubicBezTo>
                    <a:pt x="133" y="96"/>
                    <a:pt x="133" y="96"/>
                    <a:pt x="133" y="96"/>
                  </a:cubicBezTo>
                  <a:cubicBezTo>
                    <a:pt x="134" y="96"/>
                    <a:pt x="134" y="96"/>
                    <a:pt x="134" y="96"/>
                  </a:cubicBezTo>
                  <a:cubicBezTo>
                    <a:pt x="135" y="98"/>
                    <a:pt x="136" y="100"/>
                    <a:pt x="136" y="102"/>
                  </a:cubicBezTo>
                  <a:cubicBezTo>
                    <a:pt x="135" y="106"/>
                    <a:pt x="132" y="110"/>
                    <a:pt x="130" y="111"/>
                  </a:cubicBezTo>
                  <a:cubicBezTo>
                    <a:pt x="129" y="112"/>
                    <a:pt x="129" y="112"/>
                    <a:pt x="129" y="112"/>
                  </a:cubicBezTo>
                  <a:cubicBezTo>
                    <a:pt x="129" y="114"/>
                    <a:pt x="129" y="114"/>
                    <a:pt x="129" y="114"/>
                  </a:cubicBezTo>
                  <a:cubicBezTo>
                    <a:pt x="128" y="120"/>
                    <a:pt x="125" y="129"/>
                    <a:pt x="125" y="129"/>
                  </a:cubicBezTo>
                  <a:cubicBezTo>
                    <a:pt x="124" y="130"/>
                    <a:pt x="124" y="130"/>
                    <a:pt x="124" y="130"/>
                  </a:cubicBezTo>
                  <a:cubicBezTo>
                    <a:pt x="125" y="131"/>
                    <a:pt x="125" y="131"/>
                    <a:pt x="125" y="131"/>
                  </a:cubicBezTo>
                  <a:cubicBezTo>
                    <a:pt x="127" y="147"/>
                    <a:pt x="166" y="161"/>
                    <a:pt x="178" y="165"/>
                  </a:cubicBezTo>
                  <a:cubicBezTo>
                    <a:pt x="160" y="186"/>
                    <a:pt x="134" y="200"/>
                    <a:pt x="104" y="2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2" name="Group 11">
            <a:extLst>
              <a:ext uri="{FF2B5EF4-FFF2-40B4-BE49-F238E27FC236}">
                <a16:creationId xmlns:a16="http://schemas.microsoft.com/office/drawing/2014/main" id="{B9DE3A3E-E036-4849-978E-475F1C804B9C}"/>
              </a:ext>
            </a:extLst>
          </p:cNvPr>
          <p:cNvGrpSpPr/>
          <p:nvPr/>
        </p:nvGrpSpPr>
        <p:grpSpPr>
          <a:xfrm>
            <a:off x="2197158" y="4013391"/>
            <a:ext cx="4664271" cy="660101"/>
            <a:chOff x="673157" y="4013390"/>
            <a:chExt cx="4664271" cy="660101"/>
          </a:xfrm>
        </p:grpSpPr>
        <p:sp>
          <p:nvSpPr>
            <p:cNvPr id="28" name="Rectangle 27">
              <a:extLst>
                <a:ext uri="{FF2B5EF4-FFF2-40B4-BE49-F238E27FC236}">
                  <a16:creationId xmlns:a16="http://schemas.microsoft.com/office/drawing/2014/main" id="{67F5BAFE-29D6-4FB5-A53F-9688E7AAD66F}"/>
                </a:ext>
              </a:extLst>
            </p:cNvPr>
            <p:cNvSpPr/>
            <p:nvPr/>
          </p:nvSpPr>
          <p:spPr>
            <a:xfrm>
              <a:off x="673157" y="4013390"/>
              <a:ext cx="582304" cy="66010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AE222ECD-856E-4C51-B84B-0FF924961276}"/>
                </a:ext>
              </a:extLst>
            </p:cNvPr>
            <p:cNvSpPr txBox="1"/>
            <p:nvPr/>
          </p:nvSpPr>
          <p:spPr>
            <a:xfrm>
              <a:off x="1390370" y="4143600"/>
              <a:ext cx="3947058" cy="461665"/>
            </a:xfrm>
            <a:prstGeom prst="rect">
              <a:avLst/>
            </a:prstGeom>
            <a:noFill/>
          </p:spPr>
          <p:txBody>
            <a:bodyPr wrap="square" anchor="ctr">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Maintaining </a:t>
              </a:r>
              <a:r>
                <a:rPr lang="en-US" sz="2400" b="1" i="1" dirty="0">
                  <a:solidFill>
                    <a:schemeClr val="accent3"/>
                  </a:solidFill>
                  <a:latin typeface="Tahoma" panose="020B0604030504040204" pitchFamily="34" charset="0"/>
                  <a:ea typeface="Tahoma" panose="020B0604030504040204" pitchFamily="34" charset="0"/>
                  <a:cs typeface="Tahoma" panose="020B0604030504040204" pitchFamily="34" charset="0"/>
                </a:rPr>
                <a:t>objectivity</a:t>
              </a:r>
            </a:p>
          </p:txBody>
        </p:sp>
        <p:sp>
          <p:nvSpPr>
            <p:cNvPr id="9" name="Freeform 90">
              <a:extLst>
                <a:ext uri="{FF2B5EF4-FFF2-40B4-BE49-F238E27FC236}">
                  <a16:creationId xmlns:a16="http://schemas.microsoft.com/office/drawing/2014/main" id="{EBC0262E-CDAF-4E5B-9A11-76E09CDDBB2C}"/>
                </a:ext>
              </a:extLst>
            </p:cNvPr>
            <p:cNvSpPr>
              <a:spLocks noEditPoints="1"/>
            </p:cNvSpPr>
            <p:nvPr/>
          </p:nvSpPr>
          <p:spPr bwMode="auto">
            <a:xfrm>
              <a:off x="777948" y="4133011"/>
              <a:ext cx="372721" cy="422517"/>
            </a:xfrm>
            <a:custGeom>
              <a:avLst/>
              <a:gdLst>
                <a:gd name="T0" fmla="*/ 96 w 200"/>
                <a:gd name="T1" fmla="*/ 103 h 200"/>
                <a:gd name="T2" fmla="*/ 98 w 200"/>
                <a:gd name="T3" fmla="*/ 157 h 200"/>
                <a:gd name="T4" fmla="*/ 144 w 200"/>
                <a:gd name="T5" fmla="*/ 55 h 200"/>
                <a:gd name="T6" fmla="*/ 39 w 200"/>
                <a:gd name="T7" fmla="*/ 100 h 200"/>
                <a:gd name="T8" fmla="*/ 96 w 200"/>
                <a:gd name="T9" fmla="*/ 103 h 200"/>
                <a:gd name="T10" fmla="*/ 100 w 200"/>
                <a:gd name="T11" fmla="*/ 0 h 200"/>
                <a:gd name="T12" fmla="*/ 0 w 200"/>
                <a:gd name="T13" fmla="*/ 100 h 200"/>
                <a:gd name="T14" fmla="*/ 100 w 200"/>
                <a:gd name="T15" fmla="*/ 200 h 200"/>
                <a:gd name="T16" fmla="*/ 200 w 200"/>
                <a:gd name="T17" fmla="*/ 100 h 200"/>
                <a:gd name="T18" fmla="*/ 100 w 200"/>
                <a:gd name="T19" fmla="*/ 0 h 200"/>
                <a:gd name="T20" fmla="*/ 100 w 200"/>
                <a:gd name="T21" fmla="*/ 192 h 200"/>
                <a:gd name="T22" fmla="*/ 8 w 200"/>
                <a:gd name="T23" fmla="*/ 100 h 200"/>
                <a:gd name="T24" fmla="*/ 100 w 200"/>
                <a:gd name="T25" fmla="*/ 8 h 200"/>
                <a:gd name="T26" fmla="*/ 192 w 200"/>
                <a:gd name="T27" fmla="*/ 100 h 200"/>
                <a:gd name="T28" fmla="*/ 100 w 200"/>
                <a:gd name="T29"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200">
                  <a:moveTo>
                    <a:pt x="96" y="103"/>
                  </a:moveTo>
                  <a:cubicBezTo>
                    <a:pt x="98" y="157"/>
                    <a:pt x="98" y="157"/>
                    <a:pt x="98" y="157"/>
                  </a:cubicBezTo>
                  <a:cubicBezTo>
                    <a:pt x="144" y="55"/>
                    <a:pt x="144" y="55"/>
                    <a:pt x="144" y="55"/>
                  </a:cubicBezTo>
                  <a:cubicBezTo>
                    <a:pt x="39" y="100"/>
                    <a:pt x="39" y="100"/>
                    <a:pt x="39" y="100"/>
                  </a:cubicBezTo>
                  <a:lnTo>
                    <a:pt x="96" y="103"/>
                  </a:lnTo>
                  <a:close/>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moveTo>
                    <a:pt x="100" y="192"/>
                  </a:moveTo>
                  <a:cubicBezTo>
                    <a:pt x="49" y="192"/>
                    <a:pt x="8" y="151"/>
                    <a:pt x="8" y="100"/>
                  </a:cubicBezTo>
                  <a:cubicBezTo>
                    <a:pt x="8" y="49"/>
                    <a:pt x="49" y="8"/>
                    <a:pt x="100" y="8"/>
                  </a:cubicBezTo>
                  <a:cubicBezTo>
                    <a:pt x="151" y="8"/>
                    <a:pt x="192" y="49"/>
                    <a:pt x="192" y="100"/>
                  </a:cubicBezTo>
                  <a:cubicBezTo>
                    <a:pt x="192" y="151"/>
                    <a:pt x="151" y="192"/>
                    <a:pt x="100" y="1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oup 12">
            <a:extLst>
              <a:ext uri="{FF2B5EF4-FFF2-40B4-BE49-F238E27FC236}">
                <a16:creationId xmlns:a16="http://schemas.microsoft.com/office/drawing/2014/main" id="{2388C62A-FE40-454E-816A-A9296C2A33D2}"/>
              </a:ext>
            </a:extLst>
          </p:cNvPr>
          <p:cNvGrpSpPr/>
          <p:nvPr/>
        </p:nvGrpSpPr>
        <p:grpSpPr>
          <a:xfrm>
            <a:off x="2197158" y="4771538"/>
            <a:ext cx="4664271" cy="660101"/>
            <a:chOff x="673157" y="4771537"/>
            <a:chExt cx="4664271" cy="660101"/>
          </a:xfrm>
        </p:grpSpPr>
        <p:sp>
          <p:nvSpPr>
            <p:cNvPr id="31" name="Rectangle 30">
              <a:extLst>
                <a:ext uri="{FF2B5EF4-FFF2-40B4-BE49-F238E27FC236}">
                  <a16:creationId xmlns:a16="http://schemas.microsoft.com/office/drawing/2014/main" id="{78F7EE2D-6A7E-479C-89D8-F81220D82FD7}"/>
                </a:ext>
              </a:extLst>
            </p:cNvPr>
            <p:cNvSpPr/>
            <p:nvPr/>
          </p:nvSpPr>
          <p:spPr>
            <a:xfrm>
              <a:off x="673157" y="4771537"/>
              <a:ext cx="582304" cy="66010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a:extLst>
                <a:ext uri="{FF2B5EF4-FFF2-40B4-BE49-F238E27FC236}">
                  <a16:creationId xmlns:a16="http://schemas.microsoft.com/office/drawing/2014/main" id="{BD7A3876-C64B-41FC-8ED3-14B7E431F149}"/>
                </a:ext>
              </a:extLst>
            </p:cNvPr>
            <p:cNvSpPr txBox="1"/>
            <p:nvPr/>
          </p:nvSpPr>
          <p:spPr>
            <a:xfrm>
              <a:off x="1390370" y="4901748"/>
              <a:ext cx="3947058" cy="461665"/>
            </a:xfrm>
            <a:prstGeom prst="rect">
              <a:avLst/>
            </a:prstGeom>
            <a:noFill/>
          </p:spPr>
          <p:txBody>
            <a:bodyPr wrap="square" anchor="ctr">
              <a:spAutoFit/>
            </a:bodyPr>
            <a:lstStyle/>
            <a:p>
              <a:r>
                <a:rPr lang="en-US" sz="2400" b="1" i="1" dirty="0">
                  <a:solidFill>
                    <a:schemeClr val="accent3"/>
                  </a:solidFill>
                  <a:latin typeface="Tahoma" panose="020B0604030504040204" pitchFamily="34" charset="0"/>
                  <a:ea typeface="Tahoma" panose="020B0604030504040204" pitchFamily="34" charset="0"/>
                  <a:cs typeface="Tahoma" panose="020B0604030504040204" pitchFamily="34" charset="0"/>
                </a:rPr>
                <a:t>Fairness</a:t>
              </a:r>
            </a:p>
          </p:txBody>
        </p:sp>
        <p:sp>
          <p:nvSpPr>
            <p:cNvPr id="10" name="Freeform 39">
              <a:extLst>
                <a:ext uri="{FF2B5EF4-FFF2-40B4-BE49-F238E27FC236}">
                  <a16:creationId xmlns:a16="http://schemas.microsoft.com/office/drawing/2014/main" id="{27AB68DE-1295-420F-A4EE-FAC9B853EF4D}"/>
                </a:ext>
              </a:extLst>
            </p:cNvPr>
            <p:cNvSpPr>
              <a:spLocks noEditPoints="1"/>
            </p:cNvSpPr>
            <p:nvPr/>
          </p:nvSpPr>
          <p:spPr bwMode="auto">
            <a:xfrm>
              <a:off x="793827" y="4918696"/>
              <a:ext cx="344142" cy="369766"/>
            </a:xfrm>
            <a:custGeom>
              <a:avLst/>
              <a:gdLst>
                <a:gd name="T0" fmla="*/ 152 w 192"/>
                <a:gd name="T1" fmla="*/ 184 h 184"/>
                <a:gd name="T2" fmla="*/ 151 w 192"/>
                <a:gd name="T3" fmla="*/ 183 h 184"/>
                <a:gd name="T4" fmla="*/ 96 w 192"/>
                <a:gd name="T5" fmla="*/ 154 h 184"/>
                <a:gd name="T6" fmla="*/ 41 w 192"/>
                <a:gd name="T7" fmla="*/ 183 h 184"/>
                <a:gd name="T8" fmla="*/ 37 w 192"/>
                <a:gd name="T9" fmla="*/ 183 h 184"/>
                <a:gd name="T10" fmla="*/ 35 w 192"/>
                <a:gd name="T11" fmla="*/ 179 h 184"/>
                <a:gd name="T12" fmla="*/ 46 w 192"/>
                <a:gd name="T13" fmla="*/ 118 h 184"/>
                <a:gd name="T14" fmla="*/ 1 w 192"/>
                <a:gd name="T15" fmla="*/ 74 h 184"/>
                <a:gd name="T16" fmla="*/ 0 w 192"/>
                <a:gd name="T17" fmla="*/ 70 h 184"/>
                <a:gd name="T18" fmla="*/ 3 w 192"/>
                <a:gd name="T19" fmla="*/ 67 h 184"/>
                <a:gd name="T20" fmla="*/ 65 w 192"/>
                <a:gd name="T21" fmla="*/ 58 h 184"/>
                <a:gd name="T22" fmla="*/ 92 w 192"/>
                <a:gd name="T23" fmla="*/ 3 h 184"/>
                <a:gd name="T24" fmla="*/ 99 w 192"/>
                <a:gd name="T25" fmla="*/ 3 h 184"/>
                <a:gd name="T26" fmla="*/ 127 w 192"/>
                <a:gd name="T27" fmla="*/ 58 h 184"/>
                <a:gd name="T28" fmla="*/ 188 w 192"/>
                <a:gd name="T29" fmla="*/ 67 h 184"/>
                <a:gd name="T30" fmla="*/ 191 w 192"/>
                <a:gd name="T31" fmla="*/ 70 h 184"/>
                <a:gd name="T32" fmla="*/ 190 w 192"/>
                <a:gd name="T33" fmla="*/ 74 h 184"/>
                <a:gd name="T34" fmla="*/ 146 w 192"/>
                <a:gd name="T35" fmla="*/ 118 h 184"/>
                <a:gd name="T36" fmla="*/ 156 w 192"/>
                <a:gd name="T37" fmla="*/ 179 h 184"/>
                <a:gd name="T38" fmla="*/ 155 w 192"/>
                <a:gd name="T39" fmla="*/ 183 h 184"/>
                <a:gd name="T40" fmla="*/ 152 w 192"/>
                <a:gd name="T41" fmla="*/ 184 h 184"/>
                <a:gd name="T42" fmla="*/ 96 w 192"/>
                <a:gd name="T43" fmla="*/ 146 h 184"/>
                <a:gd name="T44" fmla="*/ 98 w 192"/>
                <a:gd name="T45" fmla="*/ 146 h 184"/>
                <a:gd name="T46" fmla="*/ 147 w 192"/>
                <a:gd name="T47" fmla="*/ 172 h 184"/>
                <a:gd name="T48" fmla="*/ 138 w 192"/>
                <a:gd name="T49" fmla="*/ 117 h 184"/>
                <a:gd name="T50" fmla="*/ 139 w 192"/>
                <a:gd name="T51" fmla="*/ 113 h 184"/>
                <a:gd name="T52" fmla="*/ 179 w 192"/>
                <a:gd name="T53" fmla="*/ 74 h 184"/>
                <a:gd name="T54" fmla="*/ 123 w 192"/>
                <a:gd name="T55" fmla="*/ 66 h 184"/>
                <a:gd name="T56" fmla="*/ 120 w 192"/>
                <a:gd name="T57" fmla="*/ 64 h 184"/>
                <a:gd name="T58" fmla="*/ 96 w 192"/>
                <a:gd name="T59" fmla="*/ 14 h 184"/>
                <a:gd name="T60" fmla="*/ 71 w 192"/>
                <a:gd name="T61" fmla="*/ 64 h 184"/>
                <a:gd name="T62" fmla="*/ 68 w 192"/>
                <a:gd name="T63" fmla="*/ 66 h 184"/>
                <a:gd name="T64" fmla="*/ 13 w 192"/>
                <a:gd name="T65" fmla="*/ 74 h 184"/>
                <a:gd name="T66" fmla="*/ 53 w 192"/>
                <a:gd name="T67" fmla="*/ 113 h 184"/>
                <a:gd name="T68" fmla="*/ 54 w 192"/>
                <a:gd name="T69" fmla="*/ 117 h 184"/>
                <a:gd name="T70" fmla="*/ 44 w 192"/>
                <a:gd name="T71" fmla="*/ 172 h 184"/>
                <a:gd name="T72" fmla="*/ 94 w 192"/>
                <a:gd name="T73" fmla="*/ 146 h 184"/>
                <a:gd name="T74" fmla="*/ 96 w 192"/>
                <a:gd name="T75" fmla="*/ 14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84">
                  <a:moveTo>
                    <a:pt x="152" y="184"/>
                  </a:moveTo>
                  <a:cubicBezTo>
                    <a:pt x="152" y="184"/>
                    <a:pt x="151" y="183"/>
                    <a:pt x="151" y="183"/>
                  </a:cubicBezTo>
                  <a:cubicBezTo>
                    <a:pt x="96" y="154"/>
                    <a:pt x="96" y="154"/>
                    <a:pt x="96" y="154"/>
                  </a:cubicBezTo>
                  <a:cubicBezTo>
                    <a:pt x="41" y="183"/>
                    <a:pt x="41" y="183"/>
                    <a:pt x="41" y="183"/>
                  </a:cubicBezTo>
                  <a:cubicBezTo>
                    <a:pt x="40" y="184"/>
                    <a:pt x="38" y="184"/>
                    <a:pt x="37" y="183"/>
                  </a:cubicBezTo>
                  <a:cubicBezTo>
                    <a:pt x="35" y="182"/>
                    <a:pt x="35" y="180"/>
                    <a:pt x="35" y="179"/>
                  </a:cubicBezTo>
                  <a:cubicBezTo>
                    <a:pt x="46" y="118"/>
                    <a:pt x="46" y="118"/>
                    <a:pt x="46" y="118"/>
                  </a:cubicBezTo>
                  <a:cubicBezTo>
                    <a:pt x="1" y="74"/>
                    <a:pt x="1" y="74"/>
                    <a:pt x="1" y="74"/>
                  </a:cubicBezTo>
                  <a:cubicBezTo>
                    <a:pt x="0" y="73"/>
                    <a:pt x="0" y="72"/>
                    <a:pt x="0" y="70"/>
                  </a:cubicBezTo>
                  <a:cubicBezTo>
                    <a:pt x="1" y="69"/>
                    <a:pt x="2" y="68"/>
                    <a:pt x="3" y="67"/>
                  </a:cubicBezTo>
                  <a:cubicBezTo>
                    <a:pt x="65" y="58"/>
                    <a:pt x="65" y="58"/>
                    <a:pt x="65" y="58"/>
                  </a:cubicBezTo>
                  <a:cubicBezTo>
                    <a:pt x="92" y="3"/>
                    <a:pt x="92" y="3"/>
                    <a:pt x="92" y="3"/>
                  </a:cubicBezTo>
                  <a:cubicBezTo>
                    <a:pt x="93" y="0"/>
                    <a:pt x="98" y="0"/>
                    <a:pt x="99" y="3"/>
                  </a:cubicBezTo>
                  <a:cubicBezTo>
                    <a:pt x="127" y="58"/>
                    <a:pt x="127" y="58"/>
                    <a:pt x="127" y="58"/>
                  </a:cubicBezTo>
                  <a:cubicBezTo>
                    <a:pt x="188" y="67"/>
                    <a:pt x="188" y="67"/>
                    <a:pt x="188" y="67"/>
                  </a:cubicBezTo>
                  <a:cubicBezTo>
                    <a:pt x="190" y="68"/>
                    <a:pt x="191" y="69"/>
                    <a:pt x="191" y="70"/>
                  </a:cubicBezTo>
                  <a:cubicBezTo>
                    <a:pt x="192" y="72"/>
                    <a:pt x="191" y="73"/>
                    <a:pt x="190" y="74"/>
                  </a:cubicBezTo>
                  <a:cubicBezTo>
                    <a:pt x="146" y="118"/>
                    <a:pt x="146" y="118"/>
                    <a:pt x="146" y="118"/>
                  </a:cubicBezTo>
                  <a:cubicBezTo>
                    <a:pt x="156" y="179"/>
                    <a:pt x="156" y="179"/>
                    <a:pt x="156" y="179"/>
                  </a:cubicBezTo>
                  <a:cubicBezTo>
                    <a:pt x="157" y="180"/>
                    <a:pt x="156" y="182"/>
                    <a:pt x="155" y="183"/>
                  </a:cubicBezTo>
                  <a:cubicBezTo>
                    <a:pt x="154" y="183"/>
                    <a:pt x="153" y="184"/>
                    <a:pt x="152" y="184"/>
                  </a:cubicBezTo>
                  <a:close/>
                  <a:moveTo>
                    <a:pt x="96" y="146"/>
                  </a:moveTo>
                  <a:cubicBezTo>
                    <a:pt x="96" y="146"/>
                    <a:pt x="97" y="146"/>
                    <a:pt x="98" y="146"/>
                  </a:cubicBezTo>
                  <a:cubicBezTo>
                    <a:pt x="147" y="172"/>
                    <a:pt x="147" y="172"/>
                    <a:pt x="147" y="172"/>
                  </a:cubicBezTo>
                  <a:cubicBezTo>
                    <a:pt x="138" y="117"/>
                    <a:pt x="138" y="117"/>
                    <a:pt x="138" y="117"/>
                  </a:cubicBezTo>
                  <a:cubicBezTo>
                    <a:pt x="137" y="116"/>
                    <a:pt x="138" y="114"/>
                    <a:pt x="139" y="113"/>
                  </a:cubicBezTo>
                  <a:cubicBezTo>
                    <a:pt x="179" y="74"/>
                    <a:pt x="179" y="74"/>
                    <a:pt x="179" y="74"/>
                  </a:cubicBezTo>
                  <a:cubicBezTo>
                    <a:pt x="123" y="66"/>
                    <a:pt x="123" y="66"/>
                    <a:pt x="123" y="66"/>
                  </a:cubicBezTo>
                  <a:cubicBezTo>
                    <a:pt x="122" y="66"/>
                    <a:pt x="121" y="65"/>
                    <a:pt x="120" y="64"/>
                  </a:cubicBezTo>
                  <a:cubicBezTo>
                    <a:pt x="96" y="14"/>
                    <a:pt x="96" y="14"/>
                    <a:pt x="96" y="14"/>
                  </a:cubicBezTo>
                  <a:cubicBezTo>
                    <a:pt x="71" y="64"/>
                    <a:pt x="71" y="64"/>
                    <a:pt x="71" y="64"/>
                  </a:cubicBezTo>
                  <a:cubicBezTo>
                    <a:pt x="70" y="65"/>
                    <a:pt x="69" y="66"/>
                    <a:pt x="68" y="66"/>
                  </a:cubicBezTo>
                  <a:cubicBezTo>
                    <a:pt x="13" y="74"/>
                    <a:pt x="13" y="74"/>
                    <a:pt x="13" y="74"/>
                  </a:cubicBezTo>
                  <a:cubicBezTo>
                    <a:pt x="53" y="113"/>
                    <a:pt x="53" y="113"/>
                    <a:pt x="53" y="113"/>
                  </a:cubicBezTo>
                  <a:cubicBezTo>
                    <a:pt x="54" y="114"/>
                    <a:pt x="54" y="116"/>
                    <a:pt x="54" y="117"/>
                  </a:cubicBezTo>
                  <a:cubicBezTo>
                    <a:pt x="44" y="172"/>
                    <a:pt x="44" y="172"/>
                    <a:pt x="44" y="172"/>
                  </a:cubicBezTo>
                  <a:cubicBezTo>
                    <a:pt x="94" y="146"/>
                    <a:pt x="94" y="146"/>
                    <a:pt x="94" y="146"/>
                  </a:cubicBezTo>
                  <a:cubicBezTo>
                    <a:pt x="94" y="146"/>
                    <a:pt x="95" y="146"/>
                    <a:pt x="96" y="1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5" name="Group 14">
            <a:extLst>
              <a:ext uri="{FF2B5EF4-FFF2-40B4-BE49-F238E27FC236}">
                <a16:creationId xmlns:a16="http://schemas.microsoft.com/office/drawing/2014/main" id="{5D123267-C3F9-4755-86E0-3AAD6C252B52}"/>
              </a:ext>
            </a:extLst>
          </p:cNvPr>
          <p:cNvGrpSpPr/>
          <p:nvPr/>
        </p:nvGrpSpPr>
        <p:grpSpPr>
          <a:xfrm>
            <a:off x="2192816" y="3201738"/>
            <a:ext cx="4668613" cy="830997"/>
            <a:chOff x="668815" y="3201737"/>
            <a:chExt cx="4668613" cy="830997"/>
          </a:xfrm>
        </p:grpSpPr>
        <p:sp>
          <p:nvSpPr>
            <p:cNvPr id="25" name="Rectangle 24">
              <a:extLst>
                <a:ext uri="{FF2B5EF4-FFF2-40B4-BE49-F238E27FC236}">
                  <a16:creationId xmlns:a16="http://schemas.microsoft.com/office/drawing/2014/main" id="{D9EB8BA4-0575-4427-AC14-7B63218824E8}"/>
                </a:ext>
              </a:extLst>
            </p:cNvPr>
            <p:cNvSpPr/>
            <p:nvPr/>
          </p:nvSpPr>
          <p:spPr>
            <a:xfrm>
              <a:off x="668815" y="3240520"/>
              <a:ext cx="582304" cy="66010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6B13736D-B2F3-4F46-B95F-54CA10883DD8}"/>
                </a:ext>
              </a:extLst>
            </p:cNvPr>
            <p:cNvSpPr txBox="1"/>
            <p:nvPr/>
          </p:nvSpPr>
          <p:spPr>
            <a:xfrm>
              <a:off x="1390370" y="3201737"/>
              <a:ext cx="3947058" cy="830997"/>
            </a:xfrm>
            <a:prstGeom prst="rect">
              <a:avLst/>
            </a:prstGeom>
            <a:noFill/>
          </p:spPr>
          <p:txBody>
            <a:bodyPr wrap="square" anchor="ctr">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Remaining calm and </a:t>
              </a:r>
              <a:r>
                <a:rPr lang="en-US" sz="2400" b="1" i="1" dirty="0">
                  <a:solidFill>
                    <a:schemeClr val="accent3"/>
                  </a:solidFill>
                  <a:latin typeface="Tahoma" panose="020B0604030504040204" pitchFamily="34" charset="0"/>
                  <a:ea typeface="Tahoma" panose="020B0604030504040204" pitchFamily="34" charset="0"/>
                  <a:cs typeface="Tahoma" panose="020B0604030504040204" pitchFamily="34" charset="0"/>
                </a:rPr>
                <a:t>cool in crises</a:t>
              </a:r>
            </a:p>
          </p:txBody>
        </p:sp>
        <p:sp>
          <p:nvSpPr>
            <p:cNvPr id="11" name="Freeform 42">
              <a:extLst>
                <a:ext uri="{FF2B5EF4-FFF2-40B4-BE49-F238E27FC236}">
                  <a16:creationId xmlns:a16="http://schemas.microsoft.com/office/drawing/2014/main" id="{080E6912-9054-4F84-884B-923C3A7A1E84}"/>
                </a:ext>
              </a:extLst>
            </p:cNvPr>
            <p:cNvSpPr>
              <a:spLocks noEditPoints="1"/>
            </p:cNvSpPr>
            <p:nvPr/>
          </p:nvSpPr>
          <p:spPr bwMode="auto">
            <a:xfrm>
              <a:off x="761024" y="3361942"/>
              <a:ext cx="413504" cy="468749"/>
            </a:xfrm>
            <a:custGeom>
              <a:avLst/>
              <a:gdLst>
                <a:gd name="T0" fmla="*/ 108 w 216"/>
                <a:gd name="T1" fmla="*/ 0 h 216"/>
                <a:gd name="T2" fmla="*/ 32 w 216"/>
                <a:gd name="T3" fmla="*/ 76 h 216"/>
                <a:gd name="T4" fmla="*/ 58 w 216"/>
                <a:gd name="T5" fmla="*/ 130 h 216"/>
                <a:gd name="T6" fmla="*/ 68 w 216"/>
                <a:gd name="T7" fmla="*/ 153 h 216"/>
                <a:gd name="T8" fmla="*/ 88 w 216"/>
                <a:gd name="T9" fmla="*/ 172 h 216"/>
                <a:gd name="T10" fmla="*/ 128 w 216"/>
                <a:gd name="T11" fmla="*/ 172 h 216"/>
                <a:gd name="T12" fmla="*/ 148 w 216"/>
                <a:gd name="T13" fmla="*/ 153 h 216"/>
                <a:gd name="T14" fmla="*/ 158 w 216"/>
                <a:gd name="T15" fmla="*/ 130 h 216"/>
                <a:gd name="T16" fmla="*/ 184 w 216"/>
                <a:gd name="T17" fmla="*/ 76 h 216"/>
                <a:gd name="T18" fmla="*/ 108 w 216"/>
                <a:gd name="T19" fmla="*/ 0 h 216"/>
                <a:gd name="T20" fmla="*/ 153 w 216"/>
                <a:gd name="T21" fmla="*/ 124 h 216"/>
                <a:gd name="T22" fmla="*/ 140 w 216"/>
                <a:gd name="T23" fmla="*/ 153 h 216"/>
                <a:gd name="T24" fmla="*/ 128 w 216"/>
                <a:gd name="T25" fmla="*/ 164 h 216"/>
                <a:gd name="T26" fmla="*/ 88 w 216"/>
                <a:gd name="T27" fmla="*/ 164 h 216"/>
                <a:gd name="T28" fmla="*/ 76 w 216"/>
                <a:gd name="T29" fmla="*/ 153 h 216"/>
                <a:gd name="T30" fmla="*/ 63 w 216"/>
                <a:gd name="T31" fmla="*/ 124 h 216"/>
                <a:gd name="T32" fmla="*/ 40 w 216"/>
                <a:gd name="T33" fmla="*/ 76 h 216"/>
                <a:gd name="T34" fmla="*/ 108 w 216"/>
                <a:gd name="T35" fmla="*/ 8 h 216"/>
                <a:gd name="T36" fmla="*/ 176 w 216"/>
                <a:gd name="T37" fmla="*/ 76 h 216"/>
                <a:gd name="T38" fmla="*/ 153 w 216"/>
                <a:gd name="T39" fmla="*/ 124 h 216"/>
                <a:gd name="T40" fmla="*/ 68 w 216"/>
                <a:gd name="T41" fmla="*/ 204 h 216"/>
                <a:gd name="T42" fmla="*/ 148 w 216"/>
                <a:gd name="T43" fmla="*/ 204 h 216"/>
                <a:gd name="T44" fmla="*/ 148 w 216"/>
                <a:gd name="T45" fmla="*/ 176 h 216"/>
                <a:gd name="T46" fmla="*/ 68 w 216"/>
                <a:gd name="T47" fmla="*/ 176 h 216"/>
                <a:gd name="T48" fmla="*/ 68 w 216"/>
                <a:gd name="T49" fmla="*/ 204 h 216"/>
                <a:gd name="T50" fmla="*/ 76 w 216"/>
                <a:gd name="T51" fmla="*/ 184 h 216"/>
                <a:gd name="T52" fmla="*/ 140 w 216"/>
                <a:gd name="T53" fmla="*/ 184 h 216"/>
                <a:gd name="T54" fmla="*/ 140 w 216"/>
                <a:gd name="T55" fmla="*/ 196 h 216"/>
                <a:gd name="T56" fmla="*/ 76 w 216"/>
                <a:gd name="T57" fmla="*/ 196 h 216"/>
                <a:gd name="T58" fmla="*/ 76 w 216"/>
                <a:gd name="T59" fmla="*/ 184 h 216"/>
                <a:gd name="T60" fmla="*/ 76 w 216"/>
                <a:gd name="T61" fmla="*/ 216 h 216"/>
                <a:gd name="T62" fmla="*/ 140 w 216"/>
                <a:gd name="T63" fmla="*/ 216 h 216"/>
                <a:gd name="T64" fmla="*/ 140 w 216"/>
                <a:gd name="T65" fmla="*/ 208 h 216"/>
                <a:gd name="T66" fmla="*/ 76 w 216"/>
                <a:gd name="T67" fmla="*/ 208 h 216"/>
                <a:gd name="T68" fmla="*/ 76 w 216"/>
                <a:gd name="T69" fmla="*/ 216 h 216"/>
                <a:gd name="T70" fmla="*/ 0 w 216"/>
                <a:gd name="T71" fmla="*/ 72 h 216"/>
                <a:gd name="T72" fmla="*/ 20 w 216"/>
                <a:gd name="T73" fmla="*/ 72 h 216"/>
                <a:gd name="T74" fmla="*/ 20 w 216"/>
                <a:gd name="T75" fmla="*/ 64 h 216"/>
                <a:gd name="T76" fmla="*/ 0 w 216"/>
                <a:gd name="T77" fmla="*/ 64 h 216"/>
                <a:gd name="T78" fmla="*/ 0 w 216"/>
                <a:gd name="T79" fmla="*/ 72 h 216"/>
                <a:gd name="T80" fmla="*/ 174 w 216"/>
                <a:gd name="T81" fmla="*/ 14 h 216"/>
                <a:gd name="T82" fmla="*/ 179 w 216"/>
                <a:gd name="T83" fmla="*/ 20 h 216"/>
                <a:gd name="T84" fmla="*/ 194 w 216"/>
                <a:gd name="T85" fmla="*/ 6 h 216"/>
                <a:gd name="T86" fmla="*/ 189 w 216"/>
                <a:gd name="T87" fmla="*/ 0 h 216"/>
                <a:gd name="T88" fmla="*/ 174 w 216"/>
                <a:gd name="T89" fmla="*/ 14 h 216"/>
                <a:gd name="T90" fmla="*/ 42 w 216"/>
                <a:gd name="T91" fmla="*/ 14 h 216"/>
                <a:gd name="T92" fmla="*/ 27 w 216"/>
                <a:gd name="T93" fmla="*/ 0 h 216"/>
                <a:gd name="T94" fmla="*/ 22 w 216"/>
                <a:gd name="T95" fmla="*/ 6 h 216"/>
                <a:gd name="T96" fmla="*/ 37 w 216"/>
                <a:gd name="T97" fmla="*/ 20 h 216"/>
                <a:gd name="T98" fmla="*/ 42 w 216"/>
                <a:gd name="T99" fmla="*/ 14 h 216"/>
                <a:gd name="T100" fmla="*/ 196 w 216"/>
                <a:gd name="T101" fmla="*/ 64 h 216"/>
                <a:gd name="T102" fmla="*/ 196 w 216"/>
                <a:gd name="T103" fmla="*/ 72 h 216"/>
                <a:gd name="T104" fmla="*/ 216 w 216"/>
                <a:gd name="T105" fmla="*/ 72 h 216"/>
                <a:gd name="T106" fmla="*/ 216 w 216"/>
                <a:gd name="T107" fmla="*/ 64 h 216"/>
                <a:gd name="T108" fmla="*/ 196 w 216"/>
                <a:gd name="T109" fmla="*/ 64 h 216"/>
                <a:gd name="T110" fmla="*/ 52 w 216"/>
                <a:gd name="T111" fmla="*/ 72 h 216"/>
                <a:gd name="T112" fmla="*/ 60 w 216"/>
                <a:gd name="T113" fmla="*/ 72 h 216"/>
                <a:gd name="T114" fmla="*/ 100 w 216"/>
                <a:gd name="T115" fmla="*/ 32 h 216"/>
                <a:gd name="T116" fmla="*/ 100 w 216"/>
                <a:gd name="T117" fmla="*/ 24 h 216"/>
                <a:gd name="T118" fmla="*/ 52 w 216"/>
                <a:gd name="T119" fmla="*/ 7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6" h="216">
                  <a:moveTo>
                    <a:pt x="108" y="0"/>
                  </a:moveTo>
                  <a:cubicBezTo>
                    <a:pt x="66" y="0"/>
                    <a:pt x="32" y="34"/>
                    <a:pt x="32" y="76"/>
                  </a:cubicBezTo>
                  <a:cubicBezTo>
                    <a:pt x="32" y="104"/>
                    <a:pt x="57" y="129"/>
                    <a:pt x="58" y="130"/>
                  </a:cubicBezTo>
                  <a:cubicBezTo>
                    <a:pt x="63" y="135"/>
                    <a:pt x="68" y="146"/>
                    <a:pt x="68" y="153"/>
                  </a:cubicBezTo>
                  <a:cubicBezTo>
                    <a:pt x="68" y="164"/>
                    <a:pt x="77" y="172"/>
                    <a:pt x="88" y="172"/>
                  </a:cubicBezTo>
                  <a:cubicBezTo>
                    <a:pt x="128" y="172"/>
                    <a:pt x="128" y="172"/>
                    <a:pt x="128" y="172"/>
                  </a:cubicBezTo>
                  <a:cubicBezTo>
                    <a:pt x="139" y="172"/>
                    <a:pt x="148" y="164"/>
                    <a:pt x="148" y="153"/>
                  </a:cubicBezTo>
                  <a:cubicBezTo>
                    <a:pt x="148" y="146"/>
                    <a:pt x="153" y="135"/>
                    <a:pt x="158" y="130"/>
                  </a:cubicBezTo>
                  <a:cubicBezTo>
                    <a:pt x="159" y="129"/>
                    <a:pt x="184" y="104"/>
                    <a:pt x="184" y="76"/>
                  </a:cubicBezTo>
                  <a:cubicBezTo>
                    <a:pt x="184" y="34"/>
                    <a:pt x="150" y="0"/>
                    <a:pt x="108" y="0"/>
                  </a:cubicBezTo>
                  <a:close/>
                  <a:moveTo>
                    <a:pt x="153" y="124"/>
                  </a:moveTo>
                  <a:cubicBezTo>
                    <a:pt x="146" y="131"/>
                    <a:pt x="140" y="144"/>
                    <a:pt x="140" y="153"/>
                  </a:cubicBezTo>
                  <a:cubicBezTo>
                    <a:pt x="140" y="159"/>
                    <a:pt x="135" y="164"/>
                    <a:pt x="128" y="164"/>
                  </a:cubicBezTo>
                  <a:cubicBezTo>
                    <a:pt x="88" y="164"/>
                    <a:pt x="88" y="164"/>
                    <a:pt x="88" y="164"/>
                  </a:cubicBezTo>
                  <a:cubicBezTo>
                    <a:pt x="81" y="164"/>
                    <a:pt x="76" y="159"/>
                    <a:pt x="76" y="153"/>
                  </a:cubicBezTo>
                  <a:cubicBezTo>
                    <a:pt x="76" y="144"/>
                    <a:pt x="71" y="131"/>
                    <a:pt x="63" y="124"/>
                  </a:cubicBezTo>
                  <a:cubicBezTo>
                    <a:pt x="63" y="124"/>
                    <a:pt x="40" y="101"/>
                    <a:pt x="40" y="76"/>
                  </a:cubicBezTo>
                  <a:cubicBezTo>
                    <a:pt x="40" y="39"/>
                    <a:pt x="71" y="8"/>
                    <a:pt x="108" y="8"/>
                  </a:cubicBezTo>
                  <a:cubicBezTo>
                    <a:pt x="146" y="8"/>
                    <a:pt x="176" y="39"/>
                    <a:pt x="176" y="76"/>
                  </a:cubicBezTo>
                  <a:cubicBezTo>
                    <a:pt x="176" y="101"/>
                    <a:pt x="153" y="124"/>
                    <a:pt x="153" y="124"/>
                  </a:cubicBezTo>
                  <a:close/>
                  <a:moveTo>
                    <a:pt x="68" y="204"/>
                  </a:moveTo>
                  <a:cubicBezTo>
                    <a:pt x="148" y="204"/>
                    <a:pt x="148" y="204"/>
                    <a:pt x="148" y="204"/>
                  </a:cubicBezTo>
                  <a:cubicBezTo>
                    <a:pt x="148" y="176"/>
                    <a:pt x="148" y="176"/>
                    <a:pt x="148" y="176"/>
                  </a:cubicBezTo>
                  <a:cubicBezTo>
                    <a:pt x="68" y="176"/>
                    <a:pt x="68" y="176"/>
                    <a:pt x="68" y="176"/>
                  </a:cubicBezTo>
                  <a:lnTo>
                    <a:pt x="68" y="204"/>
                  </a:lnTo>
                  <a:close/>
                  <a:moveTo>
                    <a:pt x="76" y="184"/>
                  </a:moveTo>
                  <a:cubicBezTo>
                    <a:pt x="140" y="184"/>
                    <a:pt x="140" y="184"/>
                    <a:pt x="140" y="184"/>
                  </a:cubicBezTo>
                  <a:cubicBezTo>
                    <a:pt x="140" y="196"/>
                    <a:pt x="140" y="196"/>
                    <a:pt x="140" y="196"/>
                  </a:cubicBezTo>
                  <a:cubicBezTo>
                    <a:pt x="76" y="196"/>
                    <a:pt x="76" y="196"/>
                    <a:pt x="76" y="196"/>
                  </a:cubicBezTo>
                  <a:lnTo>
                    <a:pt x="76" y="184"/>
                  </a:lnTo>
                  <a:close/>
                  <a:moveTo>
                    <a:pt x="76" y="216"/>
                  </a:moveTo>
                  <a:cubicBezTo>
                    <a:pt x="140" y="216"/>
                    <a:pt x="140" y="216"/>
                    <a:pt x="140" y="216"/>
                  </a:cubicBezTo>
                  <a:cubicBezTo>
                    <a:pt x="140" y="208"/>
                    <a:pt x="140" y="208"/>
                    <a:pt x="140" y="208"/>
                  </a:cubicBezTo>
                  <a:cubicBezTo>
                    <a:pt x="76" y="208"/>
                    <a:pt x="76" y="208"/>
                    <a:pt x="76" y="208"/>
                  </a:cubicBezTo>
                  <a:lnTo>
                    <a:pt x="76" y="216"/>
                  </a:lnTo>
                  <a:close/>
                  <a:moveTo>
                    <a:pt x="0" y="72"/>
                  </a:moveTo>
                  <a:cubicBezTo>
                    <a:pt x="20" y="72"/>
                    <a:pt x="20" y="72"/>
                    <a:pt x="20" y="72"/>
                  </a:cubicBezTo>
                  <a:cubicBezTo>
                    <a:pt x="20" y="64"/>
                    <a:pt x="20" y="64"/>
                    <a:pt x="20" y="64"/>
                  </a:cubicBezTo>
                  <a:cubicBezTo>
                    <a:pt x="0" y="64"/>
                    <a:pt x="0" y="64"/>
                    <a:pt x="0" y="64"/>
                  </a:cubicBezTo>
                  <a:lnTo>
                    <a:pt x="0" y="72"/>
                  </a:lnTo>
                  <a:close/>
                  <a:moveTo>
                    <a:pt x="174" y="14"/>
                  </a:moveTo>
                  <a:cubicBezTo>
                    <a:pt x="179" y="20"/>
                    <a:pt x="179" y="20"/>
                    <a:pt x="179" y="20"/>
                  </a:cubicBezTo>
                  <a:cubicBezTo>
                    <a:pt x="194" y="6"/>
                    <a:pt x="194" y="6"/>
                    <a:pt x="194" y="6"/>
                  </a:cubicBezTo>
                  <a:cubicBezTo>
                    <a:pt x="189" y="0"/>
                    <a:pt x="189" y="0"/>
                    <a:pt x="189" y="0"/>
                  </a:cubicBezTo>
                  <a:lnTo>
                    <a:pt x="174" y="14"/>
                  </a:lnTo>
                  <a:close/>
                  <a:moveTo>
                    <a:pt x="42" y="14"/>
                  </a:moveTo>
                  <a:cubicBezTo>
                    <a:pt x="27" y="0"/>
                    <a:pt x="27" y="0"/>
                    <a:pt x="27" y="0"/>
                  </a:cubicBezTo>
                  <a:cubicBezTo>
                    <a:pt x="22" y="6"/>
                    <a:pt x="22" y="6"/>
                    <a:pt x="22" y="6"/>
                  </a:cubicBezTo>
                  <a:cubicBezTo>
                    <a:pt x="37" y="20"/>
                    <a:pt x="37" y="20"/>
                    <a:pt x="37" y="20"/>
                  </a:cubicBezTo>
                  <a:lnTo>
                    <a:pt x="42" y="14"/>
                  </a:lnTo>
                  <a:close/>
                  <a:moveTo>
                    <a:pt x="196" y="64"/>
                  </a:moveTo>
                  <a:cubicBezTo>
                    <a:pt x="196" y="72"/>
                    <a:pt x="196" y="72"/>
                    <a:pt x="196" y="72"/>
                  </a:cubicBezTo>
                  <a:cubicBezTo>
                    <a:pt x="216" y="72"/>
                    <a:pt x="216" y="72"/>
                    <a:pt x="216" y="72"/>
                  </a:cubicBezTo>
                  <a:cubicBezTo>
                    <a:pt x="216" y="64"/>
                    <a:pt x="216" y="64"/>
                    <a:pt x="216" y="64"/>
                  </a:cubicBezTo>
                  <a:lnTo>
                    <a:pt x="196" y="64"/>
                  </a:lnTo>
                  <a:close/>
                  <a:moveTo>
                    <a:pt x="52" y="72"/>
                  </a:moveTo>
                  <a:cubicBezTo>
                    <a:pt x="60" y="72"/>
                    <a:pt x="60" y="72"/>
                    <a:pt x="60" y="72"/>
                  </a:cubicBezTo>
                  <a:cubicBezTo>
                    <a:pt x="60" y="50"/>
                    <a:pt x="78" y="32"/>
                    <a:pt x="100" y="32"/>
                  </a:cubicBezTo>
                  <a:cubicBezTo>
                    <a:pt x="100" y="24"/>
                    <a:pt x="100" y="24"/>
                    <a:pt x="100" y="24"/>
                  </a:cubicBezTo>
                  <a:cubicBezTo>
                    <a:pt x="74" y="24"/>
                    <a:pt x="52" y="46"/>
                    <a:pt x="52" y="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304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flipH="1">
            <a:off x="1524000" y="0"/>
            <a:ext cx="9143999" cy="6858000"/>
          </a:xfrm>
          <a:prstGeom prst="rect">
            <a:avLst/>
          </a:prstGeom>
          <a:gradFill>
            <a:gsLst>
              <a:gs pos="10000">
                <a:schemeClr val="accent6">
                  <a:lumMod val="20000"/>
                  <a:lumOff val="80000"/>
                </a:schemeClr>
              </a:gs>
              <a:gs pos="100000">
                <a:schemeClr val="bg1">
                  <a:alpha val="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20" name="Picture Placeholder 4">
            <a:extLst>
              <a:ext uri="{FF2B5EF4-FFF2-40B4-BE49-F238E27FC236}">
                <a16:creationId xmlns:a16="http://schemas.microsoft.com/office/drawing/2014/main" id="{7DAA704B-84E3-41F8-B0D3-85E2AEE7367B}"/>
              </a:ext>
            </a:extLst>
          </p:cNvPr>
          <p:cNvPicPr>
            <a:picLocks noGrp="1" noChangeAspect="1"/>
          </p:cNvPicPr>
          <p:nvPr>
            <p:ph type="pic" sz="quarter" idx="10"/>
          </p:nvPr>
        </p:nvPicPr>
        <p:blipFill rotWithShape="1">
          <a:blip r:embed="rId2"/>
          <a:srcRect l="10062" r="10062"/>
          <a:stretch/>
        </p:blipFill>
        <p:spPr>
          <a:xfrm>
            <a:off x="6247639" y="0"/>
            <a:ext cx="3914898" cy="6197600"/>
          </a:xfrm>
        </p:spPr>
      </p:pic>
      <p:sp>
        <p:nvSpPr>
          <p:cNvPr id="10" name="Rectangle 9">
            <a:extLst>
              <a:ext uri="{FF2B5EF4-FFF2-40B4-BE49-F238E27FC236}">
                <a16:creationId xmlns:a16="http://schemas.microsoft.com/office/drawing/2014/main" id="{0DD33E7D-F52D-4B8F-AB37-27B4347BEA73}"/>
              </a:ext>
            </a:extLst>
          </p:cNvPr>
          <p:cNvSpPr/>
          <p:nvPr/>
        </p:nvSpPr>
        <p:spPr>
          <a:xfrm flipH="1">
            <a:off x="1523995" y="4387806"/>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4" name="Rectangle 13">
            <a:extLst>
              <a:ext uri="{FF2B5EF4-FFF2-40B4-BE49-F238E27FC236}">
                <a16:creationId xmlns:a16="http://schemas.microsoft.com/office/drawing/2014/main" id="{0DD33E7D-F52D-4B8F-AB37-27B4347BEA73}"/>
              </a:ext>
            </a:extLst>
          </p:cNvPr>
          <p:cNvSpPr/>
          <p:nvPr/>
        </p:nvSpPr>
        <p:spPr>
          <a:xfrm flipH="1">
            <a:off x="1523995" y="2518063"/>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 name="Rectangle 2"/>
          <p:cNvSpPr/>
          <p:nvPr/>
        </p:nvSpPr>
        <p:spPr>
          <a:xfrm>
            <a:off x="2139137" y="1420486"/>
            <a:ext cx="3680347" cy="830997"/>
          </a:xfrm>
          <a:prstGeom prst="rect">
            <a:avLst/>
          </a:prstGeom>
        </p:spPr>
        <p:txBody>
          <a:bodyPr wrap="square">
            <a:spAutoFit/>
          </a:bodyPr>
          <a:lstStyle/>
          <a:p>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DISCIPLINE</a:t>
            </a:r>
            <a:br>
              <a:rPr lang="id-ID" sz="2400" b="1" dirty="0">
                <a:solidFill>
                  <a:schemeClr val="accent3"/>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at work &amp; home</a:t>
            </a:r>
          </a:p>
        </p:txBody>
      </p:sp>
      <p:sp>
        <p:nvSpPr>
          <p:cNvPr id="6" name="Rectangle 5"/>
          <p:cNvSpPr/>
          <p:nvPr/>
        </p:nvSpPr>
        <p:spPr>
          <a:xfrm>
            <a:off x="2139137" y="2644170"/>
            <a:ext cx="3245663" cy="1569660"/>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What aspects of </a:t>
            </a:r>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DISCIPLINE</a:t>
            </a:r>
            <a:r>
              <a:rPr lang="en-US" sz="2400" dirty="0">
                <a:latin typeface="Tahoma" panose="020B0604030504040204" pitchFamily="34" charset="0"/>
                <a:ea typeface="Tahoma" panose="020B0604030504040204" pitchFamily="34" charset="0"/>
                <a:cs typeface="Tahoma" panose="020B0604030504040204" pitchFamily="34" charset="0"/>
              </a:rPr>
              <a:t> need to be sharpened in your life?</a:t>
            </a:r>
          </a:p>
        </p:txBody>
      </p:sp>
      <p:sp>
        <p:nvSpPr>
          <p:cNvPr id="9" name="Rectangle 8"/>
          <p:cNvSpPr/>
          <p:nvPr/>
        </p:nvSpPr>
        <p:spPr>
          <a:xfrm>
            <a:off x="2127150" y="4339938"/>
            <a:ext cx="3583757" cy="1569660"/>
          </a:xfrm>
          <a:prstGeom prst="rect">
            <a:avLst/>
          </a:prstGeom>
        </p:spPr>
        <p:txBody>
          <a:bodyPr wrap="squar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SPECIFIC ACTIONS </a:t>
            </a:r>
            <a:r>
              <a:rPr lang="en-US" sz="2400" dirty="0">
                <a:latin typeface="Tahoma" panose="020B0604030504040204" pitchFamily="34" charset="0"/>
                <a:ea typeface="Tahoma" panose="020B0604030504040204" pitchFamily="34" charset="0"/>
                <a:cs typeface="Tahoma" panose="020B0604030504040204" pitchFamily="34" charset="0"/>
              </a:rPr>
              <a:t>you will take in the next 30 days at work and home.</a:t>
            </a:r>
          </a:p>
        </p:txBody>
      </p:sp>
      <p:sp>
        <p:nvSpPr>
          <p:cNvPr id="19" name="Rectangle 18"/>
          <p:cNvSpPr/>
          <p:nvPr/>
        </p:nvSpPr>
        <p:spPr>
          <a:xfrm>
            <a:off x="2139137" y="783029"/>
            <a:ext cx="3680347" cy="646331"/>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Application</a:t>
            </a:r>
          </a:p>
        </p:txBody>
      </p:sp>
      <p:sp>
        <p:nvSpPr>
          <p:cNvPr id="16" name="Rectangle 15">
            <a:extLst>
              <a:ext uri="{FF2B5EF4-FFF2-40B4-BE49-F238E27FC236}">
                <a16:creationId xmlns:a16="http://schemas.microsoft.com/office/drawing/2014/main" id="{885FD3E2-7656-4B74-B9C7-4DD1DF48FA7B}"/>
              </a:ext>
            </a:extLst>
          </p:cNvPr>
          <p:cNvSpPr/>
          <p:nvPr/>
        </p:nvSpPr>
        <p:spPr>
          <a:xfrm>
            <a:off x="6247640" y="0"/>
            <a:ext cx="3914751" cy="6197600"/>
          </a:xfrm>
          <a:prstGeom prst="rect">
            <a:avLst/>
          </a:prstGeom>
          <a:gradFill flip="none" rotWithShape="1">
            <a:gsLst>
              <a:gs pos="0">
                <a:schemeClr val="accent3">
                  <a:alpha val="2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17" name="Picture 16" descr="A picture containing food, light&#10;&#10;Description automatically generated">
            <a:extLst>
              <a:ext uri="{FF2B5EF4-FFF2-40B4-BE49-F238E27FC236}">
                <a16:creationId xmlns:a16="http://schemas.microsoft.com/office/drawing/2014/main" id="{9B5EE682-E51B-4A01-96CE-902679B76A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53" t="11462" r="38723" b="8271"/>
          <a:stretch/>
        </p:blipFill>
        <p:spPr>
          <a:xfrm>
            <a:off x="5522737" y="2030286"/>
            <a:ext cx="1504799" cy="3394238"/>
          </a:xfrm>
          <a:prstGeom prst="rect">
            <a:avLst/>
          </a:prstGeom>
          <a:effectLst>
            <a:outerShdw blurRad="254000" sx="105000" sy="105000" algn="ctr" rotWithShape="0">
              <a:prstClr val="black">
                <a:alpha val="20000"/>
              </a:prstClr>
            </a:outerShdw>
          </a:effectLst>
        </p:spPr>
      </p:pic>
      <p:cxnSp>
        <p:nvCxnSpPr>
          <p:cNvPr id="13" name="Straight Connector 12">
            <a:extLst>
              <a:ext uri="{FF2B5EF4-FFF2-40B4-BE49-F238E27FC236}">
                <a16:creationId xmlns:a16="http://schemas.microsoft.com/office/drawing/2014/main" id="{AA48A5C5-F026-40FB-9FDE-3E85892436F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BA05D23-547F-4CC7-9BA9-E854DFCFB46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45</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Tree>
    <p:extLst>
      <p:ext uri="{BB962C8B-B14F-4D97-AF65-F5344CB8AC3E}">
        <p14:creationId xmlns:p14="http://schemas.microsoft.com/office/powerpoint/2010/main" val="2050306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The Pope's Private Army – 10 Fascinating Facts About the Vatican's Swiss  Guards – MilitaryHistoryNow.com">
            <a:extLst>
              <a:ext uri="{FF2B5EF4-FFF2-40B4-BE49-F238E27FC236}">
                <a16:creationId xmlns:a16="http://schemas.microsoft.com/office/drawing/2014/main" id="{373109DD-79B2-47E7-86B4-EE891CC44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510" r="25204"/>
          <a:stretch>
            <a:fillRect/>
          </a:stretch>
        </p:blipFill>
        <p:spPr bwMode="auto">
          <a:xfrm>
            <a:off x="6305550" y="661483"/>
            <a:ext cx="4362450" cy="5535034"/>
          </a:xfrm>
          <a:custGeom>
            <a:avLst/>
            <a:gdLst>
              <a:gd name="connsiteX0" fmla="*/ 0 w 4362450"/>
              <a:gd name="connsiteY0" fmla="*/ 0 h 5535034"/>
              <a:gd name="connsiteX1" fmla="*/ 4362450 w 4362450"/>
              <a:gd name="connsiteY1" fmla="*/ 0 h 5535034"/>
              <a:gd name="connsiteX2" fmla="*/ 4362450 w 4362450"/>
              <a:gd name="connsiteY2" fmla="*/ 5535034 h 5535034"/>
              <a:gd name="connsiteX3" fmla="*/ 0 w 4362450"/>
              <a:gd name="connsiteY3" fmla="*/ 5535034 h 5535034"/>
            </a:gdLst>
            <a:ahLst/>
            <a:cxnLst>
              <a:cxn ang="0">
                <a:pos x="connsiteX0" y="connsiteY0"/>
              </a:cxn>
              <a:cxn ang="0">
                <a:pos x="connsiteX1" y="connsiteY1"/>
              </a:cxn>
              <a:cxn ang="0">
                <a:pos x="connsiteX2" y="connsiteY2"/>
              </a:cxn>
              <a:cxn ang="0">
                <a:pos x="connsiteX3" y="connsiteY3"/>
              </a:cxn>
            </a:cxnLst>
            <a:rect l="l" t="t" r="r" b="b"/>
            <a:pathLst>
              <a:path w="4362450" h="5535034">
                <a:moveTo>
                  <a:pt x="0" y="0"/>
                </a:moveTo>
                <a:lnTo>
                  <a:pt x="4362450" y="0"/>
                </a:lnTo>
                <a:lnTo>
                  <a:pt x="4362450" y="5535034"/>
                </a:lnTo>
                <a:lnTo>
                  <a:pt x="0" y="5535034"/>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046888-18E2-49B7-BD01-BAFB559F8D8C}"/>
              </a:ext>
            </a:extLst>
          </p:cNvPr>
          <p:cNvSpPr/>
          <p:nvPr/>
        </p:nvSpPr>
        <p:spPr>
          <a:xfrm>
            <a:off x="6285928" y="674317"/>
            <a:ext cx="4479966" cy="5535038"/>
          </a:xfrm>
          <a:prstGeom prst="rect">
            <a:avLst/>
          </a:prstGeom>
          <a:gradFill flip="none" rotWithShape="1">
            <a:gsLst>
              <a:gs pos="0">
                <a:schemeClr val="accent3">
                  <a:alpha val="55000"/>
                </a:schemeClr>
              </a:gs>
              <a:gs pos="100000">
                <a:schemeClr val="accent1">
                  <a:alpha val="97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7" name="Group 6">
            <a:extLst>
              <a:ext uri="{FF2B5EF4-FFF2-40B4-BE49-F238E27FC236}">
                <a16:creationId xmlns:a16="http://schemas.microsoft.com/office/drawing/2014/main" id="{2EB0F438-E2D8-458C-8CA1-8CF464E30CB2}"/>
              </a:ext>
            </a:extLst>
          </p:cNvPr>
          <p:cNvGrpSpPr/>
          <p:nvPr/>
        </p:nvGrpSpPr>
        <p:grpSpPr>
          <a:xfrm>
            <a:off x="6675068" y="1803968"/>
            <a:ext cx="3613520" cy="2372406"/>
            <a:chOff x="5022480" y="1676466"/>
            <a:chExt cx="3613520" cy="2372406"/>
          </a:xfrm>
        </p:grpSpPr>
        <p:sp>
          <p:nvSpPr>
            <p:cNvPr id="6" name="TextBox 5">
              <a:extLst>
                <a:ext uri="{FF2B5EF4-FFF2-40B4-BE49-F238E27FC236}">
                  <a16:creationId xmlns:a16="http://schemas.microsoft.com/office/drawing/2014/main" id="{68F01DAA-8C30-4A8F-A411-A0503CCACCDE}"/>
                </a:ext>
              </a:extLst>
            </p:cNvPr>
            <p:cNvSpPr txBox="1"/>
            <p:nvPr/>
          </p:nvSpPr>
          <p:spPr>
            <a:xfrm>
              <a:off x="5022480" y="1676466"/>
              <a:ext cx="3450078" cy="1801647"/>
            </a:xfrm>
            <a:prstGeom prst="rect">
              <a:avLst/>
            </a:prstGeom>
            <a:noFill/>
          </p:spPr>
          <p:txBody>
            <a:bodyPr wrap="square" anchor="b">
              <a:spAutoFit/>
            </a:bodyPr>
            <a:lstStyle/>
            <a:p>
              <a:pPr>
                <a:lnSpc>
                  <a:spcPct val="120000"/>
                </a:lnSpc>
              </a:pPr>
              <a:r>
                <a:rPr lang="en-US" sz="3200"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 lead . . . </a:t>
              </a:r>
              <a:br>
                <a:rPr lang="en-US" sz="3200"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br>
              <a:r>
                <a:rPr lang="en-US" sz="3200"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therefore, I follow.</a:t>
              </a:r>
            </a:p>
          </p:txBody>
        </p:sp>
        <p:sp>
          <p:nvSpPr>
            <p:cNvPr id="8" name="TextBox 7">
              <a:extLst>
                <a:ext uri="{FF2B5EF4-FFF2-40B4-BE49-F238E27FC236}">
                  <a16:creationId xmlns:a16="http://schemas.microsoft.com/office/drawing/2014/main" id="{EFD62718-9F70-47CC-8475-CD6FC9351AC0}"/>
                </a:ext>
              </a:extLst>
            </p:cNvPr>
            <p:cNvSpPr txBox="1"/>
            <p:nvPr/>
          </p:nvSpPr>
          <p:spPr>
            <a:xfrm>
              <a:off x="5089525" y="3648762"/>
              <a:ext cx="3546475" cy="400110"/>
            </a:xfrm>
            <a:prstGeom prst="rect">
              <a:avLst/>
            </a:prstGeom>
            <a:noFill/>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The Swiss Guard</a:t>
              </a:r>
            </a:p>
          </p:txBody>
        </p:sp>
        <p:sp>
          <p:nvSpPr>
            <p:cNvPr id="5" name="Freeform: Shape 4">
              <a:extLst>
                <a:ext uri="{FF2B5EF4-FFF2-40B4-BE49-F238E27FC236}">
                  <a16:creationId xmlns:a16="http://schemas.microsoft.com/office/drawing/2014/main" id="{383A2A9F-D9BB-43E5-B3FC-B4A4C7C06A37}"/>
                </a:ext>
              </a:extLst>
            </p:cNvPr>
            <p:cNvSpPr/>
            <p:nvPr/>
          </p:nvSpPr>
          <p:spPr>
            <a:xfrm>
              <a:off x="5089525" y="2175192"/>
              <a:ext cx="1437330" cy="1139142"/>
            </a:xfrm>
            <a:custGeom>
              <a:avLst/>
              <a:gdLst/>
              <a:ahLst/>
              <a:cxnLst/>
              <a:rect l="l" t="t" r="r" b="b"/>
              <a:pathLst>
                <a:path w="196139" h="155448">
                  <a:moveTo>
                    <a:pt x="146761" y="0"/>
                  </a:moveTo>
                  <a:lnTo>
                    <a:pt x="192024" y="0"/>
                  </a:lnTo>
                  <a:lnTo>
                    <a:pt x="171907" y="72694"/>
                  </a:lnTo>
                  <a:cubicBezTo>
                    <a:pt x="179527" y="76047"/>
                    <a:pt x="185471" y="81076"/>
                    <a:pt x="189738" y="87782"/>
                  </a:cubicBezTo>
                  <a:cubicBezTo>
                    <a:pt x="194005" y="94488"/>
                    <a:pt x="196139" y="102412"/>
                    <a:pt x="196139" y="111556"/>
                  </a:cubicBezTo>
                  <a:cubicBezTo>
                    <a:pt x="196139" y="124663"/>
                    <a:pt x="192024" y="135255"/>
                    <a:pt x="183794" y="143332"/>
                  </a:cubicBezTo>
                  <a:cubicBezTo>
                    <a:pt x="175565" y="151409"/>
                    <a:pt x="165049" y="155448"/>
                    <a:pt x="152247" y="155448"/>
                  </a:cubicBezTo>
                  <a:cubicBezTo>
                    <a:pt x="139446" y="155448"/>
                    <a:pt x="128854" y="151333"/>
                    <a:pt x="120472" y="143103"/>
                  </a:cubicBezTo>
                  <a:cubicBezTo>
                    <a:pt x="112090" y="134874"/>
                    <a:pt x="107899" y="124358"/>
                    <a:pt x="107899" y="111556"/>
                  </a:cubicBezTo>
                  <a:cubicBezTo>
                    <a:pt x="107899" y="105460"/>
                    <a:pt x="108661" y="99364"/>
                    <a:pt x="110185" y="93268"/>
                  </a:cubicBezTo>
                  <a:cubicBezTo>
                    <a:pt x="111709" y="87172"/>
                    <a:pt x="115062" y="78028"/>
                    <a:pt x="120243" y="65836"/>
                  </a:cubicBezTo>
                  <a:close/>
                  <a:moveTo>
                    <a:pt x="38862" y="0"/>
                  </a:moveTo>
                  <a:lnTo>
                    <a:pt x="84125" y="0"/>
                  </a:lnTo>
                  <a:lnTo>
                    <a:pt x="64008" y="72694"/>
                  </a:lnTo>
                  <a:cubicBezTo>
                    <a:pt x="71628" y="76047"/>
                    <a:pt x="77571" y="81076"/>
                    <a:pt x="81839" y="87782"/>
                  </a:cubicBezTo>
                  <a:cubicBezTo>
                    <a:pt x="86106" y="94488"/>
                    <a:pt x="88239" y="102412"/>
                    <a:pt x="88239" y="111556"/>
                  </a:cubicBezTo>
                  <a:cubicBezTo>
                    <a:pt x="88239" y="124663"/>
                    <a:pt x="84125" y="135255"/>
                    <a:pt x="75895" y="143332"/>
                  </a:cubicBezTo>
                  <a:cubicBezTo>
                    <a:pt x="67665" y="151409"/>
                    <a:pt x="57150" y="155448"/>
                    <a:pt x="44348" y="155448"/>
                  </a:cubicBezTo>
                  <a:cubicBezTo>
                    <a:pt x="31547" y="155448"/>
                    <a:pt x="20955" y="151333"/>
                    <a:pt x="12573" y="143103"/>
                  </a:cubicBezTo>
                  <a:cubicBezTo>
                    <a:pt x="4191" y="134874"/>
                    <a:pt x="0" y="124358"/>
                    <a:pt x="0" y="111556"/>
                  </a:cubicBezTo>
                  <a:cubicBezTo>
                    <a:pt x="0" y="105460"/>
                    <a:pt x="762" y="99364"/>
                    <a:pt x="2286" y="93268"/>
                  </a:cubicBezTo>
                  <a:cubicBezTo>
                    <a:pt x="3810" y="87172"/>
                    <a:pt x="7163" y="78028"/>
                    <a:pt x="12344" y="6583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3" name="TextBox 2">
            <a:extLst>
              <a:ext uri="{FF2B5EF4-FFF2-40B4-BE49-F238E27FC236}">
                <a16:creationId xmlns:a16="http://schemas.microsoft.com/office/drawing/2014/main" id="{A7BB2526-E81E-42B6-945E-BBA76C5F2EDF}"/>
              </a:ext>
            </a:extLst>
          </p:cNvPr>
          <p:cNvSpPr txBox="1"/>
          <p:nvPr/>
        </p:nvSpPr>
        <p:spPr>
          <a:xfrm>
            <a:off x="1999810" y="785368"/>
            <a:ext cx="4046979" cy="1200329"/>
          </a:xfrm>
          <a:prstGeom prst="rect">
            <a:avLst/>
          </a:prstGeom>
          <a:noFill/>
        </p:spPr>
        <p:txBody>
          <a:bodyPr wrap="square" anchor="ctr">
            <a:spAutoFit/>
          </a:bodyPr>
          <a:lstStyle/>
          <a:p>
            <a:r>
              <a:rPr lang="en-US" sz="3600" b="1" dirty="0">
                <a:solidFill>
                  <a:schemeClr val="accent3"/>
                </a:solidFill>
                <a:latin typeface="Montserrat" panose="00000500000000000000" pitchFamily="2" charset="0"/>
              </a:rPr>
              <a:t>Loyalty</a:t>
            </a:r>
            <a:r>
              <a:rPr lang="en-US" sz="3600" b="1" dirty="0">
                <a:solidFill>
                  <a:schemeClr val="tx1">
                    <a:lumMod val="75000"/>
                    <a:lumOff val="25000"/>
                  </a:schemeClr>
                </a:solidFill>
                <a:latin typeface="Montserrat" panose="00000500000000000000" pitchFamily="2" charset="0"/>
              </a:rPr>
              <a:t> </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versus</a:t>
            </a:r>
            <a:r>
              <a:rPr lang="en-US" sz="3600" b="1" dirty="0">
                <a:solidFill>
                  <a:schemeClr val="tx1">
                    <a:lumMod val="75000"/>
                    <a:lumOff val="25000"/>
                  </a:schemeClr>
                </a:solidFill>
                <a:latin typeface="Montserrat" panose="00000500000000000000" pitchFamily="2" charset="0"/>
              </a:rPr>
              <a:t> unfaithfulness </a:t>
            </a:r>
          </a:p>
        </p:txBody>
      </p:sp>
      <p:grpSp>
        <p:nvGrpSpPr>
          <p:cNvPr id="2" name="Group 1">
            <a:extLst>
              <a:ext uri="{FF2B5EF4-FFF2-40B4-BE49-F238E27FC236}">
                <a16:creationId xmlns:a16="http://schemas.microsoft.com/office/drawing/2014/main" id="{0099DE65-AA48-4CCC-ABA2-1D148BE879F0}"/>
              </a:ext>
            </a:extLst>
          </p:cNvPr>
          <p:cNvGrpSpPr/>
          <p:nvPr/>
        </p:nvGrpSpPr>
        <p:grpSpPr>
          <a:xfrm>
            <a:off x="2110832" y="2395970"/>
            <a:ext cx="4057580" cy="830997"/>
            <a:chOff x="586832" y="2395969"/>
            <a:chExt cx="4057580" cy="830997"/>
          </a:xfrm>
        </p:grpSpPr>
        <p:sp>
          <p:nvSpPr>
            <p:cNvPr id="16" name="TextBox 15">
              <a:extLst>
                <a:ext uri="{FF2B5EF4-FFF2-40B4-BE49-F238E27FC236}">
                  <a16:creationId xmlns:a16="http://schemas.microsoft.com/office/drawing/2014/main" id="{3A8162A3-C5A8-46BD-AB9C-3D05543995C3}"/>
                </a:ext>
              </a:extLst>
            </p:cNvPr>
            <p:cNvSpPr txBox="1"/>
            <p:nvPr/>
          </p:nvSpPr>
          <p:spPr>
            <a:xfrm>
              <a:off x="1332609" y="2395969"/>
              <a:ext cx="3311803" cy="830997"/>
            </a:xfrm>
            <a:prstGeom prst="rect">
              <a:avLst/>
            </a:prstGeom>
            <a:noFill/>
          </p:spPr>
          <p:txBody>
            <a:bodyPr wrap="square">
              <a:spAutoFit/>
            </a:bodyPr>
            <a:lstStyle/>
            <a:p>
              <a:r>
                <a:rPr lang="en-MY" sz="2400" dirty="0">
                  <a:latin typeface="Tahoma" panose="020B0604030504040204" pitchFamily="34" charset="0"/>
                  <a:ea typeface="Tahoma" panose="020B0604030504040204" pitchFamily="34" charset="0"/>
                  <a:cs typeface="Tahoma" panose="020B0604030504040204" pitchFamily="34" charset="0"/>
                </a:rPr>
                <a:t>Submission to legitimate authority</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D7E48B29-D821-495D-A99F-5263C4459E2D}"/>
                </a:ext>
              </a:extLst>
            </p:cNvPr>
            <p:cNvSpPr/>
            <p:nvPr/>
          </p:nvSpPr>
          <p:spPr>
            <a:xfrm>
              <a:off x="586832" y="2430474"/>
              <a:ext cx="582304" cy="6276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11" name="Freeform 159">
              <a:extLst>
                <a:ext uri="{FF2B5EF4-FFF2-40B4-BE49-F238E27FC236}">
                  <a16:creationId xmlns:a16="http://schemas.microsoft.com/office/drawing/2014/main" id="{7C9C2FA7-8C7C-4ABC-8A34-5AF58E2C6B37}"/>
                </a:ext>
              </a:extLst>
            </p:cNvPr>
            <p:cNvSpPr>
              <a:spLocks noEditPoints="1"/>
            </p:cNvSpPr>
            <p:nvPr/>
          </p:nvSpPr>
          <p:spPr bwMode="auto">
            <a:xfrm>
              <a:off x="712534" y="2562909"/>
              <a:ext cx="330901" cy="362749"/>
            </a:xfrm>
            <a:custGeom>
              <a:avLst/>
              <a:gdLst>
                <a:gd name="T0" fmla="*/ 97 w 196"/>
                <a:gd name="T1" fmla="*/ 200 h 200"/>
                <a:gd name="T2" fmla="*/ 10 w 196"/>
                <a:gd name="T3" fmla="*/ 178 h 200"/>
                <a:gd name="T4" fmla="*/ 8 w 196"/>
                <a:gd name="T5" fmla="*/ 177 h 200"/>
                <a:gd name="T6" fmla="*/ 8 w 196"/>
                <a:gd name="T7" fmla="*/ 175 h 200"/>
                <a:gd name="T8" fmla="*/ 46 w 196"/>
                <a:gd name="T9" fmla="*/ 117 h 200"/>
                <a:gd name="T10" fmla="*/ 46 w 196"/>
                <a:gd name="T11" fmla="*/ 117 h 200"/>
                <a:gd name="T12" fmla="*/ 69 w 196"/>
                <a:gd name="T13" fmla="*/ 102 h 200"/>
                <a:gd name="T14" fmla="*/ 70 w 196"/>
                <a:gd name="T15" fmla="*/ 101 h 200"/>
                <a:gd name="T16" fmla="*/ 67 w 196"/>
                <a:gd name="T17" fmla="*/ 86 h 200"/>
                <a:gd name="T18" fmla="*/ 58 w 196"/>
                <a:gd name="T19" fmla="*/ 46 h 200"/>
                <a:gd name="T20" fmla="*/ 58 w 196"/>
                <a:gd name="T21" fmla="*/ 45 h 200"/>
                <a:gd name="T22" fmla="*/ 59 w 196"/>
                <a:gd name="T23" fmla="*/ 45 h 200"/>
                <a:gd name="T24" fmla="*/ 62 w 196"/>
                <a:gd name="T25" fmla="*/ 19 h 200"/>
                <a:gd name="T26" fmla="*/ 63 w 196"/>
                <a:gd name="T27" fmla="*/ 19 h 200"/>
                <a:gd name="T28" fmla="*/ 80 w 196"/>
                <a:gd name="T29" fmla="*/ 0 h 200"/>
                <a:gd name="T30" fmla="*/ 97 w 196"/>
                <a:gd name="T31" fmla="*/ 7 h 200"/>
                <a:gd name="T32" fmla="*/ 132 w 196"/>
                <a:gd name="T33" fmla="*/ 30 h 200"/>
                <a:gd name="T34" fmla="*/ 134 w 196"/>
                <a:gd name="T35" fmla="*/ 51 h 200"/>
                <a:gd name="T36" fmla="*/ 134 w 196"/>
                <a:gd name="T37" fmla="*/ 62 h 200"/>
                <a:gd name="T38" fmla="*/ 137 w 196"/>
                <a:gd name="T39" fmla="*/ 73 h 200"/>
                <a:gd name="T40" fmla="*/ 130 w 196"/>
                <a:gd name="T41" fmla="*/ 86 h 200"/>
                <a:gd name="T42" fmla="*/ 126 w 196"/>
                <a:gd name="T43" fmla="*/ 101 h 200"/>
                <a:gd name="T44" fmla="*/ 176 w 196"/>
                <a:gd name="T45" fmla="*/ 128 h 200"/>
                <a:gd name="T46" fmla="*/ 189 w 196"/>
                <a:gd name="T47" fmla="*/ 175 h 200"/>
                <a:gd name="T48" fmla="*/ 189 w 196"/>
                <a:gd name="T49" fmla="*/ 177 h 200"/>
                <a:gd name="T50" fmla="*/ 187 w 196"/>
                <a:gd name="T51" fmla="*/ 178 h 200"/>
                <a:gd name="T52" fmla="*/ 97 w 196"/>
                <a:gd name="T53" fmla="*/ 200 h 200"/>
                <a:gd name="T54" fmla="*/ 16 w 196"/>
                <a:gd name="T55" fmla="*/ 172 h 200"/>
                <a:gd name="T56" fmla="*/ 97 w 196"/>
                <a:gd name="T57" fmla="*/ 192 h 200"/>
                <a:gd name="T58" fmla="*/ 182 w 196"/>
                <a:gd name="T59" fmla="*/ 172 h 200"/>
                <a:gd name="T60" fmla="*/ 174 w 196"/>
                <a:gd name="T61" fmla="*/ 136 h 200"/>
                <a:gd name="T62" fmla="*/ 118 w 196"/>
                <a:gd name="T63" fmla="*/ 101 h 200"/>
                <a:gd name="T64" fmla="*/ 118 w 196"/>
                <a:gd name="T65" fmla="*/ 100 h 200"/>
                <a:gd name="T66" fmla="*/ 118 w 196"/>
                <a:gd name="T67" fmla="*/ 99 h 200"/>
                <a:gd name="T68" fmla="*/ 122 w 196"/>
                <a:gd name="T69" fmla="*/ 84 h 200"/>
                <a:gd name="T70" fmla="*/ 122 w 196"/>
                <a:gd name="T71" fmla="*/ 82 h 200"/>
                <a:gd name="T72" fmla="*/ 124 w 196"/>
                <a:gd name="T73" fmla="*/ 81 h 200"/>
                <a:gd name="T74" fmla="*/ 129 w 196"/>
                <a:gd name="T75" fmla="*/ 72 h 200"/>
                <a:gd name="T76" fmla="*/ 127 w 196"/>
                <a:gd name="T77" fmla="*/ 67 h 200"/>
                <a:gd name="T78" fmla="*/ 127 w 196"/>
                <a:gd name="T79" fmla="*/ 66 h 200"/>
                <a:gd name="T80" fmla="*/ 126 w 196"/>
                <a:gd name="T81" fmla="*/ 65 h 200"/>
                <a:gd name="T82" fmla="*/ 127 w 196"/>
                <a:gd name="T83" fmla="*/ 48 h 200"/>
                <a:gd name="T84" fmla="*/ 125 w 196"/>
                <a:gd name="T85" fmla="*/ 33 h 200"/>
                <a:gd name="T86" fmla="*/ 94 w 196"/>
                <a:gd name="T87" fmla="*/ 14 h 200"/>
                <a:gd name="T88" fmla="*/ 94 w 196"/>
                <a:gd name="T89" fmla="*/ 14 h 200"/>
                <a:gd name="T90" fmla="*/ 93 w 196"/>
                <a:gd name="T91" fmla="*/ 13 h 200"/>
                <a:gd name="T92" fmla="*/ 80 w 196"/>
                <a:gd name="T93" fmla="*/ 8 h 200"/>
                <a:gd name="T94" fmla="*/ 70 w 196"/>
                <a:gd name="T95" fmla="*/ 20 h 200"/>
                <a:gd name="T96" fmla="*/ 66 w 196"/>
                <a:gd name="T97" fmla="*/ 48 h 200"/>
                <a:gd name="T98" fmla="*/ 74 w 196"/>
                <a:gd name="T99" fmla="*/ 82 h 200"/>
                <a:gd name="T100" fmla="*/ 74 w 196"/>
                <a:gd name="T101" fmla="*/ 83 h 200"/>
                <a:gd name="T102" fmla="*/ 74 w 196"/>
                <a:gd name="T103" fmla="*/ 108 h 200"/>
                <a:gd name="T104" fmla="*/ 47 w 196"/>
                <a:gd name="T105" fmla="*/ 125 h 200"/>
                <a:gd name="T106" fmla="*/ 16 w 196"/>
                <a:gd name="T107" fmla="*/ 17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 h="200">
                  <a:moveTo>
                    <a:pt x="97" y="200"/>
                  </a:moveTo>
                  <a:cubicBezTo>
                    <a:pt x="54" y="200"/>
                    <a:pt x="12" y="179"/>
                    <a:pt x="10" y="178"/>
                  </a:cubicBezTo>
                  <a:cubicBezTo>
                    <a:pt x="8" y="177"/>
                    <a:pt x="8" y="177"/>
                    <a:pt x="8" y="177"/>
                  </a:cubicBezTo>
                  <a:cubicBezTo>
                    <a:pt x="8" y="175"/>
                    <a:pt x="8" y="175"/>
                    <a:pt x="8" y="175"/>
                  </a:cubicBezTo>
                  <a:cubicBezTo>
                    <a:pt x="0" y="128"/>
                    <a:pt x="45" y="117"/>
                    <a:pt x="46" y="117"/>
                  </a:cubicBezTo>
                  <a:cubicBezTo>
                    <a:pt x="46" y="117"/>
                    <a:pt x="46" y="117"/>
                    <a:pt x="46" y="117"/>
                  </a:cubicBezTo>
                  <a:cubicBezTo>
                    <a:pt x="54" y="117"/>
                    <a:pt x="65" y="106"/>
                    <a:pt x="69" y="102"/>
                  </a:cubicBezTo>
                  <a:cubicBezTo>
                    <a:pt x="70" y="101"/>
                    <a:pt x="70" y="101"/>
                    <a:pt x="70" y="101"/>
                  </a:cubicBezTo>
                  <a:cubicBezTo>
                    <a:pt x="70" y="99"/>
                    <a:pt x="69" y="92"/>
                    <a:pt x="67" y="86"/>
                  </a:cubicBezTo>
                  <a:cubicBezTo>
                    <a:pt x="54" y="62"/>
                    <a:pt x="58" y="47"/>
                    <a:pt x="58" y="46"/>
                  </a:cubicBezTo>
                  <a:cubicBezTo>
                    <a:pt x="58" y="45"/>
                    <a:pt x="58" y="45"/>
                    <a:pt x="58" y="45"/>
                  </a:cubicBezTo>
                  <a:cubicBezTo>
                    <a:pt x="59" y="45"/>
                    <a:pt x="59" y="45"/>
                    <a:pt x="59" y="45"/>
                  </a:cubicBezTo>
                  <a:cubicBezTo>
                    <a:pt x="60" y="42"/>
                    <a:pt x="62" y="30"/>
                    <a:pt x="62" y="19"/>
                  </a:cubicBezTo>
                  <a:cubicBezTo>
                    <a:pt x="63" y="19"/>
                    <a:pt x="63" y="19"/>
                    <a:pt x="63" y="19"/>
                  </a:cubicBezTo>
                  <a:cubicBezTo>
                    <a:pt x="66" y="3"/>
                    <a:pt x="74" y="0"/>
                    <a:pt x="80" y="0"/>
                  </a:cubicBezTo>
                  <a:cubicBezTo>
                    <a:pt x="88" y="0"/>
                    <a:pt x="95" y="5"/>
                    <a:pt x="97" y="7"/>
                  </a:cubicBezTo>
                  <a:cubicBezTo>
                    <a:pt x="115" y="12"/>
                    <a:pt x="127" y="19"/>
                    <a:pt x="132" y="30"/>
                  </a:cubicBezTo>
                  <a:cubicBezTo>
                    <a:pt x="138" y="41"/>
                    <a:pt x="134" y="51"/>
                    <a:pt x="134" y="51"/>
                  </a:cubicBezTo>
                  <a:cubicBezTo>
                    <a:pt x="133" y="54"/>
                    <a:pt x="134" y="59"/>
                    <a:pt x="134" y="62"/>
                  </a:cubicBezTo>
                  <a:cubicBezTo>
                    <a:pt x="137" y="65"/>
                    <a:pt x="138" y="69"/>
                    <a:pt x="137" y="73"/>
                  </a:cubicBezTo>
                  <a:cubicBezTo>
                    <a:pt x="137" y="79"/>
                    <a:pt x="132" y="84"/>
                    <a:pt x="130" y="86"/>
                  </a:cubicBezTo>
                  <a:cubicBezTo>
                    <a:pt x="129" y="92"/>
                    <a:pt x="127" y="98"/>
                    <a:pt x="126" y="101"/>
                  </a:cubicBezTo>
                  <a:cubicBezTo>
                    <a:pt x="129" y="110"/>
                    <a:pt x="157" y="122"/>
                    <a:pt x="176" y="128"/>
                  </a:cubicBezTo>
                  <a:cubicBezTo>
                    <a:pt x="196" y="134"/>
                    <a:pt x="190" y="171"/>
                    <a:pt x="189" y="175"/>
                  </a:cubicBezTo>
                  <a:cubicBezTo>
                    <a:pt x="189" y="177"/>
                    <a:pt x="189" y="177"/>
                    <a:pt x="189" y="177"/>
                  </a:cubicBezTo>
                  <a:cubicBezTo>
                    <a:pt x="187" y="178"/>
                    <a:pt x="187" y="178"/>
                    <a:pt x="187" y="178"/>
                  </a:cubicBezTo>
                  <a:cubicBezTo>
                    <a:pt x="185" y="179"/>
                    <a:pt x="142" y="200"/>
                    <a:pt x="97" y="200"/>
                  </a:cubicBezTo>
                  <a:close/>
                  <a:moveTo>
                    <a:pt x="16" y="172"/>
                  </a:moveTo>
                  <a:cubicBezTo>
                    <a:pt x="24" y="176"/>
                    <a:pt x="61" y="192"/>
                    <a:pt x="97" y="192"/>
                  </a:cubicBezTo>
                  <a:cubicBezTo>
                    <a:pt x="135" y="192"/>
                    <a:pt x="173" y="176"/>
                    <a:pt x="182" y="172"/>
                  </a:cubicBezTo>
                  <a:cubicBezTo>
                    <a:pt x="183" y="162"/>
                    <a:pt x="184" y="139"/>
                    <a:pt x="174" y="136"/>
                  </a:cubicBezTo>
                  <a:cubicBezTo>
                    <a:pt x="165" y="133"/>
                    <a:pt x="121" y="119"/>
                    <a:pt x="118" y="101"/>
                  </a:cubicBezTo>
                  <a:cubicBezTo>
                    <a:pt x="118" y="100"/>
                    <a:pt x="118" y="100"/>
                    <a:pt x="118" y="100"/>
                  </a:cubicBezTo>
                  <a:cubicBezTo>
                    <a:pt x="118" y="99"/>
                    <a:pt x="118" y="99"/>
                    <a:pt x="118" y="99"/>
                  </a:cubicBezTo>
                  <a:cubicBezTo>
                    <a:pt x="118" y="99"/>
                    <a:pt x="122" y="90"/>
                    <a:pt x="122" y="84"/>
                  </a:cubicBezTo>
                  <a:cubicBezTo>
                    <a:pt x="122" y="82"/>
                    <a:pt x="122" y="82"/>
                    <a:pt x="122" y="82"/>
                  </a:cubicBezTo>
                  <a:cubicBezTo>
                    <a:pt x="124" y="81"/>
                    <a:pt x="124" y="81"/>
                    <a:pt x="124" y="81"/>
                  </a:cubicBezTo>
                  <a:cubicBezTo>
                    <a:pt x="125" y="80"/>
                    <a:pt x="129" y="76"/>
                    <a:pt x="129" y="72"/>
                  </a:cubicBezTo>
                  <a:cubicBezTo>
                    <a:pt x="129" y="70"/>
                    <a:pt x="129" y="68"/>
                    <a:pt x="127" y="67"/>
                  </a:cubicBezTo>
                  <a:cubicBezTo>
                    <a:pt x="127" y="66"/>
                    <a:pt x="127" y="66"/>
                    <a:pt x="127" y="66"/>
                  </a:cubicBezTo>
                  <a:cubicBezTo>
                    <a:pt x="126" y="65"/>
                    <a:pt x="126" y="65"/>
                    <a:pt x="126" y="65"/>
                  </a:cubicBezTo>
                  <a:cubicBezTo>
                    <a:pt x="126" y="63"/>
                    <a:pt x="124" y="54"/>
                    <a:pt x="127" y="48"/>
                  </a:cubicBezTo>
                  <a:cubicBezTo>
                    <a:pt x="127" y="48"/>
                    <a:pt x="129" y="41"/>
                    <a:pt x="125" y="33"/>
                  </a:cubicBezTo>
                  <a:cubicBezTo>
                    <a:pt x="120" y="25"/>
                    <a:pt x="110" y="18"/>
                    <a:pt x="94" y="14"/>
                  </a:cubicBezTo>
                  <a:cubicBezTo>
                    <a:pt x="94" y="14"/>
                    <a:pt x="94" y="14"/>
                    <a:pt x="94" y="14"/>
                  </a:cubicBezTo>
                  <a:cubicBezTo>
                    <a:pt x="93" y="13"/>
                    <a:pt x="93" y="13"/>
                    <a:pt x="93" y="13"/>
                  </a:cubicBezTo>
                  <a:cubicBezTo>
                    <a:pt x="91" y="12"/>
                    <a:pt x="85" y="8"/>
                    <a:pt x="80" y="8"/>
                  </a:cubicBezTo>
                  <a:cubicBezTo>
                    <a:pt x="79" y="8"/>
                    <a:pt x="73" y="8"/>
                    <a:pt x="70" y="20"/>
                  </a:cubicBezTo>
                  <a:cubicBezTo>
                    <a:pt x="70" y="27"/>
                    <a:pt x="69" y="43"/>
                    <a:pt x="66" y="48"/>
                  </a:cubicBezTo>
                  <a:cubicBezTo>
                    <a:pt x="65" y="51"/>
                    <a:pt x="63" y="63"/>
                    <a:pt x="74" y="82"/>
                  </a:cubicBezTo>
                  <a:cubicBezTo>
                    <a:pt x="74" y="83"/>
                    <a:pt x="74" y="83"/>
                    <a:pt x="74" y="83"/>
                  </a:cubicBezTo>
                  <a:cubicBezTo>
                    <a:pt x="77" y="91"/>
                    <a:pt x="81" y="104"/>
                    <a:pt x="74" y="108"/>
                  </a:cubicBezTo>
                  <a:cubicBezTo>
                    <a:pt x="71" y="111"/>
                    <a:pt x="58" y="124"/>
                    <a:pt x="47" y="125"/>
                  </a:cubicBezTo>
                  <a:cubicBezTo>
                    <a:pt x="43" y="126"/>
                    <a:pt x="10" y="135"/>
                    <a:pt x="16"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grpSp>
      <p:grpSp>
        <p:nvGrpSpPr>
          <p:cNvPr id="9" name="Group 8">
            <a:extLst>
              <a:ext uri="{FF2B5EF4-FFF2-40B4-BE49-F238E27FC236}">
                <a16:creationId xmlns:a16="http://schemas.microsoft.com/office/drawing/2014/main" id="{A58488AF-0447-432A-90AE-B1643F78F9FC}"/>
              </a:ext>
            </a:extLst>
          </p:cNvPr>
          <p:cNvGrpSpPr/>
          <p:nvPr/>
        </p:nvGrpSpPr>
        <p:grpSpPr>
          <a:xfrm>
            <a:off x="2110832" y="3257302"/>
            <a:ext cx="3985168" cy="830997"/>
            <a:chOff x="586832" y="3257301"/>
            <a:chExt cx="3985168" cy="830997"/>
          </a:xfrm>
        </p:grpSpPr>
        <p:sp>
          <p:nvSpPr>
            <p:cNvPr id="32" name="TextBox 31">
              <a:extLst>
                <a:ext uri="{FF2B5EF4-FFF2-40B4-BE49-F238E27FC236}">
                  <a16:creationId xmlns:a16="http://schemas.microsoft.com/office/drawing/2014/main" id="{899B940B-731D-4510-83EA-FF6CD201CD4C}"/>
                </a:ext>
              </a:extLst>
            </p:cNvPr>
            <p:cNvSpPr txBox="1"/>
            <p:nvPr/>
          </p:nvSpPr>
          <p:spPr>
            <a:xfrm>
              <a:off x="1332610" y="3257301"/>
              <a:ext cx="3239390" cy="830997"/>
            </a:xfrm>
            <a:prstGeom prst="rect">
              <a:avLst/>
            </a:prstGeom>
            <a:noFill/>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Being under authority, </a:t>
              </a:r>
              <a:r>
                <a:rPr lang="en-US" sz="2400" b="1" i="1" dirty="0">
                  <a:solidFill>
                    <a:schemeClr val="accent3"/>
                  </a:solidFill>
                  <a:latin typeface="Tahoma" panose="020B0604030504040204" pitchFamily="34" charset="0"/>
                  <a:ea typeface="Tahoma" panose="020B0604030504040204" pitchFamily="34" charset="0"/>
                  <a:cs typeface="Tahoma" panose="020B0604030504040204" pitchFamily="34" charset="0"/>
                </a:rPr>
                <a:t>grants</a:t>
              </a:r>
              <a:r>
                <a:rPr lang="en-US" sz="2400" dirty="0">
                  <a:latin typeface="Tahoma" panose="020B0604030504040204" pitchFamily="34" charset="0"/>
                  <a:ea typeface="Tahoma" panose="020B0604030504040204" pitchFamily="34" charset="0"/>
                  <a:cs typeface="Tahoma" panose="020B0604030504040204" pitchFamily="34" charset="0"/>
                </a:rPr>
                <a:t> authority</a:t>
              </a:r>
            </a:p>
          </p:txBody>
        </p:sp>
        <p:sp>
          <p:nvSpPr>
            <p:cNvPr id="33" name="Rectangle 32">
              <a:extLst>
                <a:ext uri="{FF2B5EF4-FFF2-40B4-BE49-F238E27FC236}">
                  <a16:creationId xmlns:a16="http://schemas.microsoft.com/office/drawing/2014/main" id="{DF436B4C-28F9-4616-9355-579B8F1E6A1E}"/>
                </a:ext>
              </a:extLst>
            </p:cNvPr>
            <p:cNvSpPr/>
            <p:nvPr/>
          </p:nvSpPr>
          <p:spPr>
            <a:xfrm>
              <a:off x="586832" y="3324488"/>
              <a:ext cx="582304" cy="6276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12" name="Freeform 161">
              <a:extLst>
                <a:ext uri="{FF2B5EF4-FFF2-40B4-BE49-F238E27FC236}">
                  <a16:creationId xmlns:a16="http://schemas.microsoft.com/office/drawing/2014/main" id="{3649DD9B-F40C-4449-8055-EE6D1D5C49AB}"/>
                </a:ext>
              </a:extLst>
            </p:cNvPr>
            <p:cNvSpPr>
              <a:spLocks noEditPoints="1"/>
            </p:cNvSpPr>
            <p:nvPr/>
          </p:nvSpPr>
          <p:spPr bwMode="auto">
            <a:xfrm>
              <a:off x="704630" y="3451453"/>
              <a:ext cx="346708" cy="373689"/>
            </a:xfrm>
            <a:custGeom>
              <a:avLst/>
              <a:gdLst>
                <a:gd name="T0" fmla="*/ 104 w 208"/>
                <a:gd name="T1" fmla="*/ 0 h 208"/>
                <a:gd name="T2" fmla="*/ 0 w 208"/>
                <a:gd name="T3" fmla="*/ 104 h 208"/>
                <a:gd name="T4" fmla="*/ 104 w 208"/>
                <a:gd name="T5" fmla="*/ 208 h 208"/>
                <a:gd name="T6" fmla="*/ 208 w 208"/>
                <a:gd name="T7" fmla="*/ 104 h 208"/>
                <a:gd name="T8" fmla="*/ 104 w 208"/>
                <a:gd name="T9" fmla="*/ 0 h 208"/>
                <a:gd name="T10" fmla="*/ 104 w 208"/>
                <a:gd name="T11" fmla="*/ 8 h 208"/>
                <a:gd name="T12" fmla="*/ 200 w 208"/>
                <a:gd name="T13" fmla="*/ 104 h 208"/>
                <a:gd name="T14" fmla="*/ 183 w 208"/>
                <a:gd name="T15" fmla="*/ 158 h 208"/>
                <a:gd name="T16" fmla="*/ 183 w 208"/>
                <a:gd name="T17" fmla="*/ 158 h 208"/>
                <a:gd name="T18" fmla="*/ 133 w 208"/>
                <a:gd name="T19" fmla="*/ 131 h 208"/>
                <a:gd name="T20" fmla="*/ 137 w 208"/>
                <a:gd name="T21" fmla="*/ 116 h 208"/>
                <a:gd name="T22" fmla="*/ 144 w 208"/>
                <a:gd name="T23" fmla="*/ 103 h 208"/>
                <a:gd name="T24" fmla="*/ 141 w 208"/>
                <a:gd name="T25" fmla="*/ 92 h 208"/>
                <a:gd name="T26" fmla="*/ 141 w 208"/>
                <a:gd name="T27" fmla="*/ 81 h 208"/>
                <a:gd name="T28" fmla="*/ 139 w 208"/>
                <a:gd name="T29" fmla="*/ 60 h 208"/>
                <a:gd name="T30" fmla="*/ 104 w 208"/>
                <a:gd name="T31" fmla="*/ 36 h 208"/>
                <a:gd name="T32" fmla="*/ 87 w 208"/>
                <a:gd name="T33" fmla="*/ 30 h 208"/>
                <a:gd name="T34" fmla="*/ 69 w 208"/>
                <a:gd name="T35" fmla="*/ 48 h 208"/>
                <a:gd name="T36" fmla="*/ 69 w 208"/>
                <a:gd name="T37" fmla="*/ 49 h 208"/>
                <a:gd name="T38" fmla="*/ 65 w 208"/>
                <a:gd name="T39" fmla="*/ 74 h 208"/>
                <a:gd name="T40" fmla="*/ 65 w 208"/>
                <a:gd name="T41" fmla="*/ 75 h 208"/>
                <a:gd name="T42" fmla="*/ 65 w 208"/>
                <a:gd name="T43" fmla="*/ 76 h 208"/>
                <a:gd name="T44" fmla="*/ 73 w 208"/>
                <a:gd name="T45" fmla="*/ 116 h 208"/>
                <a:gd name="T46" fmla="*/ 76 w 208"/>
                <a:gd name="T47" fmla="*/ 131 h 208"/>
                <a:gd name="T48" fmla="*/ 75 w 208"/>
                <a:gd name="T49" fmla="*/ 132 h 208"/>
                <a:gd name="T50" fmla="*/ 53 w 208"/>
                <a:gd name="T51" fmla="*/ 147 h 208"/>
                <a:gd name="T52" fmla="*/ 52 w 208"/>
                <a:gd name="T53" fmla="*/ 147 h 208"/>
                <a:gd name="T54" fmla="*/ 27 w 208"/>
                <a:gd name="T55" fmla="*/ 161 h 208"/>
                <a:gd name="T56" fmla="*/ 8 w 208"/>
                <a:gd name="T57" fmla="*/ 104 h 208"/>
                <a:gd name="T58" fmla="*/ 104 w 208"/>
                <a:gd name="T59" fmla="*/ 8 h 208"/>
                <a:gd name="T60" fmla="*/ 104 w 208"/>
                <a:gd name="T61" fmla="*/ 200 h 208"/>
                <a:gd name="T62" fmla="*/ 32 w 208"/>
                <a:gd name="T63" fmla="*/ 167 h 208"/>
                <a:gd name="T64" fmla="*/ 53 w 208"/>
                <a:gd name="T65" fmla="*/ 155 h 208"/>
                <a:gd name="T66" fmla="*/ 81 w 208"/>
                <a:gd name="T67" fmla="*/ 137 h 208"/>
                <a:gd name="T68" fmla="*/ 80 w 208"/>
                <a:gd name="T69" fmla="*/ 113 h 208"/>
                <a:gd name="T70" fmla="*/ 80 w 208"/>
                <a:gd name="T71" fmla="*/ 112 h 208"/>
                <a:gd name="T72" fmla="*/ 72 w 208"/>
                <a:gd name="T73" fmla="*/ 78 h 208"/>
                <a:gd name="T74" fmla="*/ 77 w 208"/>
                <a:gd name="T75" fmla="*/ 50 h 208"/>
                <a:gd name="T76" fmla="*/ 87 w 208"/>
                <a:gd name="T77" fmla="*/ 38 h 208"/>
                <a:gd name="T78" fmla="*/ 99 w 208"/>
                <a:gd name="T79" fmla="*/ 43 h 208"/>
                <a:gd name="T80" fmla="*/ 100 w 208"/>
                <a:gd name="T81" fmla="*/ 44 h 208"/>
                <a:gd name="T82" fmla="*/ 101 w 208"/>
                <a:gd name="T83" fmla="*/ 44 h 208"/>
                <a:gd name="T84" fmla="*/ 131 w 208"/>
                <a:gd name="T85" fmla="*/ 63 h 208"/>
                <a:gd name="T86" fmla="*/ 133 w 208"/>
                <a:gd name="T87" fmla="*/ 78 h 208"/>
                <a:gd name="T88" fmla="*/ 133 w 208"/>
                <a:gd name="T89" fmla="*/ 95 h 208"/>
                <a:gd name="T90" fmla="*/ 133 w 208"/>
                <a:gd name="T91" fmla="*/ 96 h 208"/>
                <a:gd name="T92" fmla="*/ 134 w 208"/>
                <a:gd name="T93" fmla="*/ 96 h 208"/>
                <a:gd name="T94" fmla="*/ 136 w 208"/>
                <a:gd name="T95" fmla="*/ 102 h 208"/>
                <a:gd name="T96" fmla="*/ 130 w 208"/>
                <a:gd name="T97" fmla="*/ 111 h 208"/>
                <a:gd name="T98" fmla="*/ 129 w 208"/>
                <a:gd name="T99" fmla="*/ 112 h 208"/>
                <a:gd name="T100" fmla="*/ 129 w 208"/>
                <a:gd name="T101" fmla="*/ 114 h 208"/>
                <a:gd name="T102" fmla="*/ 125 w 208"/>
                <a:gd name="T103" fmla="*/ 129 h 208"/>
                <a:gd name="T104" fmla="*/ 124 w 208"/>
                <a:gd name="T105" fmla="*/ 130 h 208"/>
                <a:gd name="T106" fmla="*/ 125 w 208"/>
                <a:gd name="T107" fmla="*/ 131 h 208"/>
                <a:gd name="T108" fmla="*/ 178 w 208"/>
                <a:gd name="T109" fmla="*/ 165 h 208"/>
                <a:gd name="T110" fmla="*/ 104 w 208"/>
                <a:gd name="T111"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8" h="208">
                  <a:moveTo>
                    <a:pt x="104" y="0"/>
                  </a:moveTo>
                  <a:cubicBezTo>
                    <a:pt x="47" y="0"/>
                    <a:pt x="0" y="47"/>
                    <a:pt x="0" y="104"/>
                  </a:cubicBezTo>
                  <a:cubicBezTo>
                    <a:pt x="0" y="161"/>
                    <a:pt x="47" y="208"/>
                    <a:pt x="104" y="208"/>
                  </a:cubicBezTo>
                  <a:cubicBezTo>
                    <a:pt x="161" y="208"/>
                    <a:pt x="208" y="161"/>
                    <a:pt x="208" y="104"/>
                  </a:cubicBezTo>
                  <a:cubicBezTo>
                    <a:pt x="208" y="47"/>
                    <a:pt x="161" y="0"/>
                    <a:pt x="104" y="0"/>
                  </a:cubicBezTo>
                  <a:close/>
                  <a:moveTo>
                    <a:pt x="104" y="8"/>
                  </a:moveTo>
                  <a:cubicBezTo>
                    <a:pt x="157" y="8"/>
                    <a:pt x="200" y="51"/>
                    <a:pt x="200" y="104"/>
                  </a:cubicBezTo>
                  <a:cubicBezTo>
                    <a:pt x="200" y="124"/>
                    <a:pt x="194" y="143"/>
                    <a:pt x="183" y="158"/>
                  </a:cubicBezTo>
                  <a:cubicBezTo>
                    <a:pt x="183" y="158"/>
                    <a:pt x="183" y="158"/>
                    <a:pt x="183" y="158"/>
                  </a:cubicBezTo>
                  <a:cubicBezTo>
                    <a:pt x="163" y="152"/>
                    <a:pt x="136" y="140"/>
                    <a:pt x="133" y="131"/>
                  </a:cubicBezTo>
                  <a:cubicBezTo>
                    <a:pt x="134" y="128"/>
                    <a:pt x="136" y="122"/>
                    <a:pt x="137" y="116"/>
                  </a:cubicBezTo>
                  <a:cubicBezTo>
                    <a:pt x="139" y="114"/>
                    <a:pt x="143" y="109"/>
                    <a:pt x="144" y="103"/>
                  </a:cubicBezTo>
                  <a:cubicBezTo>
                    <a:pt x="144" y="99"/>
                    <a:pt x="143" y="95"/>
                    <a:pt x="141" y="92"/>
                  </a:cubicBezTo>
                  <a:cubicBezTo>
                    <a:pt x="140" y="89"/>
                    <a:pt x="140" y="83"/>
                    <a:pt x="141" y="81"/>
                  </a:cubicBezTo>
                  <a:cubicBezTo>
                    <a:pt x="141" y="81"/>
                    <a:pt x="144" y="71"/>
                    <a:pt x="139" y="60"/>
                  </a:cubicBezTo>
                  <a:cubicBezTo>
                    <a:pt x="133" y="49"/>
                    <a:pt x="121" y="41"/>
                    <a:pt x="104" y="36"/>
                  </a:cubicBezTo>
                  <a:cubicBezTo>
                    <a:pt x="102" y="35"/>
                    <a:pt x="94" y="30"/>
                    <a:pt x="87" y="30"/>
                  </a:cubicBezTo>
                  <a:cubicBezTo>
                    <a:pt x="81" y="30"/>
                    <a:pt x="72" y="33"/>
                    <a:pt x="69" y="48"/>
                  </a:cubicBezTo>
                  <a:cubicBezTo>
                    <a:pt x="69" y="49"/>
                    <a:pt x="69" y="49"/>
                    <a:pt x="69" y="49"/>
                  </a:cubicBezTo>
                  <a:cubicBezTo>
                    <a:pt x="68" y="59"/>
                    <a:pt x="67" y="72"/>
                    <a:pt x="65" y="74"/>
                  </a:cubicBezTo>
                  <a:cubicBezTo>
                    <a:pt x="65" y="75"/>
                    <a:pt x="65" y="75"/>
                    <a:pt x="65" y="75"/>
                  </a:cubicBezTo>
                  <a:cubicBezTo>
                    <a:pt x="65" y="76"/>
                    <a:pt x="65" y="76"/>
                    <a:pt x="65" y="76"/>
                  </a:cubicBezTo>
                  <a:cubicBezTo>
                    <a:pt x="64" y="76"/>
                    <a:pt x="60" y="92"/>
                    <a:pt x="73" y="116"/>
                  </a:cubicBezTo>
                  <a:cubicBezTo>
                    <a:pt x="75" y="122"/>
                    <a:pt x="77" y="129"/>
                    <a:pt x="76" y="131"/>
                  </a:cubicBezTo>
                  <a:cubicBezTo>
                    <a:pt x="75" y="132"/>
                    <a:pt x="75" y="132"/>
                    <a:pt x="75" y="132"/>
                  </a:cubicBezTo>
                  <a:cubicBezTo>
                    <a:pt x="72" y="136"/>
                    <a:pt x="60" y="147"/>
                    <a:pt x="53" y="147"/>
                  </a:cubicBezTo>
                  <a:cubicBezTo>
                    <a:pt x="52" y="147"/>
                    <a:pt x="52" y="147"/>
                    <a:pt x="52" y="147"/>
                  </a:cubicBezTo>
                  <a:cubicBezTo>
                    <a:pt x="52" y="147"/>
                    <a:pt x="38" y="150"/>
                    <a:pt x="27" y="161"/>
                  </a:cubicBezTo>
                  <a:cubicBezTo>
                    <a:pt x="15" y="145"/>
                    <a:pt x="8" y="125"/>
                    <a:pt x="8" y="104"/>
                  </a:cubicBezTo>
                  <a:cubicBezTo>
                    <a:pt x="8" y="51"/>
                    <a:pt x="51" y="8"/>
                    <a:pt x="104" y="8"/>
                  </a:cubicBezTo>
                  <a:close/>
                  <a:moveTo>
                    <a:pt x="104" y="200"/>
                  </a:moveTo>
                  <a:cubicBezTo>
                    <a:pt x="75" y="200"/>
                    <a:pt x="49" y="187"/>
                    <a:pt x="32" y="167"/>
                  </a:cubicBezTo>
                  <a:cubicBezTo>
                    <a:pt x="40" y="158"/>
                    <a:pt x="51" y="155"/>
                    <a:pt x="53" y="155"/>
                  </a:cubicBezTo>
                  <a:cubicBezTo>
                    <a:pt x="65" y="154"/>
                    <a:pt x="78" y="141"/>
                    <a:pt x="81" y="137"/>
                  </a:cubicBezTo>
                  <a:cubicBezTo>
                    <a:pt x="87" y="133"/>
                    <a:pt x="83" y="120"/>
                    <a:pt x="80" y="113"/>
                  </a:cubicBezTo>
                  <a:cubicBezTo>
                    <a:pt x="80" y="112"/>
                    <a:pt x="80" y="112"/>
                    <a:pt x="80" y="112"/>
                  </a:cubicBezTo>
                  <a:cubicBezTo>
                    <a:pt x="70" y="93"/>
                    <a:pt x="72" y="81"/>
                    <a:pt x="72" y="78"/>
                  </a:cubicBezTo>
                  <a:cubicBezTo>
                    <a:pt x="75" y="73"/>
                    <a:pt x="76" y="57"/>
                    <a:pt x="77" y="50"/>
                  </a:cubicBezTo>
                  <a:cubicBezTo>
                    <a:pt x="80" y="38"/>
                    <a:pt x="85" y="38"/>
                    <a:pt x="87" y="38"/>
                  </a:cubicBezTo>
                  <a:cubicBezTo>
                    <a:pt x="92" y="38"/>
                    <a:pt x="98" y="42"/>
                    <a:pt x="99" y="43"/>
                  </a:cubicBezTo>
                  <a:cubicBezTo>
                    <a:pt x="100" y="44"/>
                    <a:pt x="100" y="44"/>
                    <a:pt x="100" y="44"/>
                  </a:cubicBezTo>
                  <a:cubicBezTo>
                    <a:pt x="101" y="44"/>
                    <a:pt x="101" y="44"/>
                    <a:pt x="101" y="44"/>
                  </a:cubicBezTo>
                  <a:cubicBezTo>
                    <a:pt x="117" y="48"/>
                    <a:pt x="127" y="55"/>
                    <a:pt x="131" y="63"/>
                  </a:cubicBezTo>
                  <a:cubicBezTo>
                    <a:pt x="135" y="71"/>
                    <a:pt x="133" y="78"/>
                    <a:pt x="133" y="78"/>
                  </a:cubicBezTo>
                  <a:cubicBezTo>
                    <a:pt x="131" y="83"/>
                    <a:pt x="132" y="93"/>
                    <a:pt x="133" y="95"/>
                  </a:cubicBezTo>
                  <a:cubicBezTo>
                    <a:pt x="133" y="96"/>
                    <a:pt x="133" y="96"/>
                    <a:pt x="133" y="96"/>
                  </a:cubicBezTo>
                  <a:cubicBezTo>
                    <a:pt x="134" y="96"/>
                    <a:pt x="134" y="96"/>
                    <a:pt x="134" y="96"/>
                  </a:cubicBezTo>
                  <a:cubicBezTo>
                    <a:pt x="135" y="98"/>
                    <a:pt x="136" y="100"/>
                    <a:pt x="136" y="102"/>
                  </a:cubicBezTo>
                  <a:cubicBezTo>
                    <a:pt x="135" y="106"/>
                    <a:pt x="132" y="110"/>
                    <a:pt x="130" y="111"/>
                  </a:cubicBezTo>
                  <a:cubicBezTo>
                    <a:pt x="129" y="112"/>
                    <a:pt x="129" y="112"/>
                    <a:pt x="129" y="112"/>
                  </a:cubicBezTo>
                  <a:cubicBezTo>
                    <a:pt x="129" y="114"/>
                    <a:pt x="129" y="114"/>
                    <a:pt x="129" y="114"/>
                  </a:cubicBezTo>
                  <a:cubicBezTo>
                    <a:pt x="128" y="120"/>
                    <a:pt x="125" y="129"/>
                    <a:pt x="125" y="129"/>
                  </a:cubicBezTo>
                  <a:cubicBezTo>
                    <a:pt x="124" y="130"/>
                    <a:pt x="124" y="130"/>
                    <a:pt x="124" y="130"/>
                  </a:cubicBezTo>
                  <a:cubicBezTo>
                    <a:pt x="125" y="131"/>
                    <a:pt x="125" y="131"/>
                    <a:pt x="125" y="131"/>
                  </a:cubicBezTo>
                  <a:cubicBezTo>
                    <a:pt x="127" y="147"/>
                    <a:pt x="166" y="161"/>
                    <a:pt x="178" y="165"/>
                  </a:cubicBezTo>
                  <a:cubicBezTo>
                    <a:pt x="160" y="186"/>
                    <a:pt x="134" y="200"/>
                    <a:pt x="104" y="2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grpSp>
      <p:grpSp>
        <p:nvGrpSpPr>
          <p:cNvPr id="10" name="Group 9">
            <a:extLst>
              <a:ext uri="{FF2B5EF4-FFF2-40B4-BE49-F238E27FC236}">
                <a16:creationId xmlns:a16="http://schemas.microsoft.com/office/drawing/2014/main" id="{D1C6C5A1-BFFB-4F06-A245-706B792458C6}"/>
              </a:ext>
            </a:extLst>
          </p:cNvPr>
          <p:cNvGrpSpPr/>
          <p:nvPr/>
        </p:nvGrpSpPr>
        <p:grpSpPr>
          <a:xfrm>
            <a:off x="2110832" y="4118633"/>
            <a:ext cx="3837430" cy="830997"/>
            <a:chOff x="586832" y="4118632"/>
            <a:chExt cx="3837430" cy="830997"/>
          </a:xfrm>
        </p:grpSpPr>
        <p:sp>
          <p:nvSpPr>
            <p:cNvPr id="35" name="TextBox 34">
              <a:extLst>
                <a:ext uri="{FF2B5EF4-FFF2-40B4-BE49-F238E27FC236}">
                  <a16:creationId xmlns:a16="http://schemas.microsoft.com/office/drawing/2014/main" id="{05E17D75-1C52-4DFB-88E1-7DEE82B0A07F}"/>
                </a:ext>
              </a:extLst>
            </p:cNvPr>
            <p:cNvSpPr txBox="1"/>
            <p:nvPr/>
          </p:nvSpPr>
          <p:spPr>
            <a:xfrm>
              <a:off x="1332610" y="4118632"/>
              <a:ext cx="3091652" cy="830997"/>
            </a:xfrm>
            <a:prstGeom prst="rect">
              <a:avLst/>
            </a:prstGeom>
            <a:noFill/>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Honor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Chain-of-Command</a:t>
              </a:r>
            </a:p>
          </p:txBody>
        </p:sp>
        <p:sp>
          <p:nvSpPr>
            <p:cNvPr id="36" name="Rectangle 35">
              <a:extLst>
                <a:ext uri="{FF2B5EF4-FFF2-40B4-BE49-F238E27FC236}">
                  <a16:creationId xmlns:a16="http://schemas.microsoft.com/office/drawing/2014/main" id="{FB105ADC-B76E-4A57-9638-74B79AC32C88}"/>
                </a:ext>
              </a:extLst>
            </p:cNvPr>
            <p:cNvSpPr/>
            <p:nvPr/>
          </p:nvSpPr>
          <p:spPr>
            <a:xfrm>
              <a:off x="586832" y="4153137"/>
              <a:ext cx="582304" cy="6276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13" name="Freeform 39">
              <a:extLst>
                <a:ext uri="{FF2B5EF4-FFF2-40B4-BE49-F238E27FC236}">
                  <a16:creationId xmlns:a16="http://schemas.microsoft.com/office/drawing/2014/main" id="{4A766AA9-4593-4666-89D1-CD4136159D03}"/>
                </a:ext>
              </a:extLst>
            </p:cNvPr>
            <p:cNvSpPr>
              <a:spLocks noEditPoints="1"/>
            </p:cNvSpPr>
            <p:nvPr/>
          </p:nvSpPr>
          <p:spPr bwMode="auto">
            <a:xfrm>
              <a:off x="681682" y="4266409"/>
              <a:ext cx="392604" cy="401076"/>
            </a:xfrm>
            <a:custGeom>
              <a:avLst/>
              <a:gdLst>
                <a:gd name="T0" fmla="*/ 152 w 192"/>
                <a:gd name="T1" fmla="*/ 184 h 184"/>
                <a:gd name="T2" fmla="*/ 151 w 192"/>
                <a:gd name="T3" fmla="*/ 183 h 184"/>
                <a:gd name="T4" fmla="*/ 96 w 192"/>
                <a:gd name="T5" fmla="*/ 154 h 184"/>
                <a:gd name="T6" fmla="*/ 41 w 192"/>
                <a:gd name="T7" fmla="*/ 183 h 184"/>
                <a:gd name="T8" fmla="*/ 37 w 192"/>
                <a:gd name="T9" fmla="*/ 183 h 184"/>
                <a:gd name="T10" fmla="*/ 35 w 192"/>
                <a:gd name="T11" fmla="*/ 179 h 184"/>
                <a:gd name="T12" fmla="*/ 46 w 192"/>
                <a:gd name="T13" fmla="*/ 118 h 184"/>
                <a:gd name="T14" fmla="*/ 1 w 192"/>
                <a:gd name="T15" fmla="*/ 74 h 184"/>
                <a:gd name="T16" fmla="*/ 0 w 192"/>
                <a:gd name="T17" fmla="*/ 70 h 184"/>
                <a:gd name="T18" fmla="*/ 3 w 192"/>
                <a:gd name="T19" fmla="*/ 67 h 184"/>
                <a:gd name="T20" fmla="*/ 65 w 192"/>
                <a:gd name="T21" fmla="*/ 58 h 184"/>
                <a:gd name="T22" fmla="*/ 92 w 192"/>
                <a:gd name="T23" fmla="*/ 3 h 184"/>
                <a:gd name="T24" fmla="*/ 99 w 192"/>
                <a:gd name="T25" fmla="*/ 3 h 184"/>
                <a:gd name="T26" fmla="*/ 127 w 192"/>
                <a:gd name="T27" fmla="*/ 58 h 184"/>
                <a:gd name="T28" fmla="*/ 188 w 192"/>
                <a:gd name="T29" fmla="*/ 67 h 184"/>
                <a:gd name="T30" fmla="*/ 191 w 192"/>
                <a:gd name="T31" fmla="*/ 70 h 184"/>
                <a:gd name="T32" fmla="*/ 190 w 192"/>
                <a:gd name="T33" fmla="*/ 74 h 184"/>
                <a:gd name="T34" fmla="*/ 146 w 192"/>
                <a:gd name="T35" fmla="*/ 118 h 184"/>
                <a:gd name="T36" fmla="*/ 156 w 192"/>
                <a:gd name="T37" fmla="*/ 179 h 184"/>
                <a:gd name="T38" fmla="*/ 155 w 192"/>
                <a:gd name="T39" fmla="*/ 183 h 184"/>
                <a:gd name="T40" fmla="*/ 152 w 192"/>
                <a:gd name="T41" fmla="*/ 184 h 184"/>
                <a:gd name="T42" fmla="*/ 96 w 192"/>
                <a:gd name="T43" fmla="*/ 146 h 184"/>
                <a:gd name="T44" fmla="*/ 98 w 192"/>
                <a:gd name="T45" fmla="*/ 146 h 184"/>
                <a:gd name="T46" fmla="*/ 147 w 192"/>
                <a:gd name="T47" fmla="*/ 172 h 184"/>
                <a:gd name="T48" fmla="*/ 138 w 192"/>
                <a:gd name="T49" fmla="*/ 117 h 184"/>
                <a:gd name="T50" fmla="*/ 139 w 192"/>
                <a:gd name="T51" fmla="*/ 113 h 184"/>
                <a:gd name="T52" fmla="*/ 179 w 192"/>
                <a:gd name="T53" fmla="*/ 74 h 184"/>
                <a:gd name="T54" fmla="*/ 123 w 192"/>
                <a:gd name="T55" fmla="*/ 66 h 184"/>
                <a:gd name="T56" fmla="*/ 120 w 192"/>
                <a:gd name="T57" fmla="*/ 64 h 184"/>
                <a:gd name="T58" fmla="*/ 96 w 192"/>
                <a:gd name="T59" fmla="*/ 14 h 184"/>
                <a:gd name="T60" fmla="*/ 71 w 192"/>
                <a:gd name="T61" fmla="*/ 64 h 184"/>
                <a:gd name="T62" fmla="*/ 68 w 192"/>
                <a:gd name="T63" fmla="*/ 66 h 184"/>
                <a:gd name="T64" fmla="*/ 13 w 192"/>
                <a:gd name="T65" fmla="*/ 74 h 184"/>
                <a:gd name="T66" fmla="*/ 53 w 192"/>
                <a:gd name="T67" fmla="*/ 113 h 184"/>
                <a:gd name="T68" fmla="*/ 54 w 192"/>
                <a:gd name="T69" fmla="*/ 117 h 184"/>
                <a:gd name="T70" fmla="*/ 44 w 192"/>
                <a:gd name="T71" fmla="*/ 172 h 184"/>
                <a:gd name="T72" fmla="*/ 94 w 192"/>
                <a:gd name="T73" fmla="*/ 146 h 184"/>
                <a:gd name="T74" fmla="*/ 96 w 192"/>
                <a:gd name="T75" fmla="*/ 14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84">
                  <a:moveTo>
                    <a:pt x="152" y="184"/>
                  </a:moveTo>
                  <a:cubicBezTo>
                    <a:pt x="152" y="184"/>
                    <a:pt x="151" y="183"/>
                    <a:pt x="151" y="183"/>
                  </a:cubicBezTo>
                  <a:cubicBezTo>
                    <a:pt x="96" y="154"/>
                    <a:pt x="96" y="154"/>
                    <a:pt x="96" y="154"/>
                  </a:cubicBezTo>
                  <a:cubicBezTo>
                    <a:pt x="41" y="183"/>
                    <a:pt x="41" y="183"/>
                    <a:pt x="41" y="183"/>
                  </a:cubicBezTo>
                  <a:cubicBezTo>
                    <a:pt x="40" y="184"/>
                    <a:pt x="38" y="184"/>
                    <a:pt x="37" y="183"/>
                  </a:cubicBezTo>
                  <a:cubicBezTo>
                    <a:pt x="35" y="182"/>
                    <a:pt x="35" y="180"/>
                    <a:pt x="35" y="179"/>
                  </a:cubicBezTo>
                  <a:cubicBezTo>
                    <a:pt x="46" y="118"/>
                    <a:pt x="46" y="118"/>
                    <a:pt x="46" y="118"/>
                  </a:cubicBezTo>
                  <a:cubicBezTo>
                    <a:pt x="1" y="74"/>
                    <a:pt x="1" y="74"/>
                    <a:pt x="1" y="74"/>
                  </a:cubicBezTo>
                  <a:cubicBezTo>
                    <a:pt x="0" y="73"/>
                    <a:pt x="0" y="72"/>
                    <a:pt x="0" y="70"/>
                  </a:cubicBezTo>
                  <a:cubicBezTo>
                    <a:pt x="1" y="69"/>
                    <a:pt x="2" y="68"/>
                    <a:pt x="3" y="67"/>
                  </a:cubicBezTo>
                  <a:cubicBezTo>
                    <a:pt x="65" y="58"/>
                    <a:pt x="65" y="58"/>
                    <a:pt x="65" y="58"/>
                  </a:cubicBezTo>
                  <a:cubicBezTo>
                    <a:pt x="92" y="3"/>
                    <a:pt x="92" y="3"/>
                    <a:pt x="92" y="3"/>
                  </a:cubicBezTo>
                  <a:cubicBezTo>
                    <a:pt x="93" y="0"/>
                    <a:pt x="98" y="0"/>
                    <a:pt x="99" y="3"/>
                  </a:cubicBezTo>
                  <a:cubicBezTo>
                    <a:pt x="127" y="58"/>
                    <a:pt x="127" y="58"/>
                    <a:pt x="127" y="58"/>
                  </a:cubicBezTo>
                  <a:cubicBezTo>
                    <a:pt x="188" y="67"/>
                    <a:pt x="188" y="67"/>
                    <a:pt x="188" y="67"/>
                  </a:cubicBezTo>
                  <a:cubicBezTo>
                    <a:pt x="190" y="68"/>
                    <a:pt x="191" y="69"/>
                    <a:pt x="191" y="70"/>
                  </a:cubicBezTo>
                  <a:cubicBezTo>
                    <a:pt x="192" y="72"/>
                    <a:pt x="191" y="73"/>
                    <a:pt x="190" y="74"/>
                  </a:cubicBezTo>
                  <a:cubicBezTo>
                    <a:pt x="146" y="118"/>
                    <a:pt x="146" y="118"/>
                    <a:pt x="146" y="118"/>
                  </a:cubicBezTo>
                  <a:cubicBezTo>
                    <a:pt x="156" y="179"/>
                    <a:pt x="156" y="179"/>
                    <a:pt x="156" y="179"/>
                  </a:cubicBezTo>
                  <a:cubicBezTo>
                    <a:pt x="157" y="180"/>
                    <a:pt x="156" y="182"/>
                    <a:pt x="155" y="183"/>
                  </a:cubicBezTo>
                  <a:cubicBezTo>
                    <a:pt x="154" y="183"/>
                    <a:pt x="153" y="184"/>
                    <a:pt x="152" y="184"/>
                  </a:cubicBezTo>
                  <a:close/>
                  <a:moveTo>
                    <a:pt x="96" y="146"/>
                  </a:moveTo>
                  <a:cubicBezTo>
                    <a:pt x="96" y="146"/>
                    <a:pt x="97" y="146"/>
                    <a:pt x="98" y="146"/>
                  </a:cubicBezTo>
                  <a:cubicBezTo>
                    <a:pt x="147" y="172"/>
                    <a:pt x="147" y="172"/>
                    <a:pt x="147" y="172"/>
                  </a:cubicBezTo>
                  <a:cubicBezTo>
                    <a:pt x="138" y="117"/>
                    <a:pt x="138" y="117"/>
                    <a:pt x="138" y="117"/>
                  </a:cubicBezTo>
                  <a:cubicBezTo>
                    <a:pt x="137" y="116"/>
                    <a:pt x="138" y="114"/>
                    <a:pt x="139" y="113"/>
                  </a:cubicBezTo>
                  <a:cubicBezTo>
                    <a:pt x="179" y="74"/>
                    <a:pt x="179" y="74"/>
                    <a:pt x="179" y="74"/>
                  </a:cubicBezTo>
                  <a:cubicBezTo>
                    <a:pt x="123" y="66"/>
                    <a:pt x="123" y="66"/>
                    <a:pt x="123" y="66"/>
                  </a:cubicBezTo>
                  <a:cubicBezTo>
                    <a:pt x="122" y="66"/>
                    <a:pt x="121" y="65"/>
                    <a:pt x="120" y="64"/>
                  </a:cubicBezTo>
                  <a:cubicBezTo>
                    <a:pt x="96" y="14"/>
                    <a:pt x="96" y="14"/>
                    <a:pt x="96" y="14"/>
                  </a:cubicBezTo>
                  <a:cubicBezTo>
                    <a:pt x="71" y="64"/>
                    <a:pt x="71" y="64"/>
                    <a:pt x="71" y="64"/>
                  </a:cubicBezTo>
                  <a:cubicBezTo>
                    <a:pt x="70" y="65"/>
                    <a:pt x="69" y="66"/>
                    <a:pt x="68" y="66"/>
                  </a:cubicBezTo>
                  <a:cubicBezTo>
                    <a:pt x="13" y="74"/>
                    <a:pt x="13" y="74"/>
                    <a:pt x="13" y="74"/>
                  </a:cubicBezTo>
                  <a:cubicBezTo>
                    <a:pt x="53" y="113"/>
                    <a:pt x="53" y="113"/>
                    <a:pt x="53" y="113"/>
                  </a:cubicBezTo>
                  <a:cubicBezTo>
                    <a:pt x="54" y="114"/>
                    <a:pt x="54" y="116"/>
                    <a:pt x="54" y="117"/>
                  </a:cubicBezTo>
                  <a:cubicBezTo>
                    <a:pt x="44" y="172"/>
                    <a:pt x="44" y="172"/>
                    <a:pt x="44" y="172"/>
                  </a:cubicBezTo>
                  <a:cubicBezTo>
                    <a:pt x="94" y="146"/>
                    <a:pt x="94" y="146"/>
                    <a:pt x="94" y="146"/>
                  </a:cubicBezTo>
                  <a:cubicBezTo>
                    <a:pt x="94" y="146"/>
                    <a:pt x="95" y="146"/>
                    <a:pt x="96" y="1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grpSp>
      <p:grpSp>
        <p:nvGrpSpPr>
          <p:cNvPr id="17" name="Group 16">
            <a:extLst>
              <a:ext uri="{FF2B5EF4-FFF2-40B4-BE49-F238E27FC236}">
                <a16:creationId xmlns:a16="http://schemas.microsoft.com/office/drawing/2014/main" id="{8E33E9A4-59F9-434D-AE2C-A3CE970BCEFD}"/>
              </a:ext>
            </a:extLst>
          </p:cNvPr>
          <p:cNvGrpSpPr/>
          <p:nvPr/>
        </p:nvGrpSpPr>
        <p:grpSpPr>
          <a:xfrm>
            <a:off x="2110832" y="4979964"/>
            <a:ext cx="3837430" cy="1200329"/>
            <a:chOff x="586832" y="4979963"/>
            <a:chExt cx="3837430" cy="1200329"/>
          </a:xfrm>
        </p:grpSpPr>
        <p:sp>
          <p:nvSpPr>
            <p:cNvPr id="38" name="TextBox 37">
              <a:extLst>
                <a:ext uri="{FF2B5EF4-FFF2-40B4-BE49-F238E27FC236}">
                  <a16:creationId xmlns:a16="http://schemas.microsoft.com/office/drawing/2014/main" id="{543D7E5B-E166-44DC-BF99-9EEE1A5ED33E}"/>
                </a:ext>
              </a:extLst>
            </p:cNvPr>
            <p:cNvSpPr txBox="1"/>
            <p:nvPr/>
          </p:nvSpPr>
          <p:spPr>
            <a:xfrm>
              <a:off x="1332610" y="4979963"/>
              <a:ext cx="3091652" cy="1200329"/>
            </a:xfrm>
            <a:prstGeom prst="rect">
              <a:avLst/>
            </a:prstGeom>
            <a:noFill/>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Allegiance as opposed to </a:t>
              </a:r>
              <a:r>
                <a:rPr lang="en-US" sz="2400" b="1" i="1" dirty="0">
                  <a:solidFill>
                    <a:schemeClr val="accent3"/>
                  </a:solidFill>
                  <a:latin typeface="Tahoma" panose="020B0604030504040204" pitchFamily="34" charset="0"/>
                  <a:ea typeface="Tahoma" panose="020B0604030504040204" pitchFamily="34" charset="0"/>
                  <a:cs typeface="Tahoma" panose="020B0604030504040204" pitchFamily="34" charset="0"/>
                </a:rPr>
                <a:t>flattery</a:t>
              </a:r>
              <a:r>
                <a:rPr lang="en-US" sz="2400" dirty="0">
                  <a:latin typeface="Tahoma" panose="020B0604030504040204" pitchFamily="34" charset="0"/>
                  <a:ea typeface="Tahoma" panose="020B0604030504040204" pitchFamily="34" charset="0"/>
                  <a:cs typeface="Tahoma" panose="020B0604030504040204" pitchFamily="34" charset="0"/>
                </a:rPr>
                <a:t> or sycophancy</a:t>
              </a:r>
            </a:p>
          </p:txBody>
        </p:sp>
        <p:sp>
          <p:nvSpPr>
            <p:cNvPr id="39" name="Rectangle 38">
              <a:extLst>
                <a:ext uri="{FF2B5EF4-FFF2-40B4-BE49-F238E27FC236}">
                  <a16:creationId xmlns:a16="http://schemas.microsoft.com/office/drawing/2014/main" id="{BFC8A194-1E99-4834-AB65-5E0A7187D681}"/>
                </a:ext>
              </a:extLst>
            </p:cNvPr>
            <p:cNvSpPr/>
            <p:nvPr/>
          </p:nvSpPr>
          <p:spPr>
            <a:xfrm>
              <a:off x="586832" y="5014468"/>
              <a:ext cx="582304" cy="6276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14" name="Freeform 164">
              <a:extLst>
                <a:ext uri="{FF2B5EF4-FFF2-40B4-BE49-F238E27FC236}">
                  <a16:creationId xmlns:a16="http://schemas.microsoft.com/office/drawing/2014/main" id="{3890CBF9-239C-461A-9F05-42DFDFA4CAF2}"/>
                </a:ext>
              </a:extLst>
            </p:cNvPr>
            <p:cNvSpPr>
              <a:spLocks noEditPoints="1"/>
            </p:cNvSpPr>
            <p:nvPr/>
          </p:nvSpPr>
          <p:spPr bwMode="auto">
            <a:xfrm>
              <a:off x="720178" y="5144475"/>
              <a:ext cx="315612" cy="367605"/>
            </a:xfrm>
            <a:custGeom>
              <a:avLst/>
              <a:gdLst>
                <a:gd name="T0" fmla="*/ 154 w 208"/>
                <a:gd name="T1" fmla="*/ 168 h 224"/>
                <a:gd name="T2" fmla="*/ 172 w 208"/>
                <a:gd name="T3" fmla="*/ 137 h 224"/>
                <a:gd name="T4" fmla="*/ 172 w 208"/>
                <a:gd name="T5" fmla="*/ 136 h 224"/>
                <a:gd name="T6" fmla="*/ 172 w 208"/>
                <a:gd name="T7" fmla="*/ 4 h 224"/>
                <a:gd name="T8" fmla="*/ 148 w 208"/>
                <a:gd name="T9" fmla="*/ 0 h 224"/>
                <a:gd name="T10" fmla="*/ 144 w 208"/>
                <a:gd name="T11" fmla="*/ 136 h 224"/>
                <a:gd name="T12" fmla="*/ 144 w 208"/>
                <a:gd name="T13" fmla="*/ 136 h 224"/>
                <a:gd name="T14" fmla="*/ 164 w 208"/>
                <a:gd name="T15" fmla="*/ 8 h 224"/>
                <a:gd name="T16" fmla="*/ 152 w 208"/>
                <a:gd name="T17" fmla="*/ 12 h 224"/>
                <a:gd name="T18" fmla="*/ 152 w 208"/>
                <a:gd name="T19" fmla="*/ 20 h 224"/>
                <a:gd name="T20" fmla="*/ 164 w 208"/>
                <a:gd name="T21" fmla="*/ 135 h 224"/>
                <a:gd name="T22" fmla="*/ 152 w 208"/>
                <a:gd name="T23" fmla="*/ 135 h 224"/>
                <a:gd name="T24" fmla="*/ 188 w 208"/>
                <a:gd name="T25" fmla="*/ 32 h 224"/>
                <a:gd name="T26" fmla="*/ 200 w 208"/>
                <a:gd name="T27" fmla="*/ 52 h 224"/>
                <a:gd name="T28" fmla="*/ 188 w 208"/>
                <a:gd name="T29" fmla="*/ 216 h 224"/>
                <a:gd name="T30" fmla="*/ 8 w 208"/>
                <a:gd name="T31" fmla="*/ 204 h 224"/>
                <a:gd name="T32" fmla="*/ 20 w 208"/>
                <a:gd name="T33" fmla="*/ 40 h 224"/>
                <a:gd name="T34" fmla="*/ 128 w 208"/>
                <a:gd name="T35" fmla="*/ 32 h 224"/>
                <a:gd name="T36" fmla="*/ 0 w 208"/>
                <a:gd name="T37" fmla="*/ 52 h 224"/>
                <a:gd name="T38" fmla="*/ 20 w 208"/>
                <a:gd name="T39" fmla="*/ 224 h 224"/>
                <a:gd name="T40" fmla="*/ 208 w 208"/>
                <a:gd name="T41" fmla="*/ 204 h 224"/>
                <a:gd name="T42" fmla="*/ 188 w 208"/>
                <a:gd name="T43" fmla="*/ 32 h 224"/>
                <a:gd name="T44" fmla="*/ 92 w 208"/>
                <a:gd name="T45" fmla="*/ 84 h 224"/>
                <a:gd name="T46" fmla="*/ 92 w 208"/>
                <a:gd name="T47" fmla="*/ 76 h 224"/>
                <a:gd name="T48" fmla="*/ 28 w 208"/>
                <a:gd name="T49" fmla="*/ 80 h 224"/>
                <a:gd name="T50" fmla="*/ 32 w 208"/>
                <a:gd name="T51" fmla="*/ 116 h 224"/>
                <a:gd name="T52" fmla="*/ 124 w 208"/>
                <a:gd name="T53" fmla="*/ 112 h 224"/>
                <a:gd name="T54" fmla="*/ 32 w 208"/>
                <a:gd name="T55" fmla="*/ 108 h 224"/>
                <a:gd name="T56" fmla="*/ 32 w 208"/>
                <a:gd name="T57" fmla="*/ 116 h 224"/>
                <a:gd name="T58" fmla="*/ 32 w 208"/>
                <a:gd name="T59" fmla="*/ 140 h 224"/>
                <a:gd name="T60" fmla="*/ 32 w 208"/>
                <a:gd name="T61" fmla="*/ 148 h 224"/>
                <a:gd name="T62" fmla="*/ 128 w 208"/>
                <a:gd name="T63" fmla="*/ 144 h 224"/>
                <a:gd name="T64" fmla="*/ 124 w 208"/>
                <a:gd name="T65" fmla="*/ 172 h 224"/>
                <a:gd name="T66" fmla="*/ 28 w 208"/>
                <a:gd name="T67" fmla="*/ 176 h 224"/>
                <a:gd name="T68" fmla="*/ 124 w 208"/>
                <a:gd name="T69" fmla="*/ 180 h 224"/>
                <a:gd name="T70" fmla="*/ 124 w 208"/>
                <a:gd name="T71" fmla="*/ 17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24">
                  <a:moveTo>
                    <a:pt x="144" y="136"/>
                  </a:moveTo>
                  <a:cubicBezTo>
                    <a:pt x="154" y="168"/>
                    <a:pt x="154" y="168"/>
                    <a:pt x="154" y="168"/>
                  </a:cubicBezTo>
                  <a:cubicBezTo>
                    <a:pt x="162" y="168"/>
                    <a:pt x="162" y="168"/>
                    <a:pt x="162" y="168"/>
                  </a:cubicBezTo>
                  <a:cubicBezTo>
                    <a:pt x="172" y="137"/>
                    <a:pt x="172" y="137"/>
                    <a:pt x="172" y="137"/>
                  </a:cubicBezTo>
                  <a:cubicBezTo>
                    <a:pt x="172" y="137"/>
                    <a:pt x="172" y="137"/>
                    <a:pt x="172" y="137"/>
                  </a:cubicBezTo>
                  <a:cubicBezTo>
                    <a:pt x="172" y="136"/>
                    <a:pt x="172" y="136"/>
                    <a:pt x="172" y="136"/>
                  </a:cubicBezTo>
                  <a:cubicBezTo>
                    <a:pt x="172" y="135"/>
                    <a:pt x="172" y="135"/>
                    <a:pt x="172" y="135"/>
                  </a:cubicBezTo>
                  <a:cubicBezTo>
                    <a:pt x="172" y="4"/>
                    <a:pt x="172" y="4"/>
                    <a:pt x="172" y="4"/>
                  </a:cubicBezTo>
                  <a:cubicBezTo>
                    <a:pt x="172" y="2"/>
                    <a:pt x="170" y="0"/>
                    <a:pt x="168" y="0"/>
                  </a:cubicBezTo>
                  <a:cubicBezTo>
                    <a:pt x="148" y="0"/>
                    <a:pt x="148" y="0"/>
                    <a:pt x="148" y="0"/>
                  </a:cubicBezTo>
                  <a:cubicBezTo>
                    <a:pt x="146" y="0"/>
                    <a:pt x="144" y="2"/>
                    <a:pt x="144" y="4"/>
                  </a:cubicBezTo>
                  <a:cubicBezTo>
                    <a:pt x="144" y="136"/>
                    <a:pt x="144" y="136"/>
                    <a:pt x="144" y="136"/>
                  </a:cubicBezTo>
                  <a:cubicBezTo>
                    <a:pt x="145" y="136"/>
                    <a:pt x="145" y="136"/>
                    <a:pt x="145" y="136"/>
                  </a:cubicBezTo>
                  <a:lnTo>
                    <a:pt x="144" y="136"/>
                  </a:lnTo>
                  <a:close/>
                  <a:moveTo>
                    <a:pt x="152" y="8"/>
                  </a:moveTo>
                  <a:cubicBezTo>
                    <a:pt x="164" y="8"/>
                    <a:pt x="164" y="8"/>
                    <a:pt x="164" y="8"/>
                  </a:cubicBezTo>
                  <a:cubicBezTo>
                    <a:pt x="164" y="12"/>
                    <a:pt x="164" y="12"/>
                    <a:pt x="164" y="12"/>
                  </a:cubicBezTo>
                  <a:cubicBezTo>
                    <a:pt x="152" y="12"/>
                    <a:pt x="152" y="12"/>
                    <a:pt x="152" y="12"/>
                  </a:cubicBezTo>
                  <a:lnTo>
                    <a:pt x="152" y="8"/>
                  </a:lnTo>
                  <a:close/>
                  <a:moveTo>
                    <a:pt x="152" y="20"/>
                  </a:moveTo>
                  <a:cubicBezTo>
                    <a:pt x="164" y="20"/>
                    <a:pt x="164" y="20"/>
                    <a:pt x="164" y="20"/>
                  </a:cubicBezTo>
                  <a:cubicBezTo>
                    <a:pt x="164" y="135"/>
                    <a:pt x="164" y="135"/>
                    <a:pt x="164" y="135"/>
                  </a:cubicBezTo>
                  <a:cubicBezTo>
                    <a:pt x="158" y="154"/>
                    <a:pt x="158" y="154"/>
                    <a:pt x="158" y="154"/>
                  </a:cubicBezTo>
                  <a:cubicBezTo>
                    <a:pt x="152" y="135"/>
                    <a:pt x="152" y="135"/>
                    <a:pt x="152" y="135"/>
                  </a:cubicBezTo>
                  <a:lnTo>
                    <a:pt x="152" y="20"/>
                  </a:lnTo>
                  <a:close/>
                  <a:moveTo>
                    <a:pt x="188" y="32"/>
                  </a:moveTo>
                  <a:cubicBezTo>
                    <a:pt x="188" y="40"/>
                    <a:pt x="188" y="40"/>
                    <a:pt x="188" y="40"/>
                  </a:cubicBezTo>
                  <a:cubicBezTo>
                    <a:pt x="195" y="40"/>
                    <a:pt x="200" y="45"/>
                    <a:pt x="200" y="52"/>
                  </a:cubicBezTo>
                  <a:cubicBezTo>
                    <a:pt x="200" y="204"/>
                    <a:pt x="200" y="204"/>
                    <a:pt x="200" y="204"/>
                  </a:cubicBezTo>
                  <a:cubicBezTo>
                    <a:pt x="200" y="211"/>
                    <a:pt x="195" y="216"/>
                    <a:pt x="188" y="216"/>
                  </a:cubicBezTo>
                  <a:cubicBezTo>
                    <a:pt x="20" y="216"/>
                    <a:pt x="20" y="216"/>
                    <a:pt x="20" y="216"/>
                  </a:cubicBezTo>
                  <a:cubicBezTo>
                    <a:pt x="13" y="216"/>
                    <a:pt x="8" y="211"/>
                    <a:pt x="8" y="204"/>
                  </a:cubicBezTo>
                  <a:cubicBezTo>
                    <a:pt x="8" y="52"/>
                    <a:pt x="8" y="52"/>
                    <a:pt x="8" y="52"/>
                  </a:cubicBezTo>
                  <a:cubicBezTo>
                    <a:pt x="8" y="45"/>
                    <a:pt x="13" y="40"/>
                    <a:pt x="20" y="40"/>
                  </a:cubicBezTo>
                  <a:cubicBezTo>
                    <a:pt x="128" y="40"/>
                    <a:pt x="128" y="40"/>
                    <a:pt x="128" y="40"/>
                  </a:cubicBezTo>
                  <a:cubicBezTo>
                    <a:pt x="128" y="32"/>
                    <a:pt x="128" y="32"/>
                    <a:pt x="128" y="32"/>
                  </a:cubicBezTo>
                  <a:cubicBezTo>
                    <a:pt x="20" y="32"/>
                    <a:pt x="20" y="32"/>
                    <a:pt x="20" y="32"/>
                  </a:cubicBezTo>
                  <a:cubicBezTo>
                    <a:pt x="9" y="32"/>
                    <a:pt x="0" y="41"/>
                    <a:pt x="0" y="52"/>
                  </a:cubicBezTo>
                  <a:cubicBezTo>
                    <a:pt x="0" y="204"/>
                    <a:pt x="0" y="204"/>
                    <a:pt x="0" y="204"/>
                  </a:cubicBezTo>
                  <a:cubicBezTo>
                    <a:pt x="0" y="215"/>
                    <a:pt x="9" y="224"/>
                    <a:pt x="20" y="224"/>
                  </a:cubicBezTo>
                  <a:cubicBezTo>
                    <a:pt x="188" y="224"/>
                    <a:pt x="188" y="224"/>
                    <a:pt x="188" y="224"/>
                  </a:cubicBezTo>
                  <a:cubicBezTo>
                    <a:pt x="199" y="224"/>
                    <a:pt x="208" y="215"/>
                    <a:pt x="208" y="204"/>
                  </a:cubicBezTo>
                  <a:cubicBezTo>
                    <a:pt x="208" y="52"/>
                    <a:pt x="208" y="52"/>
                    <a:pt x="208" y="52"/>
                  </a:cubicBezTo>
                  <a:cubicBezTo>
                    <a:pt x="208" y="41"/>
                    <a:pt x="199" y="32"/>
                    <a:pt x="188" y="32"/>
                  </a:cubicBezTo>
                  <a:close/>
                  <a:moveTo>
                    <a:pt x="32" y="84"/>
                  </a:moveTo>
                  <a:cubicBezTo>
                    <a:pt x="92" y="84"/>
                    <a:pt x="92" y="84"/>
                    <a:pt x="92" y="84"/>
                  </a:cubicBezTo>
                  <a:cubicBezTo>
                    <a:pt x="94" y="84"/>
                    <a:pt x="96" y="82"/>
                    <a:pt x="96" y="80"/>
                  </a:cubicBezTo>
                  <a:cubicBezTo>
                    <a:pt x="96" y="78"/>
                    <a:pt x="94" y="76"/>
                    <a:pt x="92" y="76"/>
                  </a:cubicBezTo>
                  <a:cubicBezTo>
                    <a:pt x="32" y="76"/>
                    <a:pt x="32" y="76"/>
                    <a:pt x="32" y="76"/>
                  </a:cubicBezTo>
                  <a:cubicBezTo>
                    <a:pt x="30" y="76"/>
                    <a:pt x="28" y="78"/>
                    <a:pt x="28" y="80"/>
                  </a:cubicBezTo>
                  <a:cubicBezTo>
                    <a:pt x="28" y="82"/>
                    <a:pt x="30" y="84"/>
                    <a:pt x="32" y="84"/>
                  </a:cubicBezTo>
                  <a:close/>
                  <a:moveTo>
                    <a:pt x="32" y="116"/>
                  </a:moveTo>
                  <a:cubicBezTo>
                    <a:pt x="120" y="116"/>
                    <a:pt x="120" y="116"/>
                    <a:pt x="120" y="116"/>
                  </a:cubicBezTo>
                  <a:cubicBezTo>
                    <a:pt x="122" y="116"/>
                    <a:pt x="124" y="114"/>
                    <a:pt x="124" y="112"/>
                  </a:cubicBezTo>
                  <a:cubicBezTo>
                    <a:pt x="124" y="110"/>
                    <a:pt x="122" y="108"/>
                    <a:pt x="120" y="108"/>
                  </a:cubicBezTo>
                  <a:cubicBezTo>
                    <a:pt x="32" y="108"/>
                    <a:pt x="32" y="108"/>
                    <a:pt x="32" y="108"/>
                  </a:cubicBezTo>
                  <a:cubicBezTo>
                    <a:pt x="30" y="108"/>
                    <a:pt x="28" y="110"/>
                    <a:pt x="28" y="112"/>
                  </a:cubicBezTo>
                  <a:cubicBezTo>
                    <a:pt x="28" y="114"/>
                    <a:pt x="30" y="116"/>
                    <a:pt x="32" y="116"/>
                  </a:cubicBezTo>
                  <a:close/>
                  <a:moveTo>
                    <a:pt x="124" y="140"/>
                  </a:moveTo>
                  <a:cubicBezTo>
                    <a:pt x="32" y="140"/>
                    <a:pt x="32" y="140"/>
                    <a:pt x="32" y="140"/>
                  </a:cubicBezTo>
                  <a:cubicBezTo>
                    <a:pt x="30" y="140"/>
                    <a:pt x="28" y="142"/>
                    <a:pt x="28" y="144"/>
                  </a:cubicBezTo>
                  <a:cubicBezTo>
                    <a:pt x="28" y="146"/>
                    <a:pt x="30" y="148"/>
                    <a:pt x="32" y="148"/>
                  </a:cubicBezTo>
                  <a:cubicBezTo>
                    <a:pt x="124" y="148"/>
                    <a:pt x="124" y="148"/>
                    <a:pt x="124" y="148"/>
                  </a:cubicBezTo>
                  <a:cubicBezTo>
                    <a:pt x="126" y="148"/>
                    <a:pt x="128" y="146"/>
                    <a:pt x="128" y="144"/>
                  </a:cubicBezTo>
                  <a:cubicBezTo>
                    <a:pt x="128" y="142"/>
                    <a:pt x="126" y="140"/>
                    <a:pt x="124" y="140"/>
                  </a:cubicBezTo>
                  <a:close/>
                  <a:moveTo>
                    <a:pt x="124" y="172"/>
                  </a:moveTo>
                  <a:cubicBezTo>
                    <a:pt x="32" y="172"/>
                    <a:pt x="32" y="172"/>
                    <a:pt x="32" y="172"/>
                  </a:cubicBezTo>
                  <a:cubicBezTo>
                    <a:pt x="30" y="172"/>
                    <a:pt x="28" y="174"/>
                    <a:pt x="28" y="176"/>
                  </a:cubicBezTo>
                  <a:cubicBezTo>
                    <a:pt x="28" y="178"/>
                    <a:pt x="30" y="180"/>
                    <a:pt x="32" y="180"/>
                  </a:cubicBezTo>
                  <a:cubicBezTo>
                    <a:pt x="124" y="180"/>
                    <a:pt x="124" y="180"/>
                    <a:pt x="124" y="180"/>
                  </a:cubicBezTo>
                  <a:cubicBezTo>
                    <a:pt x="126" y="180"/>
                    <a:pt x="128" y="178"/>
                    <a:pt x="128" y="176"/>
                  </a:cubicBezTo>
                  <a:cubicBezTo>
                    <a:pt x="128" y="174"/>
                    <a:pt x="126" y="172"/>
                    <a:pt x="124"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ndParaRPr>
            </a:p>
          </p:txBody>
        </p:sp>
      </p:grpSp>
      <p:sp>
        <p:nvSpPr>
          <p:cNvPr id="26" name="Rectangle 25">
            <a:extLst>
              <a:ext uri="{FF2B5EF4-FFF2-40B4-BE49-F238E27FC236}">
                <a16:creationId xmlns:a16="http://schemas.microsoft.com/office/drawing/2014/main" id="{2504A005-D359-4F8D-96D1-201F0F010C95}"/>
              </a:ext>
            </a:extLst>
          </p:cNvPr>
          <p:cNvSpPr/>
          <p:nvPr/>
        </p:nvSpPr>
        <p:spPr>
          <a:xfrm>
            <a:off x="6403446" y="4652583"/>
            <a:ext cx="4362449" cy="1323439"/>
          </a:xfrm>
          <a:prstGeom prst="rect">
            <a:avLst/>
          </a:prstGeom>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He who has never learned to obey cannot be a good commander.” Aristotle 384-322BC</a:t>
            </a:r>
            <a:endPar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4962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person, child, baseball, child&#10;&#10;Description automatically generated">
            <a:extLst>
              <a:ext uri="{FF2B5EF4-FFF2-40B4-BE49-F238E27FC236}">
                <a16:creationId xmlns:a16="http://schemas.microsoft.com/office/drawing/2014/main" id="{B47F44E9-3179-467C-94D6-6415BF8EDE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076" r="8076"/>
          <a:stretch>
            <a:fillRect/>
          </a:stretch>
        </p:blipFill>
        <p:spPr>
          <a:xfrm>
            <a:off x="1524000" y="0"/>
            <a:ext cx="9161750" cy="6858000"/>
          </a:xfrm>
        </p:spPr>
      </p:pic>
      <p:sp>
        <p:nvSpPr>
          <p:cNvPr id="4" name="Rectangle 3">
            <a:extLst>
              <a:ext uri="{FF2B5EF4-FFF2-40B4-BE49-F238E27FC236}">
                <a16:creationId xmlns:a16="http://schemas.microsoft.com/office/drawing/2014/main" id="{C2903EA6-ECB4-461C-B3D4-BA9BD218D3FB}"/>
              </a:ext>
            </a:extLst>
          </p:cNvPr>
          <p:cNvSpPr/>
          <p:nvPr/>
        </p:nvSpPr>
        <p:spPr>
          <a:xfrm>
            <a:off x="1524000" y="0"/>
            <a:ext cx="9169458" cy="6858000"/>
          </a:xfrm>
          <a:prstGeom prst="rect">
            <a:avLst/>
          </a:prstGeom>
          <a:gradFill flip="none" rotWithShape="1">
            <a:gsLst>
              <a:gs pos="0">
                <a:schemeClr val="accent3">
                  <a:alpha val="35000"/>
                </a:schemeClr>
              </a:gs>
              <a:gs pos="100000">
                <a:schemeClr val="accent1">
                  <a:alpha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cxnSp>
        <p:nvCxnSpPr>
          <p:cNvPr id="7" name="Straight Connector 6">
            <a:extLst>
              <a:ext uri="{FF2B5EF4-FFF2-40B4-BE49-F238E27FC236}">
                <a16:creationId xmlns:a16="http://schemas.microsoft.com/office/drawing/2014/main" id="{46C5D043-48D2-4495-9D0D-AA88C64641C5}"/>
              </a:ext>
            </a:extLst>
          </p:cNvPr>
          <p:cNvCxnSpPr>
            <a:cxnSpLocks/>
          </p:cNvCxnSpPr>
          <p:nvPr/>
        </p:nvCxnSpPr>
        <p:spPr>
          <a:xfrm>
            <a:off x="10081808" y="6461739"/>
            <a:ext cx="0" cy="20775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6B488B8-E57F-4B09-8920-435650A2217C}"/>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bg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47</a:t>
            </a:fld>
            <a:endParaRPr lang="en-US" sz="1100" b="1" dirty="0">
              <a:solidFill>
                <a:schemeClr val="bg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
        <p:nvSpPr>
          <p:cNvPr id="2" name="Rectangle 1">
            <a:extLst>
              <a:ext uri="{FF2B5EF4-FFF2-40B4-BE49-F238E27FC236}">
                <a16:creationId xmlns:a16="http://schemas.microsoft.com/office/drawing/2014/main" id="{EF2473CF-B6DC-4CDE-AA6E-C0F2F00ACE63}"/>
              </a:ext>
            </a:extLst>
          </p:cNvPr>
          <p:cNvSpPr/>
          <p:nvPr/>
        </p:nvSpPr>
        <p:spPr>
          <a:xfrm>
            <a:off x="1524001" y="4918922"/>
            <a:ext cx="8957711" cy="1247852"/>
          </a:xfrm>
          <a:prstGeom prst="rect">
            <a:avLst/>
          </a:prstGeom>
          <a:gradFill flip="none" rotWithShape="1">
            <a:gsLst>
              <a:gs pos="0">
                <a:schemeClr val="bg1">
                  <a:alpha val="2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ndParaRPr>
          </a:p>
        </p:txBody>
      </p:sp>
      <p:sp>
        <p:nvSpPr>
          <p:cNvPr id="9" name="TextBox 8">
            <a:extLst>
              <a:ext uri="{FF2B5EF4-FFF2-40B4-BE49-F238E27FC236}">
                <a16:creationId xmlns:a16="http://schemas.microsoft.com/office/drawing/2014/main" id="{18BEA63E-3E03-4270-A9CC-2E5D1D9D4A35}"/>
              </a:ext>
            </a:extLst>
          </p:cNvPr>
          <p:cNvSpPr txBox="1"/>
          <p:nvPr/>
        </p:nvSpPr>
        <p:spPr>
          <a:xfrm>
            <a:off x="1986281" y="5280054"/>
            <a:ext cx="8495413" cy="461665"/>
          </a:xfrm>
          <a:prstGeom prst="rect">
            <a:avLst/>
          </a:prstGeom>
          <a:noFill/>
        </p:spPr>
        <p:txBody>
          <a:bodyPr wrap="square" anchor="ctr">
            <a:spAutoFit/>
          </a:bodyPr>
          <a:lstStyle/>
          <a:p>
            <a:pPr algn="ct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IS THE ACT</a:t>
            </a:r>
            <a:r>
              <a:rPr lang="id-ID"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ILLEGAL, IMMORAL,</a:t>
            </a:r>
            <a:r>
              <a:rPr lang="id-ID"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OR UNETHICAL?</a:t>
            </a:r>
          </a:p>
        </p:txBody>
      </p:sp>
      <p:grpSp>
        <p:nvGrpSpPr>
          <p:cNvPr id="5" name="Group 4">
            <a:extLst>
              <a:ext uri="{FF2B5EF4-FFF2-40B4-BE49-F238E27FC236}">
                <a16:creationId xmlns:a16="http://schemas.microsoft.com/office/drawing/2014/main" id="{A2C0B68A-CC4C-4B2F-B56F-E3F8FE3F3C2A}"/>
              </a:ext>
            </a:extLst>
          </p:cNvPr>
          <p:cNvGrpSpPr/>
          <p:nvPr/>
        </p:nvGrpSpPr>
        <p:grpSpPr>
          <a:xfrm>
            <a:off x="1986280" y="3380169"/>
            <a:ext cx="8095528" cy="1785104"/>
            <a:chOff x="462280" y="3549740"/>
            <a:chExt cx="8095528" cy="1785104"/>
          </a:xfrm>
        </p:grpSpPr>
        <p:sp>
          <p:nvSpPr>
            <p:cNvPr id="6" name="TextBox 5">
              <a:extLst>
                <a:ext uri="{FF2B5EF4-FFF2-40B4-BE49-F238E27FC236}">
                  <a16:creationId xmlns:a16="http://schemas.microsoft.com/office/drawing/2014/main" id="{A9C20FDF-E2C3-4561-9E23-13C8380C5548}"/>
                </a:ext>
              </a:extLst>
            </p:cNvPr>
            <p:cNvSpPr txBox="1"/>
            <p:nvPr/>
          </p:nvSpPr>
          <p:spPr>
            <a:xfrm>
              <a:off x="462280" y="3549740"/>
              <a:ext cx="8095528" cy="707886"/>
            </a:xfrm>
            <a:prstGeom prst="rect">
              <a:avLst/>
            </a:prstGeom>
            <a:noFill/>
          </p:spPr>
          <p:txBody>
            <a:bodyPr wrap="square">
              <a:sp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Loyalty verses unfaithfulness</a:t>
              </a:r>
            </a:p>
          </p:txBody>
        </p:sp>
        <p:sp>
          <p:nvSpPr>
            <p:cNvPr id="11" name="TextBox 10">
              <a:extLst>
                <a:ext uri="{FF2B5EF4-FFF2-40B4-BE49-F238E27FC236}">
                  <a16:creationId xmlns:a16="http://schemas.microsoft.com/office/drawing/2014/main" id="{F204D791-96A0-48C4-B771-2F76F1CA04B2}"/>
                </a:ext>
              </a:extLst>
            </p:cNvPr>
            <p:cNvSpPr txBox="1"/>
            <p:nvPr/>
          </p:nvSpPr>
          <p:spPr>
            <a:xfrm>
              <a:off x="462280" y="4257626"/>
              <a:ext cx="7576146" cy="1077218"/>
            </a:xfrm>
            <a:prstGeom prst="rect">
              <a:avLst/>
            </a:prstGeom>
            <a:noFill/>
          </p:spPr>
          <p:txBody>
            <a:bodyPr wrap="square">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exception of principle versus preference:</a:t>
              </a:r>
            </a:p>
          </p:txBody>
        </p:sp>
      </p:grpSp>
    </p:spTree>
    <p:extLst>
      <p:ext uri="{BB962C8B-B14F-4D97-AF65-F5344CB8AC3E}">
        <p14:creationId xmlns:p14="http://schemas.microsoft.com/office/powerpoint/2010/main" val="3297416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33E7D-F52D-4B8F-AB37-27B4347BEA73}"/>
              </a:ext>
            </a:extLst>
          </p:cNvPr>
          <p:cNvSpPr/>
          <p:nvPr/>
        </p:nvSpPr>
        <p:spPr>
          <a:xfrm flipH="1">
            <a:off x="1523995" y="4387806"/>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2" name="Rectangle 11"/>
          <p:cNvSpPr/>
          <p:nvPr/>
        </p:nvSpPr>
        <p:spPr>
          <a:xfrm flipH="1">
            <a:off x="1524000" y="0"/>
            <a:ext cx="9143999" cy="6858000"/>
          </a:xfrm>
          <a:prstGeom prst="rect">
            <a:avLst/>
          </a:prstGeom>
          <a:gradFill>
            <a:gsLst>
              <a:gs pos="10000">
                <a:schemeClr val="accent6">
                  <a:lumMod val="20000"/>
                  <a:lumOff val="80000"/>
                </a:schemeClr>
              </a:gs>
              <a:gs pos="100000">
                <a:schemeClr val="bg1">
                  <a:alpha val="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4" name="Rectangle 13">
            <a:extLst>
              <a:ext uri="{FF2B5EF4-FFF2-40B4-BE49-F238E27FC236}">
                <a16:creationId xmlns:a16="http://schemas.microsoft.com/office/drawing/2014/main" id="{0DD33E7D-F52D-4B8F-AB37-27B4347BEA73}"/>
              </a:ext>
            </a:extLst>
          </p:cNvPr>
          <p:cNvSpPr/>
          <p:nvPr/>
        </p:nvSpPr>
        <p:spPr>
          <a:xfrm flipH="1">
            <a:off x="1523995" y="2518063"/>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 name="Rectangle 2"/>
          <p:cNvSpPr/>
          <p:nvPr/>
        </p:nvSpPr>
        <p:spPr>
          <a:xfrm>
            <a:off x="2139137" y="1420486"/>
            <a:ext cx="3836755" cy="830997"/>
          </a:xfrm>
          <a:prstGeom prst="rect">
            <a:avLst/>
          </a:prstGeom>
        </p:spPr>
        <p:txBody>
          <a:bodyPr wrap="square">
            <a:spAutoFit/>
          </a:bodyPr>
          <a:lstStyle/>
          <a:p>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LOYALTY</a:t>
            </a:r>
            <a:br>
              <a:rPr lang="id-ID" sz="2400" b="1" dirty="0">
                <a:solidFill>
                  <a:schemeClr val="accent3"/>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at work &amp; home</a:t>
            </a:r>
          </a:p>
        </p:txBody>
      </p:sp>
      <p:sp>
        <p:nvSpPr>
          <p:cNvPr id="6" name="Rectangle 5"/>
          <p:cNvSpPr/>
          <p:nvPr/>
        </p:nvSpPr>
        <p:spPr>
          <a:xfrm>
            <a:off x="2139138" y="2644171"/>
            <a:ext cx="3383597" cy="1200329"/>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What aspects of </a:t>
            </a:r>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LOYALTY</a:t>
            </a:r>
            <a:r>
              <a:rPr lang="en-US" sz="2400" dirty="0">
                <a:latin typeface="Tahoma" panose="020B0604030504040204" pitchFamily="34" charset="0"/>
                <a:ea typeface="Tahoma" panose="020B0604030504040204" pitchFamily="34" charset="0"/>
                <a:cs typeface="Tahoma" panose="020B0604030504040204" pitchFamily="34" charset="0"/>
              </a:rPr>
              <a:t> need to be sharpened in your life?</a:t>
            </a:r>
          </a:p>
        </p:txBody>
      </p:sp>
      <p:sp>
        <p:nvSpPr>
          <p:cNvPr id="9" name="Rectangle 8"/>
          <p:cNvSpPr/>
          <p:nvPr/>
        </p:nvSpPr>
        <p:spPr>
          <a:xfrm>
            <a:off x="2139138" y="4513913"/>
            <a:ext cx="3694093" cy="1569660"/>
          </a:xfrm>
          <a:prstGeom prst="rect">
            <a:avLst/>
          </a:prstGeom>
        </p:spPr>
        <p:txBody>
          <a:bodyPr wrap="squar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SPECIFIC ACTIONS </a:t>
            </a:r>
            <a:r>
              <a:rPr lang="en-US" sz="2400" dirty="0">
                <a:latin typeface="Tahoma" panose="020B0604030504040204" pitchFamily="34" charset="0"/>
                <a:ea typeface="Tahoma" panose="020B0604030504040204" pitchFamily="34" charset="0"/>
                <a:cs typeface="Tahoma" panose="020B0604030504040204" pitchFamily="34" charset="0"/>
              </a:rPr>
              <a:t>you will take in the next 30 days at work and home.</a:t>
            </a:r>
          </a:p>
        </p:txBody>
      </p:sp>
      <p:sp>
        <p:nvSpPr>
          <p:cNvPr id="19" name="Rectangle 18"/>
          <p:cNvSpPr/>
          <p:nvPr/>
        </p:nvSpPr>
        <p:spPr>
          <a:xfrm>
            <a:off x="2139137" y="783029"/>
            <a:ext cx="3836755" cy="646331"/>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Application</a:t>
            </a:r>
          </a:p>
        </p:txBody>
      </p:sp>
      <p:pic>
        <p:nvPicPr>
          <p:cNvPr id="4" name="Picture Placeholder 3">
            <a:extLst>
              <a:ext uri="{FF2B5EF4-FFF2-40B4-BE49-F238E27FC236}">
                <a16:creationId xmlns:a16="http://schemas.microsoft.com/office/drawing/2014/main" id="{A13ECB61-6118-487C-A232-C9D6CB644BDA}"/>
              </a:ext>
            </a:extLst>
          </p:cNvPr>
          <p:cNvPicPr>
            <a:picLocks noGrp="1" noChangeAspect="1"/>
          </p:cNvPicPr>
          <p:nvPr>
            <p:ph type="pic" sz="quarter" idx="10"/>
          </p:nvPr>
        </p:nvPicPr>
        <p:blipFill>
          <a:blip r:embed="rId2"/>
          <a:srcRect l="2626" r="2626"/>
          <a:stretch>
            <a:fillRect/>
          </a:stretch>
        </p:blipFill>
        <p:spPr>
          <a:prstGeom prst="rect">
            <a:avLst/>
          </a:prstGeom>
        </p:spPr>
      </p:pic>
      <p:sp>
        <p:nvSpPr>
          <p:cNvPr id="16" name="Rectangle 15">
            <a:extLst>
              <a:ext uri="{FF2B5EF4-FFF2-40B4-BE49-F238E27FC236}">
                <a16:creationId xmlns:a16="http://schemas.microsoft.com/office/drawing/2014/main" id="{885FD3E2-7656-4B74-B9C7-4DD1DF48FA7B}"/>
              </a:ext>
            </a:extLst>
          </p:cNvPr>
          <p:cNvSpPr/>
          <p:nvPr/>
        </p:nvSpPr>
        <p:spPr>
          <a:xfrm>
            <a:off x="6247640" y="0"/>
            <a:ext cx="3914898" cy="6197600"/>
          </a:xfrm>
          <a:prstGeom prst="rect">
            <a:avLst/>
          </a:prstGeom>
          <a:gradFill flip="none" rotWithShape="1">
            <a:gsLst>
              <a:gs pos="0">
                <a:schemeClr val="accent3">
                  <a:alpha val="2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17" name="Picture 16" descr="A picture containing food, light&#10;&#10;Description automatically generated">
            <a:extLst>
              <a:ext uri="{FF2B5EF4-FFF2-40B4-BE49-F238E27FC236}">
                <a16:creationId xmlns:a16="http://schemas.microsoft.com/office/drawing/2014/main" id="{9B5EE682-E51B-4A01-96CE-902679B76A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53" t="11462" r="38723" b="8271"/>
          <a:stretch/>
        </p:blipFill>
        <p:spPr>
          <a:xfrm>
            <a:off x="5522737" y="2030286"/>
            <a:ext cx="1504799" cy="3394238"/>
          </a:xfrm>
          <a:prstGeom prst="rect">
            <a:avLst/>
          </a:prstGeom>
          <a:effectLst>
            <a:outerShdw blurRad="254000" sx="105000" sy="105000" algn="ctr" rotWithShape="0">
              <a:prstClr val="black">
                <a:alpha val="20000"/>
              </a:prstClr>
            </a:outerShdw>
          </a:effectLst>
        </p:spPr>
      </p:pic>
      <p:cxnSp>
        <p:nvCxnSpPr>
          <p:cNvPr id="13" name="Straight Connector 12">
            <a:extLst>
              <a:ext uri="{FF2B5EF4-FFF2-40B4-BE49-F238E27FC236}">
                <a16:creationId xmlns:a16="http://schemas.microsoft.com/office/drawing/2014/main" id="{AA48A5C5-F026-40FB-9FDE-3E85892436F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BA05D23-547F-4CC7-9BA9-E854DFCFB46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48</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Tree>
    <p:extLst>
      <p:ext uri="{BB962C8B-B14F-4D97-AF65-F5344CB8AC3E}">
        <p14:creationId xmlns:p14="http://schemas.microsoft.com/office/powerpoint/2010/main" val="1285669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table using a computer&#10;&#10;Description automatically generated">
            <a:extLst>
              <a:ext uri="{FF2B5EF4-FFF2-40B4-BE49-F238E27FC236}">
                <a16:creationId xmlns:a16="http://schemas.microsoft.com/office/drawing/2014/main" id="{2102D88A-7C7C-4AED-8F90-295A0151A74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951" r="5951"/>
          <a:stretch>
            <a:fillRect/>
          </a:stretch>
        </p:blipFill>
        <p:spPr/>
      </p:pic>
      <p:sp>
        <p:nvSpPr>
          <p:cNvPr id="116" name="Rectangle 115">
            <a:extLst>
              <a:ext uri="{FF2B5EF4-FFF2-40B4-BE49-F238E27FC236}">
                <a16:creationId xmlns:a16="http://schemas.microsoft.com/office/drawing/2014/main" id="{F7AEF706-4710-406E-B5A8-C54EE91D4C87}"/>
              </a:ext>
            </a:extLst>
          </p:cNvPr>
          <p:cNvSpPr/>
          <p:nvPr/>
        </p:nvSpPr>
        <p:spPr>
          <a:xfrm>
            <a:off x="1524000" y="0"/>
            <a:ext cx="9144000" cy="6858000"/>
          </a:xfrm>
          <a:prstGeom prst="rect">
            <a:avLst/>
          </a:prstGeom>
          <a:gradFill flip="none" rotWithShape="1">
            <a:gsLst>
              <a:gs pos="0">
                <a:schemeClr val="accent3">
                  <a:alpha val="35000"/>
                </a:schemeClr>
              </a:gs>
              <a:gs pos="100000">
                <a:schemeClr val="accent1">
                  <a:alpha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 name="Rectangle 2">
            <a:extLst>
              <a:ext uri="{FF2B5EF4-FFF2-40B4-BE49-F238E27FC236}">
                <a16:creationId xmlns:a16="http://schemas.microsoft.com/office/drawing/2014/main" id="{9588D869-220B-45DD-98D4-41947C42DDD8}"/>
              </a:ext>
            </a:extLst>
          </p:cNvPr>
          <p:cNvSpPr/>
          <p:nvPr/>
        </p:nvSpPr>
        <p:spPr>
          <a:xfrm>
            <a:off x="2123178" y="4495868"/>
            <a:ext cx="6521152" cy="646331"/>
          </a:xfrm>
          <a:prstGeom prst="rect">
            <a:avLst/>
          </a:prstGeom>
        </p:spPr>
        <p:txBody>
          <a:bodyPr wrap="square">
            <a:spAutoFit/>
          </a:bodyPr>
          <a:lstStyle/>
          <a:p>
            <a:r>
              <a:rPr lang="en-US" sz="3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Diligence versus laziness </a:t>
            </a:r>
          </a:p>
        </p:txBody>
      </p:sp>
      <p:sp>
        <p:nvSpPr>
          <p:cNvPr id="4" name="TextBox 3">
            <a:extLst>
              <a:ext uri="{FF2B5EF4-FFF2-40B4-BE49-F238E27FC236}">
                <a16:creationId xmlns:a16="http://schemas.microsoft.com/office/drawing/2014/main" id="{6883CB30-3AD0-451C-A216-BA680A3539F1}"/>
              </a:ext>
            </a:extLst>
          </p:cNvPr>
          <p:cNvSpPr txBox="1"/>
          <p:nvPr/>
        </p:nvSpPr>
        <p:spPr>
          <a:xfrm>
            <a:off x="2123178" y="5111422"/>
            <a:ext cx="6271886" cy="584775"/>
          </a:xfrm>
          <a:prstGeom prst="rect">
            <a:avLst/>
          </a:prstGeom>
          <a:noFill/>
        </p:spPr>
        <p:txBody>
          <a:bodyPr wrap="square" anchor="ctr">
            <a:spAutoFit/>
          </a:bodyPr>
          <a:lstStyle/>
          <a:p>
            <a:r>
              <a:rPr lang="en-US" sz="2800" dirty="0">
                <a:solidFill>
                  <a:schemeClr val="accent2"/>
                </a:solidFill>
                <a:latin typeface="Tahoma" panose="020B0604030504040204" pitchFamily="34" charset="0"/>
                <a:ea typeface="Tahoma" panose="020B0604030504040204" pitchFamily="34" charset="0"/>
                <a:cs typeface="Tahoma" panose="020B0604030504040204" pitchFamily="34" charset="0"/>
              </a:rPr>
              <a:t>Hard work, </a:t>
            </a:r>
            <a:r>
              <a:rPr lang="en-US" sz="3200" dirty="0">
                <a:solidFill>
                  <a:schemeClr val="accent2"/>
                </a:solidFill>
                <a:latin typeface="Tahoma" panose="020B0604030504040204" pitchFamily="34" charset="0"/>
                <a:ea typeface="Tahoma" panose="020B0604030504040204" pitchFamily="34" charset="0"/>
                <a:cs typeface="Tahoma" panose="020B0604030504040204" pitchFamily="34" charset="0"/>
              </a:rPr>
              <a:t>persistence</a:t>
            </a:r>
            <a:r>
              <a:rPr lang="en-US" sz="2800" dirty="0">
                <a:solidFill>
                  <a:schemeClr val="accent2"/>
                </a:solidFill>
                <a:latin typeface="Tahoma" panose="020B0604030504040204" pitchFamily="34" charset="0"/>
                <a:ea typeface="Tahoma" panose="020B0604030504040204" pitchFamily="34" charset="0"/>
                <a:cs typeface="Tahoma" panose="020B0604030504040204" pitchFamily="34" charset="0"/>
              </a:rPr>
              <a:t>, consistency</a:t>
            </a:r>
          </a:p>
        </p:txBody>
      </p:sp>
      <p:grpSp>
        <p:nvGrpSpPr>
          <p:cNvPr id="6" name="Group 5">
            <a:extLst>
              <a:ext uri="{FF2B5EF4-FFF2-40B4-BE49-F238E27FC236}">
                <a16:creationId xmlns:a16="http://schemas.microsoft.com/office/drawing/2014/main" id="{A80B6CA8-5243-414D-961F-4AB83FCA0C95}"/>
              </a:ext>
            </a:extLst>
          </p:cNvPr>
          <p:cNvGrpSpPr/>
          <p:nvPr/>
        </p:nvGrpSpPr>
        <p:grpSpPr>
          <a:xfrm>
            <a:off x="1524000" y="4213184"/>
            <a:ext cx="9144000" cy="1861058"/>
            <a:chOff x="0" y="4362138"/>
            <a:chExt cx="9039069" cy="1678898"/>
          </a:xfrm>
        </p:grpSpPr>
        <p:cxnSp>
          <p:nvCxnSpPr>
            <p:cNvPr id="11" name="Straight Connector 10">
              <a:extLst>
                <a:ext uri="{FF2B5EF4-FFF2-40B4-BE49-F238E27FC236}">
                  <a16:creationId xmlns:a16="http://schemas.microsoft.com/office/drawing/2014/main" id="{02AED907-A95D-4915-A11C-39F1EAC5D91C}"/>
                </a:ext>
              </a:extLst>
            </p:cNvPr>
            <p:cNvCxnSpPr>
              <a:cxnSpLocks/>
            </p:cNvCxnSpPr>
            <p:nvPr/>
          </p:nvCxnSpPr>
          <p:spPr>
            <a:xfrm>
              <a:off x="0" y="4362138"/>
              <a:ext cx="67827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9A3A8E-B836-4EF9-B0E4-EC6014E10A79}"/>
                </a:ext>
              </a:extLst>
            </p:cNvPr>
            <p:cNvCxnSpPr>
              <a:cxnSpLocks/>
            </p:cNvCxnSpPr>
            <p:nvPr/>
          </p:nvCxnSpPr>
          <p:spPr>
            <a:xfrm>
              <a:off x="706056" y="6041036"/>
              <a:ext cx="83330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14D88AD9-C2CA-47FA-9E27-36359135222B}"/>
              </a:ext>
            </a:extLst>
          </p:cNvPr>
          <p:cNvCxnSpPr>
            <a:cxnSpLocks/>
          </p:cNvCxnSpPr>
          <p:nvPr/>
        </p:nvCxnSpPr>
        <p:spPr>
          <a:xfrm>
            <a:off x="10081808" y="6461739"/>
            <a:ext cx="0" cy="20775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3F5B542D-CE81-4105-86BD-B2F25805778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bg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49</a:t>
            </a:fld>
            <a:endParaRPr lang="en-US" sz="1100" b="1" dirty="0">
              <a:solidFill>
                <a:schemeClr val="bg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Tree>
    <p:extLst>
      <p:ext uri="{BB962C8B-B14F-4D97-AF65-F5344CB8AC3E}">
        <p14:creationId xmlns:p14="http://schemas.microsoft.com/office/powerpoint/2010/main" val="400119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5D87-A8F0-A582-732A-6FEC1232109C}"/>
              </a:ext>
            </a:extLst>
          </p:cNvPr>
          <p:cNvSpPr>
            <a:spLocks noGrp="1"/>
          </p:cNvSpPr>
          <p:nvPr>
            <p:ph type="title"/>
          </p:nvPr>
        </p:nvSpPr>
        <p:spPr/>
        <p:txBody>
          <a:bodyPr anchor="t"/>
          <a:lstStyle/>
          <a:p>
            <a:r>
              <a:rPr lang="en-US" sz="4800" dirty="0"/>
              <a:t>Inspirational Leaders are </a:t>
            </a:r>
            <a:r>
              <a:rPr lang="en-US" sz="4800" u="sng" dirty="0"/>
              <a:t>Pr</a:t>
            </a:r>
            <a:r>
              <a:rPr lang="en-US" sz="4400" u="sng" dirty="0"/>
              <a:t>epared</a:t>
            </a:r>
          </a:p>
        </p:txBody>
      </p:sp>
      <p:sp>
        <p:nvSpPr>
          <p:cNvPr id="3" name="Text Placeholder 2">
            <a:extLst>
              <a:ext uri="{FF2B5EF4-FFF2-40B4-BE49-F238E27FC236}">
                <a16:creationId xmlns:a16="http://schemas.microsoft.com/office/drawing/2014/main" id="{42869C62-6F8D-7291-3B65-B463B4C51A6F}"/>
              </a:ext>
            </a:extLst>
          </p:cNvPr>
          <p:cNvSpPr>
            <a:spLocks noGrp="1"/>
          </p:cNvSpPr>
          <p:nvPr>
            <p:ph type="body" idx="1"/>
          </p:nvPr>
        </p:nvSpPr>
        <p:spPr/>
        <p:txBody>
          <a:bodyPr>
            <a:normAutofit/>
          </a:bodyPr>
          <a:lstStyle/>
          <a:p>
            <a:r>
              <a:rPr lang="en-US" sz="3200" dirty="0"/>
              <a:t>What is a Leader?</a:t>
            </a:r>
          </a:p>
        </p:txBody>
      </p:sp>
      <p:sp>
        <p:nvSpPr>
          <p:cNvPr id="4" name="Date Placeholder 3">
            <a:extLst>
              <a:ext uri="{FF2B5EF4-FFF2-40B4-BE49-F238E27FC236}">
                <a16:creationId xmlns:a16="http://schemas.microsoft.com/office/drawing/2014/main" id="{2494E2ED-A14D-A1C7-7B6A-F114618B5606}"/>
              </a:ext>
            </a:extLst>
          </p:cNvPr>
          <p:cNvSpPr>
            <a:spLocks noGrp="1"/>
          </p:cNvSpPr>
          <p:nvPr>
            <p:ph type="dt" sz="half" idx="10"/>
          </p:nvPr>
        </p:nvSpPr>
        <p:spPr/>
        <p:txBody>
          <a:bodyPr/>
          <a:lstStyle/>
          <a:p>
            <a:fld id="{621DF9EB-B6E0-824B-B37E-B219BC243E28}" type="datetime1">
              <a:rPr lang="en-US" smtClean="0"/>
              <a:t>8/31/24</a:t>
            </a:fld>
            <a:endParaRPr lang="en-US" dirty="0"/>
          </a:p>
        </p:txBody>
      </p:sp>
      <p:sp>
        <p:nvSpPr>
          <p:cNvPr id="5" name="Footer Placeholder 4">
            <a:extLst>
              <a:ext uri="{FF2B5EF4-FFF2-40B4-BE49-F238E27FC236}">
                <a16:creationId xmlns:a16="http://schemas.microsoft.com/office/drawing/2014/main" id="{8AC350BC-5FD2-2DA1-70E6-627058146B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4FBCF5-9541-6B30-A2ED-430FDEAC4DFF}"/>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497363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72" b="1872"/>
          <a:stretch>
            <a:fillRect/>
          </a:stretch>
        </p:blipFill>
        <p:spPr/>
      </p:pic>
      <p:sp>
        <p:nvSpPr>
          <p:cNvPr id="13" name="Rectangle 12"/>
          <p:cNvSpPr/>
          <p:nvPr/>
        </p:nvSpPr>
        <p:spPr>
          <a:xfrm>
            <a:off x="1524000" y="0"/>
            <a:ext cx="9144000" cy="6858000"/>
          </a:xfrm>
          <a:prstGeom prst="rect">
            <a:avLst/>
          </a:prstGeom>
          <a:gradFill flip="none" rotWithShape="1">
            <a:gsLst>
              <a:gs pos="100000">
                <a:schemeClr val="bg1">
                  <a:alpha val="5500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41C9A086-413C-4A1B-9025-5074614F7F72}"/>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EBE72012-3166-49EB-8C32-5E36D06005F4}"/>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50</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
        <p:nvSpPr>
          <p:cNvPr id="34" name="Rectangle 33">
            <a:extLst>
              <a:ext uri="{FF2B5EF4-FFF2-40B4-BE49-F238E27FC236}">
                <a16:creationId xmlns:a16="http://schemas.microsoft.com/office/drawing/2014/main" id="{69D907A6-BCBD-4C6B-8D7A-CADEB92A6991}"/>
              </a:ext>
            </a:extLst>
          </p:cNvPr>
          <p:cNvSpPr/>
          <p:nvPr/>
        </p:nvSpPr>
        <p:spPr>
          <a:xfrm flipH="1">
            <a:off x="1899027" y="355600"/>
            <a:ext cx="3147105" cy="5862722"/>
          </a:xfrm>
          <a:prstGeom prst="rect">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4" name="Rectangle 3"/>
          <p:cNvSpPr/>
          <p:nvPr/>
        </p:nvSpPr>
        <p:spPr>
          <a:xfrm>
            <a:off x="2130855" y="2814496"/>
            <a:ext cx="3362331" cy="1754326"/>
          </a:xfrm>
          <a:prstGeom prst="rect">
            <a:avLst/>
          </a:prstGeom>
        </p:spPr>
        <p:txBody>
          <a:bodyPr wrap="square">
            <a:spAutoFit/>
          </a:bodyPr>
          <a:lstStyle/>
          <a:p>
            <a:r>
              <a:rPr lang="en-US" sz="3600" b="1" dirty="0">
                <a:solidFill>
                  <a:schemeClr val="accent2">
                    <a:lumMod val="75000"/>
                  </a:schemeClr>
                </a:solidFill>
                <a:latin typeface="Montserrat" panose="00000500000000000000" pitchFamily="2" charset="0"/>
              </a:rPr>
              <a:t>Diligence</a:t>
            </a:r>
            <a:r>
              <a:rPr lang="en-US" sz="3600" b="1" dirty="0">
                <a:solidFill>
                  <a:schemeClr val="tx1">
                    <a:lumMod val="75000"/>
                    <a:lumOff val="25000"/>
                  </a:schemeClr>
                </a:solidFill>
                <a:latin typeface="Montserrat" panose="00000500000000000000" pitchFamily="2" charset="0"/>
              </a:rPr>
              <a:t> </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versus</a:t>
            </a:r>
            <a:r>
              <a:rPr lang="en-US" sz="3600" b="1" dirty="0">
                <a:solidFill>
                  <a:schemeClr val="tx1">
                    <a:lumMod val="75000"/>
                    <a:lumOff val="25000"/>
                  </a:schemeClr>
                </a:solidFill>
                <a:latin typeface="Montserrat" panose="00000500000000000000" pitchFamily="2" charset="0"/>
              </a:rPr>
              <a:t> laziness </a:t>
            </a:r>
          </a:p>
        </p:txBody>
      </p:sp>
      <p:grpSp>
        <p:nvGrpSpPr>
          <p:cNvPr id="27" name="Group 26">
            <a:extLst>
              <a:ext uri="{FF2B5EF4-FFF2-40B4-BE49-F238E27FC236}">
                <a16:creationId xmlns:a16="http://schemas.microsoft.com/office/drawing/2014/main" id="{63E4EB4C-ABF8-4F78-AA3A-24FE7F4634D3}"/>
              </a:ext>
            </a:extLst>
          </p:cNvPr>
          <p:cNvGrpSpPr/>
          <p:nvPr/>
        </p:nvGrpSpPr>
        <p:grpSpPr>
          <a:xfrm>
            <a:off x="6069556" y="1834957"/>
            <a:ext cx="2654477" cy="582304"/>
            <a:chOff x="4545555" y="1834957"/>
            <a:chExt cx="2654477" cy="582304"/>
          </a:xfrm>
        </p:grpSpPr>
        <p:sp>
          <p:nvSpPr>
            <p:cNvPr id="16" name="TextBox 15">
              <a:extLst>
                <a:ext uri="{FF2B5EF4-FFF2-40B4-BE49-F238E27FC236}">
                  <a16:creationId xmlns:a16="http://schemas.microsoft.com/office/drawing/2014/main" id="{FB2FDAB7-B36E-4A5D-928F-B49F8FF9A256}"/>
                </a:ext>
              </a:extLst>
            </p:cNvPr>
            <p:cNvSpPr txBox="1"/>
            <p:nvPr/>
          </p:nvSpPr>
          <p:spPr>
            <a:xfrm>
              <a:off x="5222424" y="1864498"/>
              <a:ext cx="1977608" cy="523220"/>
            </a:xfrm>
            <a:prstGeom prst="rect">
              <a:avLst/>
            </a:prstGeom>
            <a:noFill/>
          </p:spPr>
          <p:txBody>
            <a:bodyPr wrap="square" anchor="ctr">
              <a:spAutoFit/>
            </a:bodyPr>
            <a:lstStyle/>
            <a:p>
              <a:r>
                <a:rPr 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Hard </a:t>
              </a:r>
              <a:r>
                <a:rPr lang="en-US" sz="28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work</a:t>
              </a:r>
            </a:p>
          </p:txBody>
        </p:sp>
        <p:grpSp>
          <p:nvGrpSpPr>
            <p:cNvPr id="5" name="Group 4"/>
            <p:cNvGrpSpPr/>
            <p:nvPr/>
          </p:nvGrpSpPr>
          <p:grpSpPr>
            <a:xfrm>
              <a:off x="4545555" y="1834957"/>
              <a:ext cx="556724" cy="582304"/>
              <a:chOff x="809090" y="2116881"/>
              <a:chExt cx="582304" cy="582304"/>
            </a:xfrm>
          </p:grpSpPr>
          <p:sp>
            <p:nvSpPr>
              <p:cNvPr id="17" name="Rectangle 16">
                <a:extLst>
                  <a:ext uri="{FF2B5EF4-FFF2-40B4-BE49-F238E27FC236}">
                    <a16:creationId xmlns:a16="http://schemas.microsoft.com/office/drawing/2014/main" id="{84611E0A-5BFF-4C69-B4C3-0FE778788876}"/>
                  </a:ext>
                </a:extLst>
              </p:cNvPr>
              <p:cNvSpPr/>
              <p:nvPr/>
            </p:nvSpPr>
            <p:spPr>
              <a:xfrm>
                <a:off x="809090" y="2116881"/>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858830" y="2192588"/>
                <a:ext cx="505008" cy="400110"/>
              </a:xfrm>
              <a:prstGeom prst="rect">
                <a:avLst/>
              </a:prstGeom>
              <a:noFill/>
            </p:spPr>
            <p:txBody>
              <a:bodyPr wrap="none" rtlCol="0">
                <a:spAutoFit/>
              </a:bodyPr>
              <a:lstStyle/>
              <a:p>
                <a:r>
                  <a:rPr lang="id-ID" sz="2000" b="1" dirty="0">
                    <a:solidFill>
                      <a:schemeClr val="bg1"/>
                    </a:solidFill>
                    <a:latin typeface="Lato" panose="020F0502020204030203" pitchFamily="34" charset="0"/>
                    <a:ea typeface="Roboto Slab Light" pitchFamily="2" charset="0"/>
                  </a:rPr>
                  <a:t>01</a:t>
                </a:r>
                <a:endParaRPr lang="en-US" sz="2000" b="1" dirty="0">
                  <a:solidFill>
                    <a:schemeClr val="bg1"/>
                  </a:solidFill>
                  <a:latin typeface="Lato" panose="020F0502020204030203" pitchFamily="34" charset="0"/>
                  <a:ea typeface="Roboto Slab Light" pitchFamily="2" charset="0"/>
                </a:endParaRPr>
              </a:p>
            </p:txBody>
          </p:sp>
        </p:grpSp>
      </p:grpSp>
      <p:grpSp>
        <p:nvGrpSpPr>
          <p:cNvPr id="10" name="Group 9"/>
          <p:cNvGrpSpPr/>
          <p:nvPr/>
        </p:nvGrpSpPr>
        <p:grpSpPr>
          <a:xfrm>
            <a:off x="6069556" y="2703428"/>
            <a:ext cx="3986863" cy="954107"/>
            <a:chOff x="809090" y="2808143"/>
            <a:chExt cx="4170049" cy="954107"/>
          </a:xfrm>
        </p:grpSpPr>
        <p:sp>
          <p:nvSpPr>
            <p:cNvPr id="19" name="TextBox 18">
              <a:extLst>
                <a:ext uri="{FF2B5EF4-FFF2-40B4-BE49-F238E27FC236}">
                  <a16:creationId xmlns:a16="http://schemas.microsoft.com/office/drawing/2014/main" id="{FB2FDAB7-B36E-4A5D-928F-B49F8FF9A256}"/>
                </a:ext>
              </a:extLst>
            </p:cNvPr>
            <p:cNvSpPr txBox="1"/>
            <p:nvPr/>
          </p:nvSpPr>
          <p:spPr>
            <a:xfrm>
              <a:off x="1517059" y="2808143"/>
              <a:ext cx="3462080" cy="954107"/>
            </a:xfrm>
            <a:prstGeom prst="rect">
              <a:avLst/>
            </a:prstGeom>
            <a:noFill/>
          </p:spPr>
          <p:txBody>
            <a:bodyPr wrap="square" anchor="ctr">
              <a:spAutoFit/>
            </a:bodyPr>
            <a:lstStyle/>
            <a:p>
              <a:r>
                <a:rPr 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Pursue</a:t>
              </a:r>
              <a:r>
                <a:rPr lang="en-US" sz="2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8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excellence</a:t>
              </a:r>
              <a:r>
                <a:rPr lang="en-US" sz="2800" b="1"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sz="2800" b="1" dirty="0">
                  <a:solidFill>
                    <a:schemeClr val="accent4"/>
                  </a:solidFill>
                  <a:latin typeface="Tahoma" panose="020B0604030504040204" pitchFamily="34" charset="0"/>
                  <a:ea typeface="Tahoma" panose="020B0604030504040204" pitchFamily="34" charset="0"/>
                  <a:cs typeface="Tahoma" panose="020B0604030504040204" pitchFamily="34" charset="0"/>
                </a:rPr>
                <a:t> </a:t>
              </a:r>
              <a:r>
                <a:rPr 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beyond success</a:t>
              </a:r>
            </a:p>
          </p:txBody>
        </p:sp>
        <p:grpSp>
          <p:nvGrpSpPr>
            <p:cNvPr id="6" name="Group 5"/>
            <p:cNvGrpSpPr/>
            <p:nvPr/>
          </p:nvGrpSpPr>
          <p:grpSpPr>
            <a:xfrm>
              <a:off x="809090" y="2994045"/>
              <a:ext cx="584929" cy="582304"/>
              <a:chOff x="809090" y="2994045"/>
              <a:chExt cx="584929" cy="582304"/>
            </a:xfrm>
          </p:grpSpPr>
          <p:sp>
            <p:nvSpPr>
              <p:cNvPr id="20" name="Rectangle 19">
                <a:extLst>
                  <a:ext uri="{FF2B5EF4-FFF2-40B4-BE49-F238E27FC236}">
                    <a16:creationId xmlns:a16="http://schemas.microsoft.com/office/drawing/2014/main" id="{84611E0A-5BFF-4C69-B4C3-0FE778788876}"/>
                  </a:ext>
                </a:extLst>
              </p:cNvPr>
              <p:cNvSpPr/>
              <p:nvPr/>
            </p:nvSpPr>
            <p:spPr>
              <a:xfrm>
                <a:off x="809090" y="299404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18" name="TextBox 17"/>
              <p:cNvSpPr txBox="1"/>
              <p:nvPr/>
            </p:nvSpPr>
            <p:spPr>
              <a:xfrm>
                <a:off x="858830" y="3085141"/>
                <a:ext cx="535189" cy="400110"/>
              </a:xfrm>
              <a:prstGeom prst="rect">
                <a:avLst/>
              </a:prstGeom>
              <a:noFill/>
            </p:spPr>
            <p:txBody>
              <a:bodyPr wrap="none" rtlCol="0">
                <a:spAutoFit/>
              </a:bodyPr>
              <a:lstStyle/>
              <a:p>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02</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1" name="Group 10"/>
          <p:cNvGrpSpPr/>
          <p:nvPr/>
        </p:nvGrpSpPr>
        <p:grpSpPr>
          <a:xfrm>
            <a:off x="6069556" y="3943700"/>
            <a:ext cx="4412149" cy="582304"/>
            <a:chOff x="809090" y="3922272"/>
            <a:chExt cx="4614876" cy="582304"/>
          </a:xfrm>
        </p:grpSpPr>
        <p:sp>
          <p:nvSpPr>
            <p:cNvPr id="21" name="TextBox 20">
              <a:extLst>
                <a:ext uri="{FF2B5EF4-FFF2-40B4-BE49-F238E27FC236}">
                  <a16:creationId xmlns:a16="http://schemas.microsoft.com/office/drawing/2014/main" id="{FB2FDAB7-B36E-4A5D-928F-B49F8FF9A256}"/>
                </a:ext>
              </a:extLst>
            </p:cNvPr>
            <p:cNvSpPr txBox="1"/>
            <p:nvPr/>
          </p:nvSpPr>
          <p:spPr>
            <a:xfrm>
              <a:off x="1517058" y="3951813"/>
              <a:ext cx="3906908" cy="523220"/>
            </a:xfrm>
            <a:prstGeom prst="rect">
              <a:avLst/>
            </a:prstGeom>
            <a:noFill/>
          </p:spPr>
          <p:txBody>
            <a:bodyPr wrap="square" anchor="ctr">
              <a:spAutoFit/>
            </a:bodyPr>
            <a:lstStyle/>
            <a:p>
              <a:r>
                <a:rPr lang="en-US" sz="28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Objective</a:t>
              </a:r>
              <a:r>
                <a:rPr lang="en-US" sz="2800" b="1"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orientation</a:t>
              </a:r>
            </a:p>
          </p:txBody>
        </p:sp>
        <p:grpSp>
          <p:nvGrpSpPr>
            <p:cNvPr id="7" name="Group 6"/>
            <p:cNvGrpSpPr/>
            <p:nvPr/>
          </p:nvGrpSpPr>
          <p:grpSpPr>
            <a:xfrm>
              <a:off x="809090" y="3922272"/>
              <a:ext cx="584929" cy="582304"/>
              <a:chOff x="809090" y="3922272"/>
              <a:chExt cx="584929" cy="582304"/>
            </a:xfrm>
          </p:grpSpPr>
          <p:sp>
            <p:nvSpPr>
              <p:cNvPr id="22" name="Rectangle 21">
                <a:extLst>
                  <a:ext uri="{FF2B5EF4-FFF2-40B4-BE49-F238E27FC236}">
                    <a16:creationId xmlns:a16="http://schemas.microsoft.com/office/drawing/2014/main" id="{84611E0A-5BFF-4C69-B4C3-0FE778788876}"/>
                  </a:ext>
                </a:extLst>
              </p:cNvPr>
              <p:cNvSpPr/>
              <p:nvPr/>
            </p:nvSpPr>
            <p:spPr>
              <a:xfrm>
                <a:off x="809090" y="3922272"/>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25" name="TextBox 24"/>
              <p:cNvSpPr txBox="1"/>
              <p:nvPr/>
            </p:nvSpPr>
            <p:spPr>
              <a:xfrm>
                <a:off x="858830" y="4013368"/>
                <a:ext cx="535189" cy="400110"/>
              </a:xfrm>
              <a:prstGeom prst="rect">
                <a:avLst/>
              </a:prstGeom>
              <a:noFill/>
            </p:spPr>
            <p:txBody>
              <a:bodyPr wrap="none" rtlCol="0">
                <a:spAutoFit/>
              </a:bodyPr>
              <a:lstStyle/>
              <a:p>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03</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2" name="Group 11"/>
          <p:cNvGrpSpPr/>
          <p:nvPr/>
        </p:nvGrpSpPr>
        <p:grpSpPr>
          <a:xfrm>
            <a:off x="6069556" y="4966058"/>
            <a:ext cx="3986863" cy="582304"/>
            <a:chOff x="809090" y="4846684"/>
            <a:chExt cx="4170049" cy="582304"/>
          </a:xfrm>
        </p:grpSpPr>
        <p:sp>
          <p:nvSpPr>
            <p:cNvPr id="23" name="TextBox 22">
              <a:extLst>
                <a:ext uri="{FF2B5EF4-FFF2-40B4-BE49-F238E27FC236}">
                  <a16:creationId xmlns:a16="http://schemas.microsoft.com/office/drawing/2014/main" id="{FB2FDAB7-B36E-4A5D-928F-B49F8FF9A256}"/>
                </a:ext>
              </a:extLst>
            </p:cNvPr>
            <p:cNvSpPr txBox="1"/>
            <p:nvPr/>
          </p:nvSpPr>
          <p:spPr>
            <a:xfrm>
              <a:off x="1517059" y="4876225"/>
              <a:ext cx="3462080" cy="523220"/>
            </a:xfrm>
            <a:prstGeom prst="rect">
              <a:avLst/>
            </a:prstGeom>
            <a:noFill/>
          </p:spPr>
          <p:txBody>
            <a:bodyPr wrap="square" anchor="ctr">
              <a:spAutoFit/>
            </a:bodyPr>
            <a:lstStyle/>
            <a:p>
              <a:r>
                <a:rPr 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Commitment</a:t>
              </a:r>
            </a:p>
          </p:txBody>
        </p:sp>
        <p:grpSp>
          <p:nvGrpSpPr>
            <p:cNvPr id="8" name="Group 7"/>
            <p:cNvGrpSpPr/>
            <p:nvPr/>
          </p:nvGrpSpPr>
          <p:grpSpPr>
            <a:xfrm>
              <a:off x="809090" y="4846684"/>
              <a:ext cx="584929" cy="582304"/>
              <a:chOff x="809090" y="4846684"/>
              <a:chExt cx="584929" cy="582304"/>
            </a:xfrm>
          </p:grpSpPr>
          <p:sp>
            <p:nvSpPr>
              <p:cNvPr id="24" name="Rectangle 23">
                <a:extLst>
                  <a:ext uri="{FF2B5EF4-FFF2-40B4-BE49-F238E27FC236}">
                    <a16:creationId xmlns:a16="http://schemas.microsoft.com/office/drawing/2014/main" id="{84611E0A-5BFF-4C69-B4C3-0FE778788876}"/>
                  </a:ext>
                </a:extLst>
              </p:cNvPr>
              <p:cNvSpPr/>
              <p:nvPr/>
            </p:nvSpPr>
            <p:spPr>
              <a:xfrm>
                <a:off x="809090" y="4846684"/>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26" name="TextBox 25"/>
              <p:cNvSpPr txBox="1"/>
              <p:nvPr/>
            </p:nvSpPr>
            <p:spPr>
              <a:xfrm>
                <a:off x="858830" y="4922391"/>
                <a:ext cx="535189" cy="400110"/>
              </a:xfrm>
              <a:prstGeom prst="rect">
                <a:avLst/>
              </a:prstGeom>
              <a:noFill/>
            </p:spPr>
            <p:txBody>
              <a:bodyPr wrap="none" rtlCol="0">
                <a:spAutoFit/>
              </a:bodyPr>
              <a:lstStyle/>
              <a:p>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04</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298325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flipH="1">
            <a:off x="1524000" y="0"/>
            <a:ext cx="9143999" cy="6858000"/>
          </a:xfrm>
          <a:prstGeom prst="rect">
            <a:avLst/>
          </a:prstGeom>
          <a:gradFill>
            <a:gsLst>
              <a:gs pos="10000">
                <a:schemeClr val="accent6">
                  <a:lumMod val="20000"/>
                  <a:lumOff val="80000"/>
                </a:schemeClr>
              </a:gs>
              <a:gs pos="100000">
                <a:schemeClr val="bg1">
                  <a:alpha val="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22" name="Picture 21" descr="A picture containing table, person, room, library&#10;&#10;Description automatically generated">
            <a:extLst>
              <a:ext uri="{FF2B5EF4-FFF2-40B4-BE49-F238E27FC236}">
                <a16:creationId xmlns:a16="http://schemas.microsoft.com/office/drawing/2014/main" id="{FC65351E-807D-43B7-B518-EC5257C3424D}"/>
              </a:ext>
            </a:extLst>
          </p:cNvPr>
          <p:cNvPicPr>
            <a:picLocks noChangeAspect="1"/>
          </p:cNvPicPr>
          <p:nvPr/>
        </p:nvPicPr>
        <p:blipFill>
          <a:blip r:embed="rId2" cstate="print">
            <a:extLst>
              <a:ext uri="{28A0092B-C50C-407E-A947-70E740481C1C}">
                <a14:useLocalDpi xmlns:a14="http://schemas.microsoft.com/office/drawing/2010/main" val="0"/>
              </a:ext>
            </a:extLst>
          </a:blip>
          <a:srcRect l="40166" r="17689"/>
          <a:stretch>
            <a:fillRect/>
          </a:stretch>
        </p:blipFill>
        <p:spPr>
          <a:xfrm>
            <a:off x="6247638" y="0"/>
            <a:ext cx="3914898" cy="6192724"/>
          </a:xfrm>
          <a:custGeom>
            <a:avLst/>
            <a:gdLst>
              <a:gd name="connsiteX0" fmla="*/ 0 w 3914898"/>
              <a:gd name="connsiteY0" fmla="*/ 0 h 6192724"/>
              <a:gd name="connsiteX1" fmla="*/ 3914898 w 3914898"/>
              <a:gd name="connsiteY1" fmla="*/ 0 h 6192724"/>
              <a:gd name="connsiteX2" fmla="*/ 3914898 w 3914898"/>
              <a:gd name="connsiteY2" fmla="*/ 6192724 h 6192724"/>
              <a:gd name="connsiteX3" fmla="*/ 0 w 3914898"/>
              <a:gd name="connsiteY3" fmla="*/ 6192724 h 6192724"/>
            </a:gdLst>
            <a:ahLst/>
            <a:cxnLst>
              <a:cxn ang="0">
                <a:pos x="connsiteX0" y="connsiteY0"/>
              </a:cxn>
              <a:cxn ang="0">
                <a:pos x="connsiteX1" y="connsiteY1"/>
              </a:cxn>
              <a:cxn ang="0">
                <a:pos x="connsiteX2" y="connsiteY2"/>
              </a:cxn>
              <a:cxn ang="0">
                <a:pos x="connsiteX3" y="connsiteY3"/>
              </a:cxn>
            </a:cxnLst>
            <a:rect l="l" t="t" r="r" b="b"/>
            <a:pathLst>
              <a:path w="3914898" h="6192724">
                <a:moveTo>
                  <a:pt x="0" y="0"/>
                </a:moveTo>
                <a:lnTo>
                  <a:pt x="3914898" y="0"/>
                </a:lnTo>
                <a:lnTo>
                  <a:pt x="3914898" y="6192724"/>
                </a:lnTo>
                <a:lnTo>
                  <a:pt x="0" y="6192724"/>
                </a:lnTo>
                <a:close/>
              </a:path>
            </a:pathLst>
          </a:custGeom>
        </p:spPr>
      </p:pic>
      <p:sp>
        <p:nvSpPr>
          <p:cNvPr id="10" name="Rectangle 9">
            <a:extLst>
              <a:ext uri="{FF2B5EF4-FFF2-40B4-BE49-F238E27FC236}">
                <a16:creationId xmlns:a16="http://schemas.microsoft.com/office/drawing/2014/main" id="{0DD33E7D-F52D-4B8F-AB37-27B4347BEA73}"/>
              </a:ext>
            </a:extLst>
          </p:cNvPr>
          <p:cNvSpPr/>
          <p:nvPr/>
        </p:nvSpPr>
        <p:spPr>
          <a:xfrm flipH="1">
            <a:off x="1523995" y="4387806"/>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4" name="Rectangle 13">
            <a:extLst>
              <a:ext uri="{FF2B5EF4-FFF2-40B4-BE49-F238E27FC236}">
                <a16:creationId xmlns:a16="http://schemas.microsoft.com/office/drawing/2014/main" id="{0DD33E7D-F52D-4B8F-AB37-27B4347BEA73}"/>
              </a:ext>
            </a:extLst>
          </p:cNvPr>
          <p:cNvSpPr/>
          <p:nvPr/>
        </p:nvSpPr>
        <p:spPr>
          <a:xfrm flipH="1">
            <a:off x="1523995" y="2518063"/>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 name="Rectangle 2"/>
          <p:cNvSpPr/>
          <p:nvPr/>
        </p:nvSpPr>
        <p:spPr>
          <a:xfrm>
            <a:off x="2139136" y="1614788"/>
            <a:ext cx="3836748" cy="830997"/>
          </a:xfrm>
          <a:prstGeom prst="rect">
            <a:avLst/>
          </a:prstGeom>
        </p:spPr>
        <p:txBody>
          <a:bodyPr wrap="square">
            <a:spAutoFit/>
          </a:bodyPr>
          <a:lstStyle/>
          <a:p>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DILIGENCE </a:t>
            </a:r>
            <a:br>
              <a:rPr lang="id-ID" sz="2400" b="1" dirty="0">
                <a:solidFill>
                  <a:schemeClr val="accent3"/>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at work &amp; home</a:t>
            </a:r>
          </a:p>
        </p:txBody>
      </p:sp>
      <p:sp>
        <p:nvSpPr>
          <p:cNvPr id="6" name="Rectangle 5"/>
          <p:cNvSpPr/>
          <p:nvPr/>
        </p:nvSpPr>
        <p:spPr>
          <a:xfrm>
            <a:off x="2139137" y="2739258"/>
            <a:ext cx="3383591" cy="1569660"/>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What aspects of </a:t>
            </a:r>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DILIGENCE</a:t>
            </a:r>
            <a:r>
              <a:rPr lang="en-US" sz="2400" dirty="0">
                <a:latin typeface="Tahoma" panose="020B0604030504040204" pitchFamily="34" charset="0"/>
                <a:ea typeface="Tahoma" panose="020B0604030504040204" pitchFamily="34" charset="0"/>
                <a:cs typeface="Tahoma" panose="020B0604030504040204" pitchFamily="34" charset="0"/>
              </a:rPr>
              <a:t> need to be sharpened in your life?</a:t>
            </a:r>
          </a:p>
        </p:txBody>
      </p:sp>
      <p:sp>
        <p:nvSpPr>
          <p:cNvPr id="9" name="Rectangle 8"/>
          <p:cNvSpPr/>
          <p:nvPr/>
        </p:nvSpPr>
        <p:spPr>
          <a:xfrm>
            <a:off x="2139137" y="4712440"/>
            <a:ext cx="3694079" cy="1569660"/>
          </a:xfrm>
          <a:prstGeom prst="rect">
            <a:avLst/>
          </a:prstGeom>
        </p:spPr>
        <p:txBody>
          <a:bodyPr wrap="squar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SPECIFIC ACTIONS </a:t>
            </a:r>
            <a:r>
              <a:rPr lang="en-US" sz="2400" dirty="0">
                <a:latin typeface="Tahoma" panose="020B0604030504040204" pitchFamily="34" charset="0"/>
                <a:ea typeface="Tahoma" panose="020B0604030504040204" pitchFamily="34" charset="0"/>
                <a:cs typeface="Tahoma" panose="020B0604030504040204" pitchFamily="34" charset="0"/>
              </a:rPr>
              <a:t>you will take in the next 30 days at work and home.</a:t>
            </a:r>
          </a:p>
        </p:txBody>
      </p:sp>
      <p:sp>
        <p:nvSpPr>
          <p:cNvPr id="19" name="Rectangle 18"/>
          <p:cNvSpPr/>
          <p:nvPr/>
        </p:nvSpPr>
        <p:spPr>
          <a:xfrm>
            <a:off x="2139137" y="783029"/>
            <a:ext cx="3836748" cy="646331"/>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Application</a:t>
            </a:r>
          </a:p>
        </p:txBody>
      </p:sp>
      <p:sp>
        <p:nvSpPr>
          <p:cNvPr id="16" name="Rectangle 15">
            <a:extLst>
              <a:ext uri="{FF2B5EF4-FFF2-40B4-BE49-F238E27FC236}">
                <a16:creationId xmlns:a16="http://schemas.microsoft.com/office/drawing/2014/main" id="{885FD3E2-7656-4B74-B9C7-4DD1DF48FA7B}"/>
              </a:ext>
            </a:extLst>
          </p:cNvPr>
          <p:cNvSpPr/>
          <p:nvPr/>
        </p:nvSpPr>
        <p:spPr>
          <a:xfrm>
            <a:off x="6247640" y="0"/>
            <a:ext cx="3914889" cy="6197600"/>
          </a:xfrm>
          <a:prstGeom prst="rect">
            <a:avLst/>
          </a:prstGeom>
          <a:gradFill flip="none" rotWithShape="1">
            <a:gsLst>
              <a:gs pos="0">
                <a:schemeClr val="accent3">
                  <a:alpha val="2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cxnSp>
        <p:nvCxnSpPr>
          <p:cNvPr id="13" name="Straight Connector 12">
            <a:extLst>
              <a:ext uri="{FF2B5EF4-FFF2-40B4-BE49-F238E27FC236}">
                <a16:creationId xmlns:a16="http://schemas.microsoft.com/office/drawing/2014/main" id="{AA48A5C5-F026-40FB-9FDE-3E85892436F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BA05D23-547F-4CC7-9BA9-E854DFCFB46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51</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pic>
        <p:nvPicPr>
          <p:cNvPr id="17" name="Picture 16" descr="A picture containing food, light&#10;&#10;Description automatically generated">
            <a:extLst>
              <a:ext uri="{FF2B5EF4-FFF2-40B4-BE49-F238E27FC236}">
                <a16:creationId xmlns:a16="http://schemas.microsoft.com/office/drawing/2014/main" id="{6B8F9990-0DA9-43D0-8594-093BE7A448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53" t="11462" r="38723" b="8271"/>
          <a:stretch/>
        </p:blipFill>
        <p:spPr>
          <a:xfrm>
            <a:off x="5522737" y="2030286"/>
            <a:ext cx="1504799" cy="3394238"/>
          </a:xfrm>
          <a:prstGeom prst="rect">
            <a:avLst/>
          </a:prstGeom>
          <a:effectLst>
            <a:outerShdw blurRad="254000" sx="105000" sy="105000" algn="ctr" rotWithShape="0">
              <a:prstClr val="black">
                <a:alpha val="20000"/>
              </a:prstClr>
            </a:outerShdw>
          </a:effectLst>
        </p:spPr>
      </p:pic>
    </p:spTree>
    <p:extLst>
      <p:ext uri="{BB962C8B-B14F-4D97-AF65-F5344CB8AC3E}">
        <p14:creationId xmlns:p14="http://schemas.microsoft.com/office/powerpoint/2010/main" val="2831710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flipH="1">
            <a:off x="5528210" y="0"/>
            <a:ext cx="5141398" cy="6858000"/>
          </a:xfrm>
          <a:prstGeom prst="rect">
            <a:avLst/>
          </a:prstGeom>
          <a:gradFill>
            <a:gsLst>
              <a:gs pos="0">
                <a:schemeClr val="accent6">
                  <a:lumMod val="20000"/>
                  <a:lumOff val="80000"/>
                </a:schemeClr>
              </a:gs>
              <a:gs pos="100000">
                <a:schemeClr val="bg1">
                  <a:alpha val="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85189" y="410918"/>
            <a:ext cx="3972824" cy="1200329"/>
          </a:xfrm>
          <a:prstGeom prst="rect">
            <a:avLst/>
          </a:prstGeom>
        </p:spPr>
        <p:txBody>
          <a:bodyPr wrap="square">
            <a:spAutoFit/>
          </a:bodyPr>
          <a:lstStyle/>
          <a:p>
            <a:r>
              <a:rPr lang="en-US" sz="3600" b="1" dirty="0">
                <a:solidFill>
                  <a:schemeClr val="accent3"/>
                </a:solidFill>
                <a:latin typeface="Tahoma" panose="020B0604030504040204" pitchFamily="34" charset="0"/>
                <a:ea typeface="Tahoma" panose="020B0604030504040204" pitchFamily="34" charset="0"/>
                <a:cs typeface="Tahoma" panose="020B0604030504040204" pitchFamily="34" charset="0"/>
              </a:rPr>
              <a:t>Humility</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versus arrogance </a:t>
            </a:r>
          </a:p>
        </p:txBody>
      </p:sp>
      <p:grpSp>
        <p:nvGrpSpPr>
          <p:cNvPr id="11" name="Group 10">
            <a:extLst>
              <a:ext uri="{FF2B5EF4-FFF2-40B4-BE49-F238E27FC236}">
                <a16:creationId xmlns:a16="http://schemas.microsoft.com/office/drawing/2014/main" id="{A9B120BD-3566-4D71-B943-0FD0CCB20CD6}"/>
              </a:ext>
            </a:extLst>
          </p:cNvPr>
          <p:cNvGrpSpPr/>
          <p:nvPr/>
        </p:nvGrpSpPr>
        <p:grpSpPr>
          <a:xfrm>
            <a:off x="5992705" y="1734851"/>
            <a:ext cx="4356319" cy="707886"/>
            <a:chOff x="4468704" y="1734851"/>
            <a:chExt cx="4356319" cy="707886"/>
          </a:xfrm>
        </p:grpSpPr>
        <p:sp>
          <p:nvSpPr>
            <p:cNvPr id="16" name="TextBox 15">
              <a:extLst>
                <a:ext uri="{FF2B5EF4-FFF2-40B4-BE49-F238E27FC236}">
                  <a16:creationId xmlns:a16="http://schemas.microsoft.com/office/drawing/2014/main" id="{FB2FDAB7-B36E-4A5D-928F-B49F8FF9A256}"/>
                </a:ext>
              </a:extLst>
            </p:cNvPr>
            <p:cNvSpPr txBox="1"/>
            <p:nvPr/>
          </p:nvSpPr>
          <p:spPr>
            <a:xfrm>
              <a:off x="5067155" y="1734851"/>
              <a:ext cx="3757868" cy="707886"/>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Concern for the interest of others</a:t>
              </a:r>
            </a:p>
          </p:txBody>
        </p:sp>
        <p:grpSp>
          <p:nvGrpSpPr>
            <p:cNvPr id="2" name="Group 1"/>
            <p:cNvGrpSpPr/>
            <p:nvPr/>
          </p:nvGrpSpPr>
          <p:grpSpPr>
            <a:xfrm>
              <a:off x="4468704" y="1878295"/>
              <a:ext cx="488305" cy="462657"/>
              <a:chOff x="5057091" y="1816531"/>
              <a:chExt cx="488305" cy="462657"/>
            </a:xfrm>
          </p:grpSpPr>
          <p:sp>
            <p:nvSpPr>
              <p:cNvPr id="17" name="Rectangle 16">
                <a:extLst>
                  <a:ext uri="{FF2B5EF4-FFF2-40B4-BE49-F238E27FC236}">
                    <a16:creationId xmlns:a16="http://schemas.microsoft.com/office/drawing/2014/main" id="{84611E0A-5BFF-4C69-B4C3-0FE778788876}"/>
                  </a:ext>
                </a:extLst>
              </p:cNvPr>
              <p:cNvSpPr/>
              <p:nvPr/>
            </p:nvSpPr>
            <p:spPr>
              <a:xfrm>
                <a:off x="5057091" y="1816531"/>
                <a:ext cx="462657" cy="4626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5065778" y="1842364"/>
                <a:ext cx="479618" cy="369332"/>
              </a:xfrm>
              <a:prstGeom prst="rect">
                <a:avLst/>
              </a:prstGeom>
              <a:noFill/>
            </p:spPr>
            <p:txBody>
              <a:bodyPr wrap="none" rtlCol="0">
                <a:spAutoFit/>
              </a:bodyPr>
              <a:lstStyle/>
              <a:p>
                <a:r>
                  <a:rPr lang="id-ID" b="1" dirty="0">
                    <a:solidFill>
                      <a:schemeClr val="bg1"/>
                    </a:solidFill>
                    <a:latin typeface="Tahoma" panose="020B0604030504040204" pitchFamily="34" charset="0"/>
                    <a:ea typeface="Tahoma" panose="020B0604030504040204" pitchFamily="34" charset="0"/>
                    <a:cs typeface="Tahoma" panose="020B0604030504040204" pitchFamily="34" charset="0"/>
                  </a:rPr>
                  <a:t>01</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2" name="Group 11">
            <a:extLst>
              <a:ext uri="{FF2B5EF4-FFF2-40B4-BE49-F238E27FC236}">
                <a16:creationId xmlns:a16="http://schemas.microsoft.com/office/drawing/2014/main" id="{AE88FC79-E304-433F-8808-BB4729F8A7E5}"/>
              </a:ext>
            </a:extLst>
          </p:cNvPr>
          <p:cNvGrpSpPr/>
          <p:nvPr/>
        </p:nvGrpSpPr>
        <p:grpSpPr>
          <a:xfrm>
            <a:off x="5992705" y="2432097"/>
            <a:ext cx="3697101" cy="707886"/>
            <a:chOff x="4468704" y="2432097"/>
            <a:chExt cx="3697101" cy="707886"/>
          </a:xfrm>
        </p:grpSpPr>
        <p:sp>
          <p:nvSpPr>
            <p:cNvPr id="19" name="TextBox 18">
              <a:extLst>
                <a:ext uri="{FF2B5EF4-FFF2-40B4-BE49-F238E27FC236}">
                  <a16:creationId xmlns:a16="http://schemas.microsoft.com/office/drawing/2014/main" id="{FB2FDAB7-B36E-4A5D-928F-B49F8FF9A256}"/>
                </a:ext>
              </a:extLst>
            </p:cNvPr>
            <p:cNvSpPr txBox="1"/>
            <p:nvPr/>
          </p:nvSpPr>
          <p:spPr>
            <a:xfrm>
              <a:off x="5067155" y="2432097"/>
              <a:ext cx="3098650" cy="707886"/>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Demonstrated by good </a:t>
              </a:r>
              <a:r>
                <a:rPr lang="en-US" sz="20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Listening skills</a:t>
              </a:r>
            </a:p>
          </p:txBody>
        </p:sp>
        <p:grpSp>
          <p:nvGrpSpPr>
            <p:cNvPr id="3" name="Group 2"/>
            <p:cNvGrpSpPr/>
            <p:nvPr/>
          </p:nvGrpSpPr>
          <p:grpSpPr>
            <a:xfrm>
              <a:off x="4468704" y="2562650"/>
              <a:ext cx="488305" cy="462657"/>
              <a:chOff x="5057091" y="2500886"/>
              <a:chExt cx="488305" cy="462657"/>
            </a:xfrm>
          </p:grpSpPr>
          <p:sp>
            <p:nvSpPr>
              <p:cNvPr id="20" name="Rectangle 19">
                <a:extLst>
                  <a:ext uri="{FF2B5EF4-FFF2-40B4-BE49-F238E27FC236}">
                    <a16:creationId xmlns:a16="http://schemas.microsoft.com/office/drawing/2014/main" id="{84611E0A-5BFF-4C69-B4C3-0FE778788876}"/>
                  </a:ext>
                </a:extLst>
              </p:cNvPr>
              <p:cNvSpPr/>
              <p:nvPr/>
            </p:nvSpPr>
            <p:spPr>
              <a:xfrm>
                <a:off x="5057091" y="2500886"/>
                <a:ext cx="462657" cy="4626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5065778" y="2541763"/>
                <a:ext cx="479618" cy="369332"/>
              </a:xfrm>
              <a:prstGeom prst="rect">
                <a:avLst/>
              </a:prstGeom>
              <a:noFill/>
            </p:spPr>
            <p:txBody>
              <a:bodyPr wrap="none" rtlCol="0">
                <a:spAutoFit/>
              </a:bodyPr>
              <a:lstStyle/>
              <a:p>
                <a:r>
                  <a:rPr lang="id-ID" b="1" dirty="0">
                    <a:solidFill>
                      <a:schemeClr val="bg1"/>
                    </a:solidFill>
                    <a:latin typeface="Tahoma" panose="020B0604030504040204" pitchFamily="34" charset="0"/>
                    <a:ea typeface="Tahoma" panose="020B0604030504040204" pitchFamily="34" charset="0"/>
                    <a:cs typeface="Tahoma" panose="020B0604030504040204" pitchFamily="34" charset="0"/>
                  </a:rPr>
                  <a:t>02</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3" name="Group 12">
            <a:extLst>
              <a:ext uri="{FF2B5EF4-FFF2-40B4-BE49-F238E27FC236}">
                <a16:creationId xmlns:a16="http://schemas.microsoft.com/office/drawing/2014/main" id="{B62C0EE9-BC04-4333-AEB6-C5B31807826E}"/>
              </a:ext>
            </a:extLst>
          </p:cNvPr>
          <p:cNvGrpSpPr/>
          <p:nvPr/>
        </p:nvGrpSpPr>
        <p:grpSpPr>
          <a:xfrm>
            <a:off x="5992705" y="3247006"/>
            <a:ext cx="4631657" cy="462657"/>
            <a:chOff x="4468704" y="3247005"/>
            <a:chExt cx="4631657" cy="462657"/>
          </a:xfrm>
        </p:grpSpPr>
        <p:sp>
          <p:nvSpPr>
            <p:cNvPr id="21" name="TextBox 20">
              <a:extLst>
                <a:ext uri="{FF2B5EF4-FFF2-40B4-BE49-F238E27FC236}">
                  <a16:creationId xmlns:a16="http://schemas.microsoft.com/office/drawing/2014/main" id="{FB2FDAB7-B36E-4A5D-928F-B49F8FF9A256}"/>
                </a:ext>
              </a:extLst>
            </p:cNvPr>
            <p:cNvSpPr txBox="1"/>
            <p:nvPr/>
          </p:nvSpPr>
          <p:spPr>
            <a:xfrm>
              <a:off x="5067154" y="3285547"/>
              <a:ext cx="4033207" cy="400110"/>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Admits when </a:t>
              </a:r>
              <a:r>
                <a:rPr lang="en-US" sz="20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wrong</a:t>
              </a:r>
            </a:p>
          </p:txBody>
        </p:sp>
        <p:grpSp>
          <p:nvGrpSpPr>
            <p:cNvPr id="6" name="Group 5"/>
            <p:cNvGrpSpPr/>
            <p:nvPr/>
          </p:nvGrpSpPr>
          <p:grpSpPr>
            <a:xfrm>
              <a:off x="4468704" y="3247005"/>
              <a:ext cx="488305" cy="462657"/>
              <a:chOff x="5057091" y="3185241"/>
              <a:chExt cx="488305" cy="462657"/>
            </a:xfrm>
          </p:grpSpPr>
          <p:sp>
            <p:nvSpPr>
              <p:cNvPr id="22" name="Rectangle 21">
                <a:extLst>
                  <a:ext uri="{FF2B5EF4-FFF2-40B4-BE49-F238E27FC236}">
                    <a16:creationId xmlns:a16="http://schemas.microsoft.com/office/drawing/2014/main" id="{84611E0A-5BFF-4C69-B4C3-0FE778788876}"/>
                  </a:ext>
                </a:extLst>
              </p:cNvPr>
              <p:cNvSpPr/>
              <p:nvPr/>
            </p:nvSpPr>
            <p:spPr>
              <a:xfrm>
                <a:off x="5057091" y="3185241"/>
                <a:ext cx="462657" cy="4626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5065778" y="3218005"/>
                <a:ext cx="479618" cy="369332"/>
              </a:xfrm>
              <a:prstGeom prst="rect">
                <a:avLst/>
              </a:prstGeom>
              <a:noFill/>
            </p:spPr>
            <p:txBody>
              <a:bodyPr wrap="none" rtlCol="0">
                <a:spAutoFit/>
              </a:bodyPr>
              <a:lstStyle/>
              <a:p>
                <a:r>
                  <a:rPr lang="id-ID" b="1" dirty="0">
                    <a:solidFill>
                      <a:schemeClr val="bg1"/>
                    </a:solidFill>
                    <a:latin typeface="Tahoma" panose="020B0604030504040204" pitchFamily="34" charset="0"/>
                    <a:ea typeface="Tahoma" panose="020B0604030504040204" pitchFamily="34" charset="0"/>
                    <a:cs typeface="Tahoma" panose="020B0604030504040204" pitchFamily="34" charset="0"/>
                  </a:rPr>
                  <a:t>03</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4" name="Group 13">
            <a:extLst>
              <a:ext uri="{FF2B5EF4-FFF2-40B4-BE49-F238E27FC236}">
                <a16:creationId xmlns:a16="http://schemas.microsoft.com/office/drawing/2014/main" id="{180C5AA0-65B4-4DD5-82BF-A6BA8FE48489}"/>
              </a:ext>
            </a:extLst>
          </p:cNvPr>
          <p:cNvGrpSpPr/>
          <p:nvPr/>
        </p:nvGrpSpPr>
        <p:grpSpPr>
          <a:xfrm>
            <a:off x="5992705" y="3929977"/>
            <a:ext cx="4631657" cy="464040"/>
            <a:chOff x="4468704" y="3929977"/>
            <a:chExt cx="4631657" cy="464040"/>
          </a:xfrm>
        </p:grpSpPr>
        <p:sp>
          <p:nvSpPr>
            <p:cNvPr id="23" name="TextBox 22">
              <a:extLst>
                <a:ext uri="{FF2B5EF4-FFF2-40B4-BE49-F238E27FC236}">
                  <a16:creationId xmlns:a16="http://schemas.microsoft.com/office/drawing/2014/main" id="{FB2FDAB7-B36E-4A5D-928F-B49F8FF9A256}"/>
                </a:ext>
              </a:extLst>
            </p:cNvPr>
            <p:cNvSpPr txBox="1"/>
            <p:nvPr/>
          </p:nvSpPr>
          <p:spPr>
            <a:xfrm>
              <a:off x="5067154" y="3929977"/>
              <a:ext cx="4033207" cy="400110"/>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Results in more ideas &amp; </a:t>
              </a:r>
              <a:r>
                <a:rPr lang="en-US" sz="20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learning</a:t>
              </a:r>
            </a:p>
          </p:txBody>
        </p:sp>
        <p:grpSp>
          <p:nvGrpSpPr>
            <p:cNvPr id="7" name="Group 6"/>
            <p:cNvGrpSpPr/>
            <p:nvPr/>
          </p:nvGrpSpPr>
          <p:grpSpPr>
            <a:xfrm>
              <a:off x="4468704" y="3931360"/>
              <a:ext cx="488305" cy="462657"/>
              <a:chOff x="5057091" y="3869596"/>
              <a:chExt cx="488305" cy="462657"/>
            </a:xfrm>
          </p:grpSpPr>
          <p:sp>
            <p:nvSpPr>
              <p:cNvPr id="24" name="Rectangle 23">
                <a:extLst>
                  <a:ext uri="{FF2B5EF4-FFF2-40B4-BE49-F238E27FC236}">
                    <a16:creationId xmlns:a16="http://schemas.microsoft.com/office/drawing/2014/main" id="{84611E0A-5BFF-4C69-B4C3-0FE778788876}"/>
                  </a:ext>
                </a:extLst>
              </p:cNvPr>
              <p:cNvSpPr/>
              <p:nvPr/>
            </p:nvSpPr>
            <p:spPr>
              <a:xfrm>
                <a:off x="5057091" y="3869596"/>
                <a:ext cx="462657" cy="4626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5065778" y="3911845"/>
                <a:ext cx="479618" cy="369332"/>
              </a:xfrm>
              <a:prstGeom prst="rect">
                <a:avLst/>
              </a:prstGeom>
              <a:noFill/>
            </p:spPr>
            <p:txBody>
              <a:bodyPr wrap="none" rtlCol="0">
                <a:spAutoFit/>
              </a:bodyPr>
              <a:lstStyle/>
              <a:p>
                <a:r>
                  <a:rPr lang="id-ID" b="1" dirty="0">
                    <a:solidFill>
                      <a:schemeClr val="bg1"/>
                    </a:solidFill>
                    <a:latin typeface="Tahoma" panose="020B0604030504040204" pitchFamily="34" charset="0"/>
                    <a:ea typeface="Tahoma" panose="020B0604030504040204" pitchFamily="34" charset="0"/>
                    <a:cs typeface="Tahoma" panose="020B0604030504040204" pitchFamily="34" charset="0"/>
                  </a:rPr>
                  <a:t>04</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5" name="Group 14">
            <a:extLst>
              <a:ext uri="{FF2B5EF4-FFF2-40B4-BE49-F238E27FC236}">
                <a16:creationId xmlns:a16="http://schemas.microsoft.com/office/drawing/2014/main" id="{C08D27DE-B195-4D85-B92E-90D1C73C4366}"/>
              </a:ext>
            </a:extLst>
          </p:cNvPr>
          <p:cNvGrpSpPr/>
          <p:nvPr/>
        </p:nvGrpSpPr>
        <p:grpSpPr>
          <a:xfrm>
            <a:off x="5992704" y="4502296"/>
            <a:ext cx="4489008" cy="707886"/>
            <a:chOff x="4468704" y="4502296"/>
            <a:chExt cx="4489008" cy="707886"/>
          </a:xfrm>
        </p:grpSpPr>
        <p:sp>
          <p:nvSpPr>
            <p:cNvPr id="18" name="TextBox 17">
              <a:extLst>
                <a:ext uri="{FF2B5EF4-FFF2-40B4-BE49-F238E27FC236}">
                  <a16:creationId xmlns:a16="http://schemas.microsoft.com/office/drawing/2014/main" id="{FB2FDAB7-B36E-4A5D-928F-B49F8FF9A256}"/>
                </a:ext>
              </a:extLst>
            </p:cNvPr>
            <p:cNvSpPr txBox="1"/>
            <p:nvPr/>
          </p:nvSpPr>
          <p:spPr>
            <a:xfrm>
              <a:off x="5067154" y="4502296"/>
              <a:ext cx="3890558" cy="707886"/>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Demonstrated through the concept of </a:t>
              </a:r>
              <a:r>
                <a:rPr lang="en-US" sz="20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servant</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leadership</a:t>
              </a:r>
            </a:p>
          </p:txBody>
        </p:sp>
        <p:grpSp>
          <p:nvGrpSpPr>
            <p:cNvPr id="8" name="Group 7"/>
            <p:cNvGrpSpPr/>
            <p:nvPr/>
          </p:nvGrpSpPr>
          <p:grpSpPr>
            <a:xfrm>
              <a:off x="4468704" y="4615715"/>
              <a:ext cx="488305" cy="462657"/>
              <a:chOff x="5057091" y="4553951"/>
              <a:chExt cx="488305" cy="462657"/>
            </a:xfrm>
          </p:grpSpPr>
          <p:sp>
            <p:nvSpPr>
              <p:cNvPr id="26" name="Rectangle 25">
                <a:extLst>
                  <a:ext uri="{FF2B5EF4-FFF2-40B4-BE49-F238E27FC236}">
                    <a16:creationId xmlns:a16="http://schemas.microsoft.com/office/drawing/2014/main" id="{84611E0A-5BFF-4C69-B4C3-0FE778788876}"/>
                  </a:ext>
                </a:extLst>
              </p:cNvPr>
              <p:cNvSpPr/>
              <p:nvPr/>
            </p:nvSpPr>
            <p:spPr>
              <a:xfrm>
                <a:off x="5057091" y="4553951"/>
                <a:ext cx="462657" cy="4626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5065778" y="4600613"/>
                <a:ext cx="479618" cy="369332"/>
              </a:xfrm>
              <a:prstGeom prst="rect">
                <a:avLst/>
              </a:prstGeom>
              <a:noFill/>
            </p:spPr>
            <p:txBody>
              <a:bodyPr wrap="none" rtlCol="0">
                <a:spAutoFit/>
              </a:bodyPr>
              <a:lstStyle/>
              <a:p>
                <a:r>
                  <a:rPr lang="id-ID" b="1" dirty="0">
                    <a:solidFill>
                      <a:schemeClr val="bg1"/>
                    </a:solidFill>
                    <a:latin typeface="Tahoma" panose="020B0604030504040204" pitchFamily="34" charset="0"/>
                    <a:ea typeface="Tahoma" panose="020B0604030504040204" pitchFamily="34" charset="0"/>
                    <a:cs typeface="Tahoma" panose="020B0604030504040204" pitchFamily="34" charset="0"/>
                  </a:rPr>
                  <a:t>05</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0" name="Group 29">
            <a:extLst>
              <a:ext uri="{FF2B5EF4-FFF2-40B4-BE49-F238E27FC236}">
                <a16:creationId xmlns:a16="http://schemas.microsoft.com/office/drawing/2014/main" id="{75C36D6B-1E15-439F-BB27-BA21D1095490}"/>
              </a:ext>
            </a:extLst>
          </p:cNvPr>
          <p:cNvGrpSpPr/>
          <p:nvPr/>
        </p:nvGrpSpPr>
        <p:grpSpPr>
          <a:xfrm>
            <a:off x="5992705" y="5300071"/>
            <a:ext cx="3697101" cy="499789"/>
            <a:chOff x="4468704" y="5300070"/>
            <a:chExt cx="3697101" cy="499789"/>
          </a:xfrm>
        </p:grpSpPr>
        <p:sp>
          <p:nvSpPr>
            <p:cNvPr id="5" name="Rectangle 4"/>
            <p:cNvSpPr/>
            <p:nvPr/>
          </p:nvSpPr>
          <p:spPr>
            <a:xfrm>
              <a:off x="5067154" y="5399749"/>
              <a:ext cx="3098651" cy="400110"/>
            </a:xfrm>
            <a:prstGeom prst="rect">
              <a:avLst/>
            </a:prstGeom>
          </p:spPr>
          <p:txBody>
            <a:bodyPr wrap="square">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Compassion &amp; gratitude</a:t>
              </a:r>
            </a:p>
          </p:txBody>
        </p:sp>
        <p:grpSp>
          <p:nvGrpSpPr>
            <p:cNvPr id="9" name="Group 8"/>
            <p:cNvGrpSpPr/>
            <p:nvPr/>
          </p:nvGrpSpPr>
          <p:grpSpPr>
            <a:xfrm>
              <a:off x="4468704" y="5300070"/>
              <a:ext cx="488305" cy="462657"/>
              <a:chOff x="5057091" y="5238306"/>
              <a:chExt cx="488305" cy="462657"/>
            </a:xfrm>
          </p:grpSpPr>
          <p:sp>
            <p:nvSpPr>
              <p:cNvPr id="27" name="Rectangle 26">
                <a:extLst>
                  <a:ext uri="{FF2B5EF4-FFF2-40B4-BE49-F238E27FC236}">
                    <a16:creationId xmlns:a16="http://schemas.microsoft.com/office/drawing/2014/main" id="{84611E0A-5BFF-4C69-B4C3-0FE778788876}"/>
                  </a:ext>
                </a:extLst>
              </p:cNvPr>
              <p:cNvSpPr/>
              <p:nvPr/>
            </p:nvSpPr>
            <p:spPr>
              <a:xfrm>
                <a:off x="5057091" y="5238306"/>
                <a:ext cx="462657" cy="4626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5065778" y="5273918"/>
                <a:ext cx="479618" cy="369332"/>
              </a:xfrm>
              <a:prstGeom prst="rect">
                <a:avLst/>
              </a:prstGeom>
              <a:noFill/>
            </p:spPr>
            <p:txBody>
              <a:bodyPr wrap="none" rtlCol="0">
                <a:spAutoFit/>
              </a:bodyPr>
              <a:lstStyle/>
              <a:p>
                <a:r>
                  <a:rPr lang="id-ID" b="1" dirty="0">
                    <a:solidFill>
                      <a:schemeClr val="bg1"/>
                    </a:solidFill>
                    <a:latin typeface="Tahoma" panose="020B0604030504040204" pitchFamily="34" charset="0"/>
                    <a:ea typeface="Tahoma" panose="020B0604030504040204" pitchFamily="34" charset="0"/>
                    <a:cs typeface="Tahoma" panose="020B0604030504040204" pitchFamily="34" charset="0"/>
                  </a:rPr>
                  <a:t>06</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8" name="Group 37">
            <a:extLst>
              <a:ext uri="{FF2B5EF4-FFF2-40B4-BE49-F238E27FC236}">
                <a16:creationId xmlns:a16="http://schemas.microsoft.com/office/drawing/2014/main" id="{1F98A4DD-02A1-4715-B03D-D34CB8BFEAE7}"/>
              </a:ext>
            </a:extLst>
          </p:cNvPr>
          <p:cNvGrpSpPr/>
          <p:nvPr/>
        </p:nvGrpSpPr>
        <p:grpSpPr>
          <a:xfrm>
            <a:off x="5992704" y="5984427"/>
            <a:ext cx="3460800" cy="470664"/>
            <a:chOff x="4468704" y="5984427"/>
            <a:chExt cx="3460800" cy="470664"/>
          </a:xfrm>
        </p:grpSpPr>
        <p:sp>
          <p:nvSpPr>
            <p:cNvPr id="25" name="Rectangle 24"/>
            <p:cNvSpPr/>
            <p:nvPr/>
          </p:nvSpPr>
          <p:spPr>
            <a:xfrm>
              <a:off x="5067154" y="6054981"/>
              <a:ext cx="2862350" cy="400110"/>
            </a:xfrm>
            <a:prstGeom prst="rect">
              <a:avLst/>
            </a:prstGeom>
          </p:spPr>
          <p:txBody>
            <a:bodyPr wrap="square">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Wisdom in counselors</a:t>
              </a:r>
            </a:p>
          </p:txBody>
        </p:sp>
        <p:grpSp>
          <p:nvGrpSpPr>
            <p:cNvPr id="10" name="Group 9"/>
            <p:cNvGrpSpPr/>
            <p:nvPr/>
          </p:nvGrpSpPr>
          <p:grpSpPr>
            <a:xfrm>
              <a:off x="4468704" y="5984427"/>
              <a:ext cx="488305" cy="462657"/>
              <a:chOff x="5057091" y="5922663"/>
              <a:chExt cx="488305" cy="462657"/>
            </a:xfrm>
          </p:grpSpPr>
          <p:sp>
            <p:nvSpPr>
              <p:cNvPr id="28" name="Rectangle 27">
                <a:extLst>
                  <a:ext uri="{FF2B5EF4-FFF2-40B4-BE49-F238E27FC236}">
                    <a16:creationId xmlns:a16="http://schemas.microsoft.com/office/drawing/2014/main" id="{84611E0A-5BFF-4C69-B4C3-0FE778788876}"/>
                  </a:ext>
                </a:extLst>
              </p:cNvPr>
              <p:cNvSpPr/>
              <p:nvPr/>
            </p:nvSpPr>
            <p:spPr>
              <a:xfrm>
                <a:off x="5057091" y="5922663"/>
                <a:ext cx="462657" cy="4626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5065778" y="5958483"/>
                <a:ext cx="479618" cy="369332"/>
              </a:xfrm>
              <a:prstGeom prst="rect">
                <a:avLst/>
              </a:prstGeom>
              <a:noFill/>
            </p:spPr>
            <p:txBody>
              <a:bodyPr wrap="none" rtlCol="0">
                <a:spAutoFit/>
              </a:bodyPr>
              <a:lstStyle/>
              <a:p>
                <a:r>
                  <a:rPr lang="id-ID" b="1" dirty="0">
                    <a:solidFill>
                      <a:schemeClr val="bg1"/>
                    </a:solidFill>
                    <a:latin typeface="Tahoma" panose="020B0604030504040204" pitchFamily="34" charset="0"/>
                    <a:ea typeface="Tahoma" panose="020B0604030504040204" pitchFamily="34" charset="0"/>
                    <a:cs typeface="Tahoma" panose="020B0604030504040204" pitchFamily="34" charset="0"/>
                  </a:rPr>
                  <a:t>07</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pic>
        <p:nvPicPr>
          <p:cNvPr id="42" name="Picture Placeholder 1"/>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529" r="44961"/>
          <a:stretch/>
        </p:blipFill>
        <p:spPr/>
      </p:pic>
      <p:sp>
        <p:nvSpPr>
          <p:cNvPr id="43" name="Rectangle 42">
            <a:extLst>
              <a:ext uri="{FF2B5EF4-FFF2-40B4-BE49-F238E27FC236}">
                <a16:creationId xmlns:a16="http://schemas.microsoft.com/office/drawing/2014/main" id="{885FD3E2-7656-4B74-B9C7-4DD1DF48FA7B}"/>
              </a:ext>
            </a:extLst>
          </p:cNvPr>
          <p:cNvSpPr/>
          <p:nvPr/>
        </p:nvSpPr>
        <p:spPr>
          <a:xfrm>
            <a:off x="1508771" y="-1"/>
            <a:ext cx="3847001" cy="6858001"/>
          </a:xfrm>
          <a:prstGeom prst="rect">
            <a:avLst/>
          </a:prstGeom>
          <a:gradFill flip="none" rotWithShape="1">
            <a:gsLst>
              <a:gs pos="0">
                <a:schemeClr val="accent3">
                  <a:alpha val="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0F3F7E58-5679-4C81-BFC5-2E775DC21B3D}"/>
              </a:ext>
            </a:extLst>
          </p:cNvPr>
          <p:cNvGrpSpPr/>
          <p:nvPr/>
        </p:nvGrpSpPr>
        <p:grpSpPr>
          <a:xfrm>
            <a:off x="6663160" y="2451802"/>
            <a:ext cx="3576578" cy="3421775"/>
            <a:chOff x="5139159" y="2451801"/>
            <a:chExt cx="3651139" cy="3421775"/>
          </a:xfrm>
        </p:grpSpPr>
        <p:cxnSp>
          <p:nvCxnSpPr>
            <p:cNvPr id="41" name="Straight Connector 40">
              <a:extLst>
                <a:ext uri="{FF2B5EF4-FFF2-40B4-BE49-F238E27FC236}">
                  <a16:creationId xmlns:a16="http://schemas.microsoft.com/office/drawing/2014/main" id="{3263B8F7-223E-4D9C-8F60-BB425D84B51C}"/>
                </a:ext>
              </a:extLst>
            </p:cNvPr>
            <p:cNvCxnSpPr/>
            <p:nvPr/>
          </p:nvCxnSpPr>
          <p:spPr>
            <a:xfrm>
              <a:off x="5139159" y="2451801"/>
              <a:ext cx="3651139" cy="0"/>
            </a:xfrm>
            <a:prstGeom prst="line">
              <a:avLst/>
            </a:prstGeom>
            <a:ln>
              <a:solidFill>
                <a:schemeClr val="bg1">
                  <a:lumMod val="75000"/>
                  <a:alpha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8482A72-DE74-4CAF-88B7-59B216835AA3}"/>
                </a:ext>
              </a:extLst>
            </p:cNvPr>
            <p:cNvCxnSpPr/>
            <p:nvPr/>
          </p:nvCxnSpPr>
          <p:spPr>
            <a:xfrm>
              <a:off x="5139159" y="3136156"/>
              <a:ext cx="3651139" cy="0"/>
            </a:xfrm>
            <a:prstGeom prst="line">
              <a:avLst/>
            </a:prstGeom>
            <a:ln>
              <a:solidFill>
                <a:schemeClr val="bg1">
                  <a:lumMod val="75000"/>
                  <a:alpha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DD894C3-F019-470E-9CBF-8A89B8482E2A}"/>
                </a:ext>
              </a:extLst>
            </p:cNvPr>
            <p:cNvCxnSpPr/>
            <p:nvPr/>
          </p:nvCxnSpPr>
          <p:spPr>
            <a:xfrm>
              <a:off x="5139159" y="3820511"/>
              <a:ext cx="3651139" cy="0"/>
            </a:xfrm>
            <a:prstGeom prst="line">
              <a:avLst/>
            </a:prstGeom>
            <a:ln>
              <a:solidFill>
                <a:schemeClr val="bg1">
                  <a:lumMod val="75000"/>
                  <a:alpha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5921D4-A292-4D2D-83B8-9E3907600234}"/>
                </a:ext>
              </a:extLst>
            </p:cNvPr>
            <p:cNvCxnSpPr/>
            <p:nvPr/>
          </p:nvCxnSpPr>
          <p:spPr>
            <a:xfrm>
              <a:off x="5139159" y="4504866"/>
              <a:ext cx="3651139" cy="0"/>
            </a:xfrm>
            <a:prstGeom prst="line">
              <a:avLst/>
            </a:prstGeom>
            <a:ln>
              <a:solidFill>
                <a:schemeClr val="bg1">
                  <a:lumMod val="75000"/>
                  <a:alpha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FE50A47-B37A-4F41-9588-4464A89875E4}"/>
                </a:ext>
              </a:extLst>
            </p:cNvPr>
            <p:cNvCxnSpPr/>
            <p:nvPr/>
          </p:nvCxnSpPr>
          <p:spPr>
            <a:xfrm>
              <a:off x="5139159" y="5189221"/>
              <a:ext cx="3651139" cy="0"/>
            </a:xfrm>
            <a:prstGeom prst="line">
              <a:avLst/>
            </a:prstGeom>
            <a:ln>
              <a:solidFill>
                <a:schemeClr val="bg1">
                  <a:lumMod val="75000"/>
                  <a:alpha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FCD44DF-35AA-4090-890E-6D7F872F5C8D}"/>
                </a:ext>
              </a:extLst>
            </p:cNvPr>
            <p:cNvCxnSpPr/>
            <p:nvPr/>
          </p:nvCxnSpPr>
          <p:spPr>
            <a:xfrm>
              <a:off x="5139159" y="5873576"/>
              <a:ext cx="3651139" cy="0"/>
            </a:xfrm>
            <a:prstGeom prst="line">
              <a:avLst/>
            </a:prstGeom>
            <a:ln>
              <a:solidFill>
                <a:schemeClr val="bg1">
                  <a:lumMod val="75000"/>
                  <a:alpha val="8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393CACE5-918C-43F1-8499-08FB26167DF2}"/>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51" name="Slide Number Placeholder 5">
            <a:extLst>
              <a:ext uri="{FF2B5EF4-FFF2-40B4-BE49-F238E27FC236}">
                <a16:creationId xmlns:a16="http://schemas.microsoft.com/office/drawing/2014/main" id="{951877C4-46FD-4170-BEB2-5830BE7C9DE8}"/>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52</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Tree>
    <p:extLst>
      <p:ext uri="{BB962C8B-B14F-4D97-AF65-F5344CB8AC3E}">
        <p14:creationId xmlns:p14="http://schemas.microsoft.com/office/powerpoint/2010/main" val="288173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flipH="1">
            <a:off x="1524000" y="0"/>
            <a:ext cx="9143999" cy="6858000"/>
          </a:xfrm>
          <a:prstGeom prst="rect">
            <a:avLst/>
          </a:prstGeom>
          <a:gradFill>
            <a:gsLst>
              <a:gs pos="10000">
                <a:schemeClr val="accent6">
                  <a:lumMod val="20000"/>
                  <a:lumOff val="80000"/>
                </a:schemeClr>
              </a:gs>
              <a:gs pos="100000">
                <a:schemeClr val="bg1">
                  <a:alpha val="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20" name="Picture 4" descr="Fake Leadership: Being a Ruler Is Not Being a Leader">
            <a:extLst>
              <a:ext uri="{FF2B5EF4-FFF2-40B4-BE49-F238E27FC236}">
                <a16:creationId xmlns:a16="http://schemas.microsoft.com/office/drawing/2014/main" id="{5D79F29A-8CB7-4336-BE39-90B460EA7F32}"/>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28918" r="28918"/>
          <a:stretch/>
        </p:blipFill>
        <p:spPr bwMode="auto">
          <a:xfrm>
            <a:off x="6247639" y="0"/>
            <a:ext cx="3914898" cy="6197600"/>
          </a:xfr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DD33E7D-F52D-4B8F-AB37-27B4347BEA73}"/>
              </a:ext>
            </a:extLst>
          </p:cNvPr>
          <p:cNvSpPr/>
          <p:nvPr/>
        </p:nvSpPr>
        <p:spPr>
          <a:xfrm flipH="1">
            <a:off x="1523995" y="4387806"/>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4" name="Rectangle 13">
            <a:extLst>
              <a:ext uri="{FF2B5EF4-FFF2-40B4-BE49-F238E27FC236}">
                <a16:creationId xmlns:a16="http://schemas.microsoft.com/office/drawing/2014/main" id="{0DD33E7D-F52D-4B8F-AB37-27B4347BEA73}"/>
              </a:ext>
            </a:extLst>
          </p:cNvPr>
          <p:cNvSpPr/>
          <p:nvPr/>
        </p:nvSpPr>
        <p:spPr>
          <a:xfrm flipH="1">
            <a:off x="1523995" y="2518063"/>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 name="Rectangle 2"/>
          <p:cNvSpPr/>
          <p:nvPr/>
        </p:nvSpPr>
        <p:spPr>
          <a:xfrm>
            <a:off x="2139137" y="1420486"/>
            <a:ext cx="3811002" cy="830997"/>
          </a:xfrm>
          <a:prstGeom prst="rect">
            <a:avLst/>
          </a:prstGeom>
        </p:spPr>
        <p:txBody>
          <a:bodyPr wrap="square">
            <a:spAutoFit/>
          </a:bodyPr>
          <a:lstStyle/>
          <a:p>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HUMILITY </a:t>
            </a:r>
            <a:br>
              <a:rPr lang="id-ID" sz="2400" b="1" dirty="0">
                <a:solidFill>
                  <a:schemeClr val="accent3"/>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at work &amp; home</a:t>
            </a:r>
          </a:p>
        </p:txBody>
      </p:sp>
      <p:sp>
        <p:nvSpPr>
          <p:cNvPr id="6" name="Rectangle 5"/>
          <p:cNvSpPr/>
          <p:nvPr/>
        </p:nvSpPr>
        <p:spPr>
          <a:xfrm>
            <a:off x="2139137" y="2644171"/>
            <a:ext cx="3360886" cy="1200329"/>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What aspects of </a:t>
            </a:r>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HUMILITY</a:t>
            </a:r>
            <a:r>
              <a:rPr lang="en-US" sz="2400" dirty="0">
                <a:latin typeface="Tahoma" panose="020B0604030504040204" pitchFamily="34" charset="0"/>
                <a:ea typeface="Tahoma" panose="020B0604030504040204" pitchFamily="34" charset="0"/>
                <a:cs typeface="Tahoma" panose="020B0604030504040204" pitchFamily="34" charset="0"/>
              </a:rPr>
              <a:t> need to be sharpened in your life?</a:t>
            </a:r>
          </a:p>
        </p:txBody>
      </p:sp>
      <p:sp>
        <p:nvSpPr>
          <p:cNvPr id="9" name="Rectangle 8"/>
          <p:cNvSpPr/>
          <p:nvPr/>
        </p:nvSpPr>
        <p:spPr>
          <a:xfrm>
            <a:off x="2139137" y="4513913"/>
            <a:ext cx="3628091" cy="1569660"/>
          </a:xfrm>
          <a:prstGeom prst="rect">
            <a:avLst/>
          </a:prstGeom>
        </p:spPr>
        <p:txBody>
          <a:bodyPr wrap="squar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SPECIFIC ACTIONS </a:t>
            </a:r>
            <a:r>
              <a:rPr lang="en-US" sz="2400" dirty="0">
                <a:latin typeface="Tahoma" panose="020B0604030504040204" pitchFamily="34" charset="0"/>
                <a:ea typeface="Tahoma" panose="020B0604030504040204" pitchFamily="34" charset="0"/>
                <a:cs typeface="Tahoma" panose="020B0604030504040204" pitchFamily="34" charset="0"/>
              </a:rPr>
              <a:t>you will take in the next 30 days at work and home.</a:t>
            </a:r>
          </a:p>
        </p:txBody>
      </p:sp>
      <p:sp>
        <p:nvSpPr>
          <p:cNvPr id="19" name="Rectangle 18"/>
          <p:cNvSpPr/>
          <p:nvPr/>
        </p:nvSpPr>
        <p:spPr>
          <a:xfrm>
            <a:off x="2139137" y="783029"/>
            <a:ext cx="3811002" cy="646331"/>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Application</a:t>
            </a:r>
          </a:p>
        </p:txBody>
      </p:sp>
      <p:pic>
        <p:nvPicPr>
          <p:cNvPr id="7" name="Picture 6" descr="A group of people that are talking to each other&#10;&#10;Description automatically generated">
            <a:extLst>
              <a:ext uri="{FF2B5EF4-FFF2-40B4-BE49-F238E27FC236}">
                <a16:creationId xmlns:a16="http://schemas.microsoft.com/office/drawing/2014/main" id="{7E9C3139-E78E-45A4-A5A1-0143BF39F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852" y="3"/>
            <a:ext cx="3891972" cy="6145717"/>
          </a:xfrm>
          <a:prstGeom prst="rect">
            <a:avLst/>
          </a:prstGeom>
        </p:spPr>
      </p:pic>
      <p:sp>
        <p:nvSpPr>
          <p:cNvPr id="16" name="Rectangle 15">
            <a:extLst>
              <a:ext uri="{FF2B5EF4-FFF2-40B4-BE49-F238E27FC236}">
                <a16:creationId xmlns:a16="http://schemas.microsoft.com/office/drawing/2014/main" id="{885FD3E2-7656-4B74-B9C7-4DD1DF48FA7B}"/>
              </a:ext>
            </a:extLst>
          </p:cNvPr>
          <p:cNvSpPr/>
          <p:nvPr/>
        </p:nvSpPr>
        <p:spPr>
          <a:xfrm>
            <a:off x="6247640" y="0"/>
            <a:ext cx="3914898" cy="6197600"/>
          </a:xfrm>
          <a:prstGeom prst="rect">
            <a:avLst/>
          </a:prstGeom>
          <a:gradFill flip="none" rotWithShape="1">
            <a:gsLst>
              <a:gs pos="0">
                <a:schemeClr val="accent3">
                  <a:alpha val="2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AA48A5C5-F026-40FB-9FDE-3E85892436F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BA05D23-547F-4CC7-9BA9-E854DFCFB46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53</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pic>
        <p:nvPicPr>
          <p:cNvPr id="17" name="Picture 16" descr="A picture containing food, light&#10;&#10;Description automatically generated">
            <a:extLst>
              <a:ext uri="{FF2B5EF4-FFF2-40B4-BE49-F238E27FC236}">
                <a16:creationId xmlns:a16="http://schemas.microsoft.com/office/drawing/2014/main" id="{BCFB6E87-5CEB-4CA2-97FF-01621CAA0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553" t="11462" r="38723" b="8271"/>
          <a:stretch/>
        </p:blipFill>
        <p:spPr>
          <a:xfrm>
            <a:off x="5522737" y="2030286"/>
            <a:ext cx="1504799" cy="3394238"/>
          </a:xfrm>
          <a:prstGeom prst="rect">
            <a:avLst/>
          </a:prstGeom>
          <a:effectLst>
            <a:outerShdw blurRad="254000" sx="105000" sy="105000" algn="ctr" rotWithShape="0">
              <a:prstClr val="black">
                <a:alpha val="20000"/>
              </a:prstClr>
            </a:outerShdw>
          </a:effectLst>
        </p:spPr>
      </p:pic>
    </p:spTree>
    <p:extLst>
      <p:ext uri="{BB962C8B-B14F-4D97-AF65-F5344CB8AC3E}">
        <p14:creationId xmlns:p14="http://schemas.microsoft.com/office/powerpoint/2010/main" val="1050419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3487428-842E-40E0-8114-9254BABC07DE}"/>
              </a:ext>
            </a:extLst>
          </p:cNvPr>
          <p:cNvGrpSpPr/>
          <p:nvPr/>
        </p:nvGrpSpPr>
        <p:grpSpPr>
          <a:xfrm>
            <a:off x="1524000" y="661481"/>
            <a:ext cx="4362450" cy="5535038"/>
            <a:chOff x="4781550" y="661481"/>
            <a:chExt cx="4362450" cy="5535038"/>
          </a:xfrm>
        </p:grpSpPr>
        <p:pic>
          <p:nvPicPr>
            <p:cNvPr id="73" name="Picture 72" descr="15 Powerful Leadership Skills to Lead Your Team Better | ProofHub">
              <a:extLst>
                <a:ext uri="{FF2B5EF4-FFF2-40B4-BE49-F238E27FC236}">
                  <a16:creationId xmlns:a16="http://schemas.microsoft.com/office/drawing/2014/main" id="{748B8CB3-A26A-430E-9413-7E1DEFBBDCC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56" r="34382"/>
            <a:stretch/>
          </p:blipFill>
          <p:spPr bwMode="auto">
            <a:xfrm>
              <a:off x="4781550" y="661483"/>
              <a:ext cx="4362450" cy="5535036"/>
            </a:xfrm>
            <a:custGeom>
              <a:avLst/>
              <a:gdLst>
                <a:gd name="connsiteX0" fmla="*/ 0 w 4362450"/>
                <a:gd name="connsiteY0" fmla="*/ 0 h 5535036"/>
                <a:gd name="connsiteX1" fmla="*/ 4362450 w 4362450"/>
                <a:gd name="connsiteY1" fmla="*/ 0 h 5535036"/>
                <a:gd name="connsiteX2" fmla="*/ 4362450 w 4362450"/>
                <a:gd name="connsiteY2" fmla="*/ 5535036 h 5535036"/>
                <a:gd name="connsiteX3" fmla="*/ 0 w 4362450"/>
                <a:gd name="connsiteY3" fmla="*/ 5535036 h 5535036"/>
              </a:gdLst>
              <a:ahLst/>
              <a:cxnLst>
                <a:cxn ang="0">
                  <a:pos x="connsiteX0" y="connsiteY0"/>
                </a:cxn>
                <a:cxn ang="0">
                  <a:pos x="connsiteX1" y="connsiteY1"/>
                </a:cxn>
                <a:cxn ang="0">
                  <a:pos x="connsiteX2" y="connsiteY2"/>
                </a:cxn>
                <a:cxn ang="0">
                  <a:pos x="connsiteX3" y="connsiteY3"/>
                </a:cxn>
              </a:cxnLst>
              <a:rect l="l" t="t" r="r" b="b"/>
              <a:pathLst>
                <a:path w="4362450" h="5535036">
                  <a:moveTo>
                    <a:pt x="0" y="0"/>
                  </a:moveTo>
                  <a:lnTo>
                    <a:pt x="4362450" y="0"/>
                  </a:lnTo>
                  <a:lnTo>
                    <a:pt x="4362450" y="5535036"/>
                  </a:lnTo>
                  <a:lnTo>
                    <a:pt x="0" y="553503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046888-18E2-49B7-BD01-BAFB559F8D8C}"/>
                </a:ext>
              </a:extLst>
            </p:cNvPr>
            <p:cNvSpPr/>
            <p:nvPr/>
          </p:nvSpPr>
          <p:spPr>
            <a:xfrm>
              <a:off x="4781550" y="661481"/>
              <a:ext cx="4362449" cy="5535038"/>
            </a:xfrm>
            <a:prstGeom prst="rect">
              <a:avLst/>
            </a:prstGeom>
            <a:gradFill flip="none" rotWithShape="1">
              <a:gsLst>
                <a:gs pos="0">
                  <a:schemeClr val="accent3">
                    <a:alpha val="8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68F01DAA-8C30-4A8F-A411-A0503CCACCDE}"/>
                </a:ext>
              </a:extLst>
            </p:cNvPr>
            <p:cNvSpPr txBox="1"/>
            <p:nvPr/>
          </p:nvSpPr>
          <p:spPr>
            <a:xfrm>
              <a:off x="5312780" y="2231140"/>
              <a:ext cx="3355412" cy="2105063"/>
            </a:xfrm>
            <a:prstGeom prst="rect">
              <a:avLst/>
            </a:prstGeom>
            <a:noFill/>
          </p:spPr>
          <p:txBody>
            <a:bodyPr wrap="square">
              <a:spAutoFit/>
            </a:bodyPr>
            <a:lstStyle/>
            <a:p>
              <a:pPr>
                <a:lnSpc>
                  <a:spcPct val="120000"/>
                </a:lnSpc>
              </a:pPr>
              <a:r>
                <a:rPr lang="en-US" sz="2800" i="1" dirty="0">
                  <a:latin typeface="Tahoma" panose="020B0604030504040204" pitchFamily="34" charset="0"/>
                  <a:ea typeface="Tahoma" panose="020B0604030504040204" pitchFamily="34" charset="0"/>
                  <a:cs typeface="Tahoma" panose="020B0604030504040204" pitchFamily="34" charset="0"/>
                </a:rPr>
                <a:t>Enthusiasm is </a:t>
              </a:r>
            </a:p>
            <a:p>
              <a:pPr>
                <a:lnSpc>
                  <a:spcPct val="120000"/>
                </a:lnSpc>
              </a:pPr>
              <a:r>
                <a:rPr lang="en-US" sz="2800" i="1" dirty="0">
                  <a:latin typeface="Tahoma" panose="020B0604030504040204" pitchFamily="34" charset="0"/>
                  <a:ea typeface="Tahoma" panose="020B0604030504040204" pitchFamily="34" charset="0"/>
                  <a:cs typeface="Tahoma" panose="020B0604030504040204" pitchFamily="34" charset="0"/>
                </a:rPr>
                <a:t>contagious . . .</a:t>
              </a:r>
            </a:p>
            <a:p>
              <a:pPr>
                <a:lnSpc>
                  <a:spcPct val="120000"/>
                </a:lnSpc>
              </a:pPr>
              <a:r>
                <a:rPr lang="en-US" sz="2800" i="1" dirty="0">
                  <a:latin typeface="Tahoma" panose="020B0604030504040204" pitchFamily="34" charset="0"/>
                  <a:ea typeface="Tahoma" panose="020B0604030504040204" pitchFamily="34" charset="0"/>
                  <a:cs typeface="Tahoma" panose="020B0604030504040204" pitchFamily="34" charset="0"/>
                </a:rPr>
                <a:t>confidence begets </a:t>
              </a:r>
            </a:p>
            <a:p>
              <a:pPr>
                <a:lnSpc>
                  <a:spcPct val="120000"/>
                </a:lnSpc>
              </a:pPr>
              <a:r>
                <a:rPr lang="en-US" sz="2800" i="1" dirty="0">
                  <a:latin typeface="Tahoma" panose="020B0604030504040204" pitchFamily="34" charset="0"/>
                  <a:ea typeface="Tahoma" panose="020B0604030504040204" pitchFamily="34" charset="0"/>
                  <a:cs typeface="Tahoma" panose="020B0604030504040204" pitchFamily="34" charset="0"/>
                </a:rPr>
                <a:t>confidence</a:t>
              </a:r>
            </a:p>
          </p:txBody>
        </p:sp>
      </p:grpSp>
      <p:sp>
        <p:nvSpPr>
          <p:cNvPr id="3" name="TextBox 2">
            <a:extLst>
              <a:ext uri="{FF2B5EF4-FFF2-40B4-BE49-F238E27FC236}">
                <a16:creationId xmlns:a16="http://schemas.microsoft.com/office/drawing/2014/main" id="{A7BB2526-E81E-42B6-945E-BBA76C5F2EDF}"/>
              </a:ext>
            </a:extLst>
          </p:cNvPr>
          <p:cNvSpPr txBox="1"/>
          <p:nvPr/>
        </p:nvSpPr>
        <p:spPr>
          <a:xfrm>
            <a:off x="6331239" y="1127729"/>
            <a:ext cx="4046979" cy="1200329"/>
          </a:xfrm>
          <a:prstGeom prst="rect">
            <a:avLst/>
          </a:prstGeom>
          <a:noFill/>
        </p:spPr>
        <p:txBody>
          <a:bodyPr wrap="square" anchor="ctr">
            <a:spAutoFit/>
          </a:bodyPr>
          <a:lstStyle/>
          <a:p>
            <a:r>
              <a:rPr lang="en-US" sz="3600" b="1" dirty="0">
                <a:solidFill>
                  <a:schemeClr val="accent3"/>
                </a:solidFill>
                <a:latin typeface="Tahoma" panose="020B0604030504040204" pitchFamily="34" charset="0"/>
                <a:ea typeface="Tahoma" panose="020B0604030504040204" pitchFamily="34" charset="0"/>
                <a:cs typeface="Tahoma" panose="020B0604030504040204" pitchFamily="34" charset="0"/>
              </a:rPr>
              <a:t>Optimism</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versus pessimism </a:t>
            </a:r>
          </a:p>
        </p:txBody>
      </p:sp>
      <p:grpSp>
        <p:nvGrpSpPr>
          <p:cNvPr id="14" name="Group 13">
            <a:extLst>
              <a:ext uri="{FF2B5EF4-FFF2-40B4-BE49-F238E27FC236}">
                <a16:creationId xmlns:a16="http://schemas.microsoft.com/office/drawing/2014/main" id="{A95C9939-4A7B-4E96-BC30-EEBD20AC629F}"/>
              </a:ext>
            </a:extLst>
          </p:cNvPr>
          <p:cNvGrpSpPr/>
          <p:nvPr/>
        </p:nvGrpSpPr>
        <p:grpSpPr>
          <a:xfrm>
            <a:off x="5585460" y="2860047"/>
            <a:ext cx="4551310" cy="830997"/>
            <a:chOff x="4061460" y="2860046"/>
            <a:chExt cx="4551310" cy="830997"/>
          </a:xfrm>
        </p:grpSpPr>
        <p:grpSp>
          <p:nvGrpSpPr>
            <p:cNvPr id="5" name="Group 4">
              <a:extLst>
                <a:ext uri="{FF2B5EF4-FFF2-40B4-BE49-F238E27FC236}">
                  <a16:creationId xmlns:a16="http://schemas.microsoft.com/office/drawing/2014/main" id="{26BD0392-1A04-40F8-B4BE-5CE6C3055E51}"/>
                </a:ext>
              </a:extLst>
            </p:cNvPr>
            <p:cNvGrpSpPr/>
            <p:nvPr/>
          </p:nvGrpSpPr>
          <p:grpSpPr>
            <a:xfrm>
              <a:off x="4061460" y="2860046"/>
              <a:ext cx="4551310" cy="830997"/>
              <a:chOff x="4061460" y="2860046"/>
              <a:chExt cx="4551310" cy="830997"/>
            </a:xfrm>
          </p:grpSpPr>
          <p:sp>
            <p:nvSpPr>
              <p:cNvPr id="15" name="Rectangle 14">
                <a:extLst>
                  <a:ext uri="{FF2B5EF4-FFF2-40B4-BE49-F238E27FC236}">
                    <a16:creationId xmlns:a16="http://schemas.microsoft.com/office/drawing/2014/main" id="{D7E48B29-D821-495D-A99F-5263C4459E2D}"/>
                  </a:ext>
                </a:extLst>
              </p:cNvPr>
              <p:cNvSpPr/>
              <p:nvPr/>
            </p:nvSpPr>
            <p:spPr>
              <a:xfrm>
                <a:off x="4061460" y="2892059"/>
                <a:ext cx="582304" cy="582304"/>
              </a:xfrm>
              <a:prstGeom prst="rect">
                <a:avLst/>
              </a:prstGeom>
              <a:solidFill>
                <a:schemeClr val="accent1"/>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16" name="TextBox 15">
                <a:extLst>
                  <a:ext uri="{FF2B5EF4-FFF2-40B4-BE49-F238E27FC236}">
                    <a16:creationId xmlns:a16="http://schemas.microsoft.com/office/drawing/2014/main" id="{3A8162A3-C5A8-46BD-AB9C-3D05543995C3}"/>
                  </a:ext>
                </a:extLst>
              </p:cNvPr>
              <p:cNvSpPr txBox="1"/>
              <p:nvPr/>
            </p:nvSpPr>
            <p:spPr>
              <a:xfrm>
                <a:off x="4807238" y="2860046"/>
                <a:ext cx="3805532" cy="830997"/>
              </a:xfrm>
              <a:prstGeom prst="rect">
                <a:avLst/>
              </a:prstGeom>
              <a:noFill/>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Focus on </a:t>
                </a:r>
                <a:r>
                  <a:rPr lang="en-US" sz="2400" b="1" i="1" dirty="0">
                    <a:solidFill>
                      <a:schemeClr val="accent3"/>
                    </a:solidFill>
                    <a:latin typeface="Tahoma" panose="020B0604030504040204" pitchFamily="34" charset="0"/>
                    <a:ea typeface="Tahoma" panose="020B0604030504040204" pitchFamily="34" charset="0"/>
                    <a:cs typeface="Tahoma" panose="020B0604030504040204" pitchFamily="34" charset="0"/>
                  </a:rPr>
                  <a:t>objective</a:t>
                </a:r>
                <a:r>
                  <a:rPr lang="en-US" sz="2400" dirty="0">
                    <a:latin typeface="Tahoma" panose="020B0604030504040204" pitchFamily="34" charset="0"/>
                    <a:ea typeface="Tahoma" panose="020B0604030504040204" pitchFamily="34" charset="0"/>
                    <a:cs typeface="Tahoma" panose="020B0604030504040204" pitchFamily="34" charset="0"/>
                  </a:rPr>
                  <a:t> rather than </a:t>
                </a:r>
                <a:r>
                  <a:rPr lang="en-US" sz="2400" b="1" i="1" dirty="0">
                    <a:solidFill>
                      <a:schemeClr val="accent3"/>
                    </a:solidFill>
                    <a:latin typeface="Tahoma" panose="020B0604030504040204" pitchFamily="34" charset="0"/>
                    <a:ea typeface="Tahoma" panose="020B0604030504040204" pitchFamily="34" charset="0"/>
                    <a:cs typeface="Tahoma" panose="020B0604030504040204" pitchFamily="34" charset="0"/>
                  </a:rPr>
                  <a:t>obstacles</a:t>
                </a:r>
              </a:p>
            </p:txBody>
          </p:sp>
        </p:grpSp>
        <p:sp>
          <p:nvSpPr>
            <p:cNvPr id="12" name="TextBox 11">
              <a:extLst>
                <a:ext uri="{FF2B5EF4-FFF2-40B4-BE49-F238E27FC236}">
                  <a16:creationId xmlns:a16="http://schemas.microsoft.com/office/drawing/2014/main" id="{2B527EAD-6468-4064-8FF2-C0C51156E7AB}"/>
                </a:ext>
              </a:extLst>
            </p:cNvPr>
            <p:cNvSpPr txBox="1"/>
            <p:nvPr/>
          </p:nvSpPr>
          <p:spPr>
            <a:xfrm>
              <a:off x="4111200" y="2983156"/>
              <a:ext cx="511679" cy="400110"/>
            </a:xfrm>
            <a:prstGeom prst="rect">
              <a:avLst/>
            </a:prstGeom>
            <a:noFill/>
          </p:spPr>
          <p:txBody>
            <a:bodyPr wrap="none" rtlCol="0">
              <a:spAutoFit/>
            </a:bodyPr>
            <a:lstStyle/>
            <a:p>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01</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 name="Group 7">
            <a:extLst>
              <a:ext uri="{FF2B5EF4-FFF2-40B4-BE49-F238E27FC236}">
                <a16:creationId xmlns:a16="http://schemas.microsoft.com/office/drawing/2014/main" id="{F0CC4700-C762-4129-A02F-5A924458EBE7}"/>
              </a:ext>
            </a:extLst>
          </p:cNvPr>
          <p:cNvGrpSpPr/>
          <p:nvPr/>
        </p:nvGrpSpPr>
        <p:grpSpPr>
          <a:xfrm>
            <a:off x="5585460" y="3725691"/>
            <a:ext cx="5082540" cy="833631"/>
            <a:chOff x="4061460" y="3725690"/>
            <a:chExt cx="5082540" cy="833631"/>
          </a:xfrm>
        </p:grpSpPr>
        <p:sp>
          <p:nvSpPr>
            <p:cNvPr id="32" name="Rectangle 31">
              <a:extLst>
                <a:ext uri="{FF2B5EF4-FFF2-40B4-BE49-F238E27FC236}">
                  <a16:creationId xmlns:a16="http://schemas.microsoft.com/office/drawing/2014/main" id="{3BB3F2BA-ACB4-4E6B-B47B-8747BB50F77D}"/>
                </a:ext>
              </a:extLst>
            </p:cNvPr>
            <p:cNvSpPr/>
            <p:nvPr/>
          </p:nvSpPr>
          <p:spPr>
            <a:xfrm>
              <a:off x="4061460" y="3725690"/>
              <a:ext cx="582304" cy="582304"/>
            </a:xfrm>
            <a:prstGeom prst="rect">
              <a:avLst/>
            </a:prstGeom>
            <a:solidFill>
              <a:schemeClr val="accent1"/>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D4347613-6501-4A1D-B26A-D23FAD2859B9}"/>
                </a:ext>
              </a:extLst>
            </p:cNvPr>
            <p:cNvSpPr txBox="1"/>
            <p:nvPr/>
          </p:nvSpPr>
          <p:spPr>
            <a:xfrm>
              <a:off x="4807238" y="3728324"/>
              <a:ext cx="4336762" cy="830997"/>
            </a:xfrm>
            <a:prstGeom prst="rect">
              <a:avLst/>
            </a:prstGeom>
            <a:noFill/>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Realistically address </a:t>
              </a:r>
              <a:r>
                <a:rPr lang="en-US" sz="2400" b="1" i="1" dirty="0">
                  <a:solidFill>
                    <a:schemeClr val="accent3"/>
                  </a:solidFill>
                  <a:latin typeface="Tahoma" panose="020B0604030504040204" pitchFamily="34" charset="0"/>
                  <a:ea typeface="Tahoma" panose="020B0604030504040204" pitchFamily="34" charset="0"/>
                  <a:cs typeface="Tahoma" panose="020B0604030504040204" pitchFamily="34" charset="0"/>
                </a:rPr>
                <a:t>obstacles</a:t>
              </a:r>
            </a:p>
          </p:txBody>
        </p:sp>
        <p:sp>
          <p:nvSpPr>
            <p:cNvPr id="44" name="TextBox 43">
              <a:extLst>
                <a:ext uri="{FF2B5EF4-FFF2-40B4-BE49-F238E27FC236}">
                  <a16:creationId xmlns:a16="http://schemas.microsoft.com/office/drawing/2014/main" id="{7B7CD2DB-5DCB-4D6C-A2EB-2E217055889B}"/>
                </a:ext>
              </a:extLst>
            </p:cNvPr>
            <p:cNvSpPr txBox="1"/>
            <p:nvPr/>
          </p:nvSpPr>
          <p:spPr>
            <a:xfrm>
              <a:off x="4111200" y="3816787"/>
              <a:ext cx="482824" cy="400110"/>
            </a:xfrm>
            <a:prstGeom prst="rect">
              <a:avLst/>
            </a:prstGeom>
            <a:noFill/>
          </p:spPr>
          <p:txBody>
            <a:bodyPr wrap="none" rtlCol="0">
              <a:spAutoFit/>
            </a:bodyPr>
            <a:lstStyle/>
            <a:p>
              <a:r>
                <a:rPr lang="id-ID" sz="2000" b="1" dirty="0">
                  <a:solidFill>
                    <a:schemeClr val="bg1"/>
                  </a:solidFill>
                  <a:latin typeface="Lato" panose="020F0502020204030203" pitchFamily="34" charset="0"/>
                  <a:ea typeface="Roboto Slab Light" pitchFamily="2" charset="0"/>
                </a:rPr>
                <a:t>0</a:t>
              </a:r>
              <a:r>
                <a:rPr lang="en-US" sz="2000" b="1" dirty="0">
                  <a:solidFill>
                    <a:schemeClr val="bg1"/>
                  </a:solidFill>
                  <a:latin typeface="Lato" panose="020F0502020204030203" pitchFamily="34" charset="0"/>
                  <a:ea typeface="Roboto Slab Light" pitchFamily="2" charset="0"/>
                </a:rPr>
                <a:t>2</a:t>
              </a:r>
            </a:p>
          </p:txBody>
        </p:sp>
      </p:grpSp>
      <p:grpSp>
        <p:nvGrpSpPr>
          <p:cNvPr id="10" name="Group 9">
            <a:extLst>
              <a:ext uri="{FF2B5EF4-FFF2-40B4-BE49-F238E27FC236}">
                <a16:creationId xmlns:a16="http://schemas.microsoft.com/office/drawing/2014/main" id="{9EEB44ED-A9DB-42DB-8EB1-101A530FABA0}"/>
              </a:ext>
            </a:extLst>
          </p:cNvPr>
          <p:cNvGrpSpPr/>
          <p:nvPr/>
        </p:nvGrpSpPr>
        <p:grpSpPr>
          <a:xfrm>
            <a:off x="5585460" y="4527309"/>
            <a:ext cx="4792756" cy="830997"/>
            <a:chOff x="4061460" y="4527308"/>
            <a:chExt cx="4792756" cy="830997"/>
          </a:xfrm>
        </p:grpSpPr>
        <p:sp>
          <p:nvSpPr>
            <p:cNvPr id="35" name="Rectangle 34">
              <a:extLst>
                <a:ext uri="{FF2B5EF4-FFF2-40B4-BE49-F238E27FC236}">
                  <a16:creationId xmlns:a16="http://schemas.microsoft.com/office/drawing/2014/main" id="{D731947F-5A8F-410B-9E4C-11067664C842}"/>
                </a:ext>
              </a:extLst>
            </p:cNvPr>
            <p:cNvSpPr/>
            <p:nvPr/>
          </p:nvSpPr>
          <p:spPr>
            <a:xfrm>
              <a:off x="4061460" y="4559321"/>
              <a:ext cx="582304" cy="582304"/>
            </a:xfrm>
            <a:prstGeom prst="rect">
              <a:avLst/>
            </a:prstGeom>
            <a:solidFill>
              <a:schemeClr val="accent1"/>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34" name="TextBox 33">
              <a:extLst>
                <a:ext uri="{FF2B5EF4-FFF2-40B4-BE49-F238E27FC236}">
                  <a16:creationId xmlns:a16="http://schemas.microsoft.com/office/drawing/2014/main" id="{FB55691C-927A-4607-B94D-769A03AA7EEA}"/>
                </a:ext>
              </a:extLst>
            </p:cNvPr>
            <p:cNvSpPr txBox="1"/>
            <p:nvPr/>
          </p:nvSpPr>
          <p:spPr>
            <a:xfrm>
              <a:off x="4807238" y="4527308"/>
              <a:ext cx="4046978" cy="830997"/>
            </a:xfrm>
            <a:prstGeom prst="rect">
              <a:avLst/>
            </a:prstGeom>
            <a:noFill/>
          </p:spPr>
          <p:txBody>
            <a:bodyPr wrap="square">
              <a:spAutoFit/>
            </a:bodyPr>
            <a:lstStyle/>
            <a:p>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Expect the </a:t>
              </a:r>
              <a:r>
                <a:rPr lang="en-US" sz="2400" b="1" i="1" dirty="0">
                  <a:solidFill>
                    <a:schemeClr val="accent3"/>
                  </a:solidFill>
                  <a:latin typeface="Tahoma" panose="020B0604030504040204" pitchFamily="34" charset="0"/>
                  <a:ea typeface="Tahoma" panose="020B0604030504040204" pitchFamily="34" charset="0"/>
                  <a:cs typeface="Tahoma" panose="020B0604030504040204" pitchFamily="34" charset="0"/>
                </a:rPr>
                <a:t>best</a:t>
              </a: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from those you lead</a:t>
              </a:r>
            </a:p>
          </p:txBody>
        </p:sp>
        <p:sp>
          <p:nvSpPr>
            <p:cNvPr id="50" name="TextBox 49">
              <a:extLst>
                <a:ext uri="{FF2B5EF4-FFF2-40B4-BE49-F238E27FC236}">
                  <a16:creationId xmlns:a16="http://schemas.microsoft.com/office/drawing/2014/main" id="{199778A4-BC72-466C-B768-398DE53E5373}"/>
                </a:ext>
              </a:extLst>
            </p:cNvPr>
            <p:cNvSpPr txBox="1"/>
            <p:nvPr/>
          </p:nvSpPr>
          <p:spPr>
            <a:xfrm>
              <a:off x="4111200" y="4637512"/>
              <a:ext cx="592746" cy="400110"/>
            </a:xfrm>
            <a:prstGeom prst="rect">
              <a:avLst/>
            </a:prstGeom>
            <a:noFill/>
          </p:spPr>
          <p:txBody>
            <a:bodyPr wrap="square" rtlCol="0">
              <a:spAutoFit/>
            </a:bodyPr>
            <a:lstStyle/>
            <a:p>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0</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grpSp>
      <p:grpSp>
        <p:nvGrpSpPr>
          <p:cNvPr id="13" name="Group 12">
            <a:extLst>
              <a:ext uri="{FF2B5EF4-FFF2-40B4-BE49-F238E27FC236}">
                <a16:creationId xmlns:a16="http://schemas.microsoft.com/office/drawing/2014/main" id="{7CF0A464-E9DA-46D9-AA2B-56B22C233ED8}"/>
              </a:ext>
            </a:extLst>
          </p:cNvPr>
          <p:cNvGrpSpPr/>
          <p:nvPr/>
        </p:nvGrpSpPr>
        <p:grpSpPr>
          <a:xfrm>
            <a:off x="5585460" y="5360940"/>
            <a:ext cx="4453364" cy="830997"/>
            <a:chOff x="4061460" y="5360939"/>
            <a:chExt cx="4453364" cy="830997"/>
          </a:xfrm>
        </p:grpSpPr>
        <p:sp>
          <p:nvSpPr>
            <p:cNvPr id="37" name="TextBox 36">
              <a:extLst>
                <a:ext uri="{FF2B5EF4-FFF2-40B4-BE49-F238E27FC236}">
                  <a16:creationId xmlns:a16="http://schemas.microsoft.com/office/drawing/2014/main" id="{AC7D92B3-DC6A-4274-8224-7EE37113DC12}"/>
                </a:ext>
              </a:extLst>
            </p:cNvPr>
            <p:cNvSpPr txBox="1"/>
            <p:nvPr/>
          </p:nvSpPr>
          <p:spPr>
            <a:xfrm>
              <a:off x="4807237" y="5360939"/>
              <a:ext cx="3707587" cy="830997"/>
            </a:xfrm>
            <a:prstGeom prst="rect">
              <a:avLst/>
            </a:prstGeom>
            <a:noFill/>
          </p:spPr>
          <p:txBody>
            <a:bodyPr wrap="square">
              <a:spAutoFit/>
            </a:bodyPr>
            <a:lstStyle/>
            <a:p>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Catch people doing something </a:t>
              </a:r>
              <a:r>
                <a:rPr lang="en-US" sz="2400" b="1" i="1" dirty="0">
                  <a:solidFill>
                    <a:schemeClr val="accent3"/>
                  </a:solidFill>
                  <a:latin typeface="Tahoma" panose="020B0604030504040204" pitchFamily="34" charset="0"/>
                  <a:ea typeface="Tahoma" panose="020B0604030504040204" pitchFamily="34" charset="0"/>
                  <a:cs typeface="Tahoma" panose="020B0604030504040204" pitchFamily="34" charset="0"/>
                </a:rPr>
                <a:t>good</a:t>
              </a:r>
            </a:p>
          </p:txBody>
        </p:sp>
        <p:sp>
          <p:nvSpPr>
            <p:cNvPr id="38" name="Rectangle 37">
              <a:extLst>
                <a:ext uri="{FF2B5EF4-FFF2-40B4-BE49-F238E27FC236}">
                  <a16:creationId xmlns:a16="http://schemas.microsoft.com/office/drawing/2014/main" id="{87ED5404-1387-41E2-95D3-26D896F84CA1}"/>
                </a:ext>
              </a:extLst>
            </p:cNvPr>
            <p:cNvSpPr/>
            <p:nvPr/>
          </p:nvSpPr>
          <p:spPr>
            <a:xfrm>
              <a:off x="4061460" y="5392952"/>
              <a:ext cx="582304" cy="582304"/>
            </a:xfrm>
            <a:prstGeom prst="rect">
              <a:avLst/>
            </a:prstGeom>
            <a:solidFill>
              <a:schemeClr val="accent1"/>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Lato" panose="020F0502020204030203" pitchFamily="34" charset="0"/>
              </a:endParaRPr>
            </a:p>
          </p:txBody>
        </p:sp>
        <p:sp>
          <p:nvSpPr>
            <p:cNvPr id="51" name="TextBox 50">
              <a:extLst>
                <a:ext uri="{FF2B5EF4-FFF2-40B4-BE49-F238E27FC236}">
                  <a16:creationId xmlns:a16="http://schemas.microsoft.com/office/drawing/2014/main" id="{21DA047F-83BD-459E-85D1-31892B647E38}"/>
                </a:ext>
              </a:extLst>
            </p:cNvPr>
            <p:cNvSpPr txBox="1"/>
            <p:nvPr/>
          </p:nvSpPr>
          <p:spPr>
            <a:xfrm>
              <a:off x="4111200" y="5479623"/>
              <a:ext cx="511679" cy="400110"/>
            </a:xfrm>
            <a:prstGeom prst="rect">
              <a:avLst/>
            </a:prstGeom>
            <a:noFill/>
          </p:spPr>
          <p:txBody>
            <a:bodyPr wrap="none" rtlCol="0">
              <a:spAutoFit/>
            </a:bodyPr>
            <a:lstStyle/>
            <a:p>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0</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4</a:t>
              </a:r>
            </a:p>
          </p:txBody>
        </p:sp>
      </p:grpSp>
    </p:spTree>
    <p:extLst>
      <p:ext uri="{BB962C8B-B14F-4D97-AF65-F5344CB8AC3E}">
        <p14:creationId xmlns:p14="http://schemas.microsoft.com/office/powerpoint/2010/main" val="91425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flipH="1">
            <a:off x="1524000" y="0"/>
            <a:ext cx="9143999" cy="6858000"/>
          </a:xfrm>
          <a:prstGeom prst="rect">
            <a:avLst/>
          </a:prstGeom>
          <a:gradFill>
            <a:gsLst>
              <a:gs pos="10000">
                <a:schemeClr val="accent6">
                  <a:lumMod val="20000"/>
                  <a:lumOff val="80000"/>
                </a:schemeClr>
              </a:gs>
              <a:gs pos="100000">
                <a:schemeClr val="bg1">
                  <a:alpha val="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0" name="Rectangle 9">
            <a:extLst>
              <a:ext uri="{FF2B5EF4-FFF2-40B4-BE49-F238E27FC236}">
                <a16:creationId xmlns:a16="http://schemas.microsoft.com/office/drawing/2014/main" id="{0DD33E7D-F52D-4B8F-AB37-27B4347BEA73}"/>
              </a:ext>
            </a:extLst>
          </p:cNvPr>
          <p:cNvSpPr/>
          <p:nvPr/>
        </p:nvSpPr>
        <p:spPr>
          <a:xfrm flipH="1">
            <a:off x="1523995" y="4387806"/>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4" name="Rectangle 13">
            <a:extLst>
              <a:ext uri="{FF2B5EF4-FFF2-40B4-BE49-F238E27FC236}">
                <a16:creationId xmlns:a16="http://schemas.microsoft.com/office/drawing/2014/main" id="{0DD33E7D-F52D-4B8F-AB37-27B4347BEA73}"/>
              </a:ext>
            </a:extLst>
          </p:cNvPr>
          <p:cNvSpPr/>
          <p:nvPr/>
        </p:nvSpPr>
        <p:spPr>
          <a:xfrm flipH="1">
            <a:off x="1523995" y="2518063"/>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Lato" panose="020F0502020204030203" pitchFamily="34" charset="0"/>
            </a:endParaRPr>
          </a:p>
        </p:txBody>
      </p:sp>
      <p:sp>
        <p:nvSpPr>
          <p:cNvPr id="3" name="Rectangle 2"/>
          <p:cNvSpPr/>
          <p:nvPr/>
        </p:nvSpPr>
        <p:spPr>
          <a:xfrm>
            <a:off x="2139137" y="1420486"/>
            <a:ext cx="3836752" cy="830997"/>
          </a:xfrm>
          <a:prstGeom prst="rect">
            <a:avLst/>
          </a:prstGeom>
        </p:spPr>
        <p:txBody>
          <a:bodyPr wrap="square">
            <a:spAutoFit/>
          </a:bodyPr>
          <a:lstStyle/>
          <a:p>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OPTIMISM </a:t>
            </a:r>
            <a:b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at work &amp; home</a:t>
            </a:r>
          </a:p>
        </p:txBody>
      </p:sp>
      <p:sp>
        <p:nvSpPr>
          <p:cNvPr id="6" name="Rectangle 5"/>
          <p:cNvSpPr/>
          <p:nvPr/>
        </p:nvSpPr>
        <p:spPr>
          <a:xfrm>
            <a:off x="2139139" y="2555356"/>
            <a:ext cx="3383595" cy="1200329"/>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What aspects of </a:t>
            </a:r>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OPTIMISM</a:t>
            </a:r>
            <a:r>
              <a:rPr lang="en-US" sz="2400" dirty="0">
                <a:latin typeface="Tahoma" panose="020B0604030504040204" pitchFamily="34" charset="0"/>
                <a:ea typeface="Tahoma" panose="020B0604030504040204" pitchFamily="34" charset="0"/>
                <a:cs typeface="Tahoma" panose="020B0604030504040204" pitchFamily="34" charset="0"/>
              </a:rPr>
              <a:t> need to be sharpened in your life?</a:t>
            </a:r>
          </a:p>
        </p:txBody>
      </p:sp>
      <p:sp>
        <p:nvSpPr>
          <p:cNvPr id="9" name="Rectangle 8"/>
          <p:cNvSpPr/>
          <p:nvPr/>
        </p:nvSpPr>
        <p:spPr>
          <a:xfrm>
            <a:off x="2139139" y="4425099"/>
            <a:ext cx="3836751" cy="1200329"/>
          </a:xfrm>
          <a:prstGeom prst="rect">
            <a:avLst/>
          </a:prstGeom>
        </p:spPr>
        <p:txBody>
          <a:bodyPr wrap="squar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SPECIFIC ACTIONS </a:t>
            </a:r>
            <a:r>
              <a:rPr lang="en-US" sz="2400" dirty="0">
                <a:latin typeface="Tahoma" panose="020B0604030504040204" pitchFamily="34" charset="0"/>
                <a:ea typeface="Tahoma" panose="020B0604030504040204" pitchFamily="34" charset="0"/>
                <a:cs typeface="Tahoma" panose="020B0604030504040204" pitchFamily="34" charset="0"/>
              </a:rPr>
              <a:t>you will take in the next 30 days at work and home.</a:t>
            </a:r>
          </a:p>
        </p:txBody>
      </p:sp>
      <p:pic>
        <p:nvPicPr>
          <p:cNvPr id="7" name="Picture Placeholder 6" descr="A person sitting at a table in front of a window&#10;&#10;Description automatically generated">
            <a:extLst>
              <a:ext uri="{FF2B5EF4-FFF2-40B4-BE49-F238E27FC236}">
                <a16:creationId xmlns:a16="http://schemas.microsoft.com/office/drawing/2014/main" id="{CA0EA5EF-E68B-495E-B5BF-A86E9BBB1BDC}"/>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6573" r="41323"/>
          <a:stretch/>
        </p:blipFill>
        <p:spPr>
          <a:xfrm flipH="1">
            <a:off x="6247639" y="0"/>
            <a:ext cx="3914898" cy="6197600"/>
          </a:xfrm>
          <a:prstGeom prst="rect">
            <a:avLst/>
          </a:prstGeom>
        </p:spPr>
      </p:pic>
      <p:sp>
        <p:nvSpPr>
          <p:cNvPr id="19" name="Rectangle 18"/>
          <p:cNvSpPr/>
          <p:nvPr/>
        </p:nvSpPr>
        <p:spPr>
          <a:xfrm>
            <a:off x="2139137" y="783029"/>
            <a:ext cx="3836752" cy="646331"/>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Application</a:t>
            </a:r>
          </a:p>
        </p:txBody>
      </p:sp>
      <p:sp>
        <p:nvSpPr>
          <p:cNvPr id="16" name="Rectangle 15">
            <a:extLst>
              <a:ext uri="{FF2B5EF4-FFF2-40B4-BE49-F238E27FC236}">
                <a16:creationId xmlns:a16="http://schemas.microsoft.com/office/drawing/2014/main" id="{885FD3E2-7656-4B74-B9C7-4DD1DF48FA7B}"/>
              </a:ext>
            </a:extLst>
          </p:cNvPr>
          <p:cNvSpPr/>
          <p:nvPr/>
        </p:nvSpPr>
        <p:spPr>
          <a:xfrm>
            <a:off x="6247641" y="0"/>
            <a:ext cx="3914895" cy="6197600"/>
          </a:xfrm>
          <a:prstGeom prst="rect">
            <a:avLst/>
          </a:prstGeom>
          <a:gradFill flip="none" rotWithShape="1">
            <a:gsLst>
              <a:gs pos="0">
                <a:schemeClr val="accent3">
                  <a:alpha val="2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AA48A5C5-F026-40FB-9FDE-3E85892436F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BA05D23-547F-4CC7-9BA9-E854DFCFB46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55</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pic>
        <p:nvPicPr>
          <p:cNvPr id="17" name="Picture 16" descr="A picture containing food, light&#10;&#10;Description automatically generated">
            <a:extLst>
              <a:ext uri="{FF2B5EF4-FFF2-40B4-BE49-F238E27FC236}">
                <a16:creationId xmlns:a16="http://schemas.microsoft.com/office/drawing/2014/main" id="{02B0964B-3F10-4873-B055-CED8311E84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53" t="11462" r="38723" b="8271"/>
          <a:stretch/>
        </p:blipFill>
        <p:spPr>
          <a:xfrm>
            <a:off x="5522737" y="2030286"/>
            <a:ext cx="1504799" cy="3394238"/>
          </a:xfrm>
          <a:prstGeom prst="rect">
            <a:avLst/>
          </a:prstGeom>
          <a:effectLst>
            <a:outerShdw blurRad="254000" sx="105000" sy="105000" algn="ctr" rotWithShape="0">
              <a:prstClr val="black">
                <a:alpha val="20000"/>
              </a:prstClr>
            </a:outerShdw>
          </a:effectLst>
        </p:spPr>
      </p:pic>
    </p:spTree>
    <p:extLst>
      <p:ext uri="{BB962C8B-B14F-4D97-AF65-F5344CB8AC3E}">
        <p14:creationId xmlns:p14="http://schemas.microsoft.com/office/powerpoint/2010/main" val="523814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per airplanes on blue table Premium Photo">
            <a:extLst>
              <a:ext uri="{FF2B5EF4-FFF2-40B4-BE49-F238E27FC236}">
                <a16:creationId xmlns:a16="http://schemas.microsoft.com/office/drawing/2014/main" id="{EBC6A680-D304-4571-A8ED-447189D5B5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6" r="26112" b="6549"/>
          <a:stretch/>
        </p:blipFill>
        <p:spPr bwMode="auto">
          <a:xfrm>
            <a:off x="2701410" y="2"/>
            <a:ext cx="7966591" cy="685799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50E8881D-B47A-4E5F-8A3A-BF748932E69D}"/>
              </a:ext>
            </a:extLst>
          </p:cNvPr>
          <p:cNvSpPr/>
          <p:nvPr/>
        </p:nvSpPr>
        <p:spPr>
          <a:xfrm>
            <a:off x="2701410" y="0"/>
            <a:ext cx="7966591" cy="6857998"/>
          </a:xfrm>
          <a:prstGeom prst="rect">
            <a:avLst/>
          </a:prstGeom>
          <a:gradFill flip="none" rotWithShape="1">
            <a:gsLst>
              <a:gs pos="0">
                <a:schemeClr val="bg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230006" y="378516"/>
            <a:ext cx="4735366" cy="1200329"/>
          </a:xfrm>
          <a:prstGeom prst="rect">
            <a:avLst/>
          </a:prstGeom>
        </p:spPr>
        <p:txBody>
          <a:bodyPr wrap="square">
            <a:spAutoFit/>
          </a:bodyPr>
          <a:lstStyle/>
          <a:p>
            <a:r>
              <a:rPr lang="en-US" sz="3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Conviction</a:t>
            </a:r>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versus uncertainty </a:t>
            </a:r>
          </a:p>
        </p:txBody>
      </p:sp>
      <p:grpSp>
        <p:nvGrpSpPr>
          <p:cNvPr id="11" name="Group 10"/>
          <p:cNvGrpSpPr/>
          <p:nvPr/>
        </p:nvGrpSpPr>
        <p:grpSpPr>
          <a:xfrm>
            <a:off x="2426626" y="1876224"/>
            <a:ext cx="5553833" cy="483444"/>
            <a:chOff x="902625" y="1876224"/>
            <a:chExt cx="5126675" cy="483444"/>
          </a:xfrm>
        </p:grpSpPr>
        <p:sp>
          <p:nvSpPr>
            <p:cNvPr id="16" name="TextBox 15">
              <a:extLst>
                <a:ext uri="{FF2B5EF4-FFF2-40B4-BE49-F238E27FC236}">
                  <a16:creationId xmlns:a16="http://schemas.microsoft.com/office/drawing/2014/main" id="{FB2FDAB7-B36E-4A5D-928F-B49F8FF9A256}"/>
                </a:ext>
              </a:extLst>
            </p:cNvPr>
            <p:cNvSpPr txBox="1"/>
            <p:nvPr/>
          </p:nvSpPr>
          <p:spPr>
            <a:xfrm>
              <a:off x="1569552" y="1901550"/>
              <a:ext cx="4459748" cy="430887"/>
            </a:xfrm>
            <a:prstGeom prst="rect">
              <a:avLst/>
            </a:prstGeom>
            <a:noFill/>
          </p:spPr>
          <p:txBody>
            <a:bodyPr wrap="square" anchor="ctr">
              <a:spAutoFit/>
            </a:bodyPr>
            <a:lstStyle/>
            <a:p>
              <a:r>
                <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Confidence, certainty and passion</a:t>
              </a:r>
            </a:p>
          </p:txBody>
        </p:sp>
        <p:grpSp>
          <p:nvGrpSpPr>
            <p:cNvPr id="2" name="Group 1"/>
            <p:cNvGrpSpPr/>
            <p:nvPr/>
          </p:nvGrpSpPr>
          <p:grpSpPr>
            <a:xfrm>
              <a:off x="902625" y="1876224"/>
              <a:ext cx="501919" cy="483444"/>
              <a:chOff x="902625" y="1876224"/>
              <a:chExt cx="501919" cy="483444"/>
            </a:xfrm>
          </p:grpSpPr>
          <p:sp>
            <p:nvSpPr>
              <p:cNvPr id="17" name="Rectangle 16">
                <a:extLst>
                  <a:ext uri="{FF2B5EF4-FFF2-40B4-BE49-F238E27FC236}">
                    <a16:creationId xmlns:a16="http://schemas.microsoft.com/office/drawing/2014/main" id="{84611E0A-5BFF-4C69-B4C3-0FE778788876}"/>
                  </a:ext>
                </a:extLst>
              </p:cNvPr>
              <p:cNvSpPr/>
              <p:nvPr/>
            </p:nvSpPr>
            <p:spPr>
              <a:xfrm>
                <a:off x="906693" y="1876224"/>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902625" y="1920856"/>
                <a:ext cx="501919" cy="430887"/>
              </a:xfrm>
              <a:prstGeom prst="rect">
                <a:avLst/>
              </a:prstGeom>
              <a:noFill/>
            </p:spPr>
            <p:txBody>
              <a:bodyPr wrap="none" rtlCol="0">
                <a:spAutoFit/>
              </a:bodyPr>
              <a:lstStyle/>
              <a:p>
                <a:r>
                  <a:rPr lang="id-ID" sz="2200" b="1" dirty="0">
                    <a:solidFill>
                      <a:schemeClr val="bg1"/>
                    </a:solidFill>
                    <a:latin typeface="Tahoma" panose="020B0604030504040204" pitchFamily="34" charset="0"/>
                    <a:ea typeface="Tahoma" panose="020B0604030504040204" pitchFamily="34" charset="0"/>
                    <a:cs typeface="Tahoma" panose="020B0604030504040204" pitchFamily="34" charset="0"/>
                  </a:rPr>
                  <a:t>01</a:t>
                </a:r>
                <a:endPar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2" name="Group 11"/>
          <p:cNvGrpSpPr/>
          <p:nvPr/>
        </p:nvGrpSpPr>
        <p:grpSpPr>
          <a:xfrm>
            <a:off x="2426624" y="2521021"/>
            <a:ext cx="4735366" cy="769441"/>
            <a:chOff x="902625" y="2521020"/>
            <a:chExt cx="3616827" cy="769441"/>
          </a:xfrm>
        </p:grpSpPr>
        <p:sp>
          <p:nvSpPr>
            <p:cNvPr id="19" name="TextBox 18">
              <a:extLst>
                <a:ext uri="{FF2B5EF4-FFF2-40B4-BE49-F238E27FC236}">
                  <a16:creationId xmlns:a16="http://schemas.microsoft.com/office/drawing/2014/main" id="{FB2FDAB7-B36E-4A5D-928F-B49F8FF9A256}"/>
                </a:ext>
              </a:extLst>
            </p:cNvPr>
            <p:cNvSpPr txBox="1"/>
            <p:nvPr/>
          </p:nvSpPr>
          <p:spPr>
            <a:xfrm>
              <a:off x="1448292" y="2521020"/>
              <a:ext cx="3071160" cy="769441"/>
            </a:xfrm>
            <a:prstGeom prst="rect">
              <a:avLst/>
            </a:prstGeom>
            <a:noFill/>
          </p:spPr>
          <p:txBody>
            <a:bodyPr wrap="square" anchor="ctr">
              <a:spAutoFit/>
            </a:bodyPr>
            <a:lstStyle/>
            <a:p>
              <a:r>
                <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Founded on knowledge, truth &amp; personal application</a:t>
              </a:r>
            </a:p>
          </p:txBody>
        </p:sp>
        <p:grpSp>
          <p:nvGrpSpPr>
            <p:cNvPr id="3" name="Group 2"/>
            <p:cNvGrpSpPr/>
            <p:nvPr/>
          </p:nvGrpSpPr>
          <p:grpSpPr>
            <a:xfrm>
              <a:off x="902625" y="2659355"/>
              <a:ext cx="423374" cy="483444"/>
              <a:chOff x="902625" y="2659355"/>
              <a:chExt cx="423374" cy="483444"/>
            </a:xfrm>
          </p:grpSpPr>
          <p:sp>
            <p:nvSpPr>
              <p:cNvPr id="25" name="Rectangle 24">
                <a:extLst>
                  <a:ext uri="{FF2B5EF4-FFF2-40B4-BE49-F238E27FC236}">
                    <a16:creationId xmlns:a16="http://schemas.microsoft.com/office/drawing/2014/main" id="{84611E0A-5BFF-4C69-B4C3-0FE778788876}"/>
                  </a:ext>
                </a:extLst>
              </p:cNvPr>
              <p:cNvSpPr/>
              <p:nvPr/>
            </p:nvSpPr>
            <p:spPr>
              <a:xfrm>
                <a:off x="906693" y="2659355"/>
                <a:ext cx="419306"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902625" y="2696871"/>
                <a:ext cx="415302" cy="430887"/>
              </a:xfrm>
              <a:prstGeom prst="rect">
                <a:avLst/>
              </a:prstGeom>
              <a:noFill/>
            </p:spPr>
            <p:txBody>
              <a:bodyPr wrap="none" rtlCol="0">
                <a:spAutoFit/>
              </a:bodyPr>
              <a:lstStyle/>
              <a:p>
                <a:r>
                  <a:rPr lang="id-ID" sz="2200" b="1" dirty="0">
                    <a:solidFill>
                      <a:schemeClr val="bg1"/>
                    </a:solidFill>
                    <a:latin typeface="Tahoma" panose="020B0604030504040204" pitchFamily="34" charset="0"/>
                    <a:ea typeface="Tahoma" panose="020B0604030504040204" pitchFamily="34" charset="0"/>
                    <a:cs typeface="Tahoma" panose="020B0604030504040204" pitchFamily="34" charset="0"/>
                  </a:rPr>
                  <a:t>02</a:t>
                </a:r>
                <a:endPar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3" name="Group 12"/>
          <p:cNvGrpSpPr/>
          <p:nvPr/>
        </p:nvGrpSpPr>
        <p:grpSpPr>
          <a:xfrm>
            <a:off x="2426625" y="3379744"/>
            <a:ext cx="4881790" cy="483444"/>
            <a:chOff x="902625" y="3379744"/>
            <a:chExt cx="4506320" cy="483444"/>
          </a:xfrm>
        </p:grpSpPr>
        <p:sp>
          <p:nvSpPr>
            <p:cNvPr id="21" name="TextBox 20">
              <a:extLst>
                <a:ext uri="{FF2B5EF4-FFF2-40B4-BE49-F238E27FC236}">
                  <a16:creationId xmlns:a16="http://schemas.microsoft.com/office/drawing/2014/main" id="{FB2FDAB7-B36E-4A5D-928F-B49F8FF9A256}"/>
                </a:ext>
              </a:extLst>
            </p:cNvPr>
            <p:cNvSpPr txBox="1"/>
            <p:nvPr/>
          </p:nvSpPr>
          <p:spPr>
            <a:xfrm>
              <a:off x="1561163" y="3408446"/>
              <a:ext cx="3847782" cy="430887"/>
            </a:xfrm>
            <a:prstGeom prst="rect">
              <a:avLst/>
            </a:prstGeom>
            <a:noFill/>
          </p:spPr>
          <p:txBody>
            <a:bodyPr wrap="square" anchor="ctr">
              <a:spAutoFit/>
            </a:bodyPr>
            <a:lstStyle/>
            <a:p>
              <a:r>
                <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Requires study and </a:t>
              </a:r>
              <a:r>
                <a:rPr lang="en-US" sz="22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effort</a:t>
              </a:r>
            </a:p>
          </p:txBody>
        </p:sp>
        <p:grpSp>
          <p:nvGrpSpPr>
            <p:cNvPr id="6" name="Group 5"/>
            <p:cNvGrpSpPr/>
            <p:nvPr/>
          </p:nvGrpSpPr>
          <p:grpSpPr>
            <a:xfrm>
              <a:off x="902625" y="3379744"/>
              <a:ext cx="501919" cy="483444"/>
              <a:chOff x="902625" y="3379744"/>
              <a:chExt cx="501919" cy="483444"/>
            </a:xfrm>
          </p:grpSpPr>
          <p:sp>
            <p:nvSpPr>
              <p:cNvPr id="26" name="Rectangle 25">
                <a:extLst>
                  <a:ext uri="{FF2B5EF4-FFF2-40B4-BE49-F238E27FC236}">
                    <a16:creationId xmlns:a16="http://schemas.microsoft.com/office/drawing/2014/main" id="{84611E0A-5BFF-4C69-B4C3-0FE778788876}"/>
                  </a:ext>
                </a:extLst>
              </p:cNvPr>
              <p:cNvSpPr/>
              <p:nvPr/>
            </p:nvSpPr>
            <p:spPr>
              <a:xfrm>
                <a:off x="906693" y="3379744"/>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902625" y="3408446"/>
                <a:ext cx="501919" cy="430887"/>
              </a:xfrm>
              <a:prstGeom prst="rect">
                <a:avLst/>
              </a:prstGeom>
              <a:noFill/>
            </p:spPr>
            <p:txBody>
              <a:bodyPr wrap="none" rtlCol="0">
                <a:spAutoFit/>
              </a:bodyPr>
              <a:lstStyle/>
              <a:p>
                <a:r>
                  <a:rPr lang="id-ID" sz="2200" b="1" dirty="0">
                    <a:solidFill>
                      <a:schemeClr val="bg1"/>
                    </a:solidFill>
                    <a:latin typeface="Tahoma" panose="020B0604030504040204" pitchFamily="34" charset="0"/>
                    <a:ea typeface="Tahoma" panose="020B0604030504040204" pitchFamily="34" charset="0"/>
                    <a:cs typeface="Tahoma" panose="020B0604030504040204" pitchFamily="34" charset="0"/>
                  </a:rPr>
                  <a:t>03</a:t>
                </a:r>
                <a:endPar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4" name="Group 13"/>
          <p:cNvGrpSpPr/>
          <p:nvPr/>
        </p:nvGrpSpPr>
        <p:grpSpPr>
          <a:xfrm>
            <a:off x="2426625" y="4126762"/>
            <a:ext cx="5913217" cy="483444"/>
            <a:chOff x="902625" y="4126762"/>
            <a:chExt cx="5458418" cy="483444"/>
          </a:xfrm>
        </p:grpSpPr>
        <p:sp>
          <p:nvSpPr>
            <p:cNvPr id="23" name="TextBox 22">
              <a:extLst>
                <a:ext uri="{FF2B5EF4-FFF2-40B4-BE49-F238E27FC236}">
                  <a16:creationId xmlns:a16="http://schemas.microsoft.com/office/drawing/2014/main" id="{FB2FDAB7-B36E-4A5D-928F-B49F8FF9A256}"/>
                </a:ext>
              </a:extLst>
            </p:cNvPr>
            <p:cNvSpPr txBox="1"/>
            <p:nvPr/>
          </p:nvSpPr>
          <p:spPr>
            <a:xfrm>
              <a:off x="1571935" y="4153042"/>
              <a:ext cx="4789108" cy="430887"/>
            </a:xfrm>
            <a:prstGeom prst="rect">
              <a:avLst/>
            </a:prstGeom>
            <a:noFill/>
          </p:spPr>
          <p:txBody>
            <a:bodyPr wrap="square" anchor="ctr">
              <a:spAutoFit/>
            </a:bodyPr>
            <a:lstStyle/>
            <a:p>
              <a:r>
                <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Speaking with </a:t>
              </a:r>
              <a:r>
                <a:rPr lang="en-US" sz="22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certainty</a:t>
              </a:r>
              <a:r>
                <a:rPr lang="en-US" sz="2200" b="1"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sz="2200" dirty="0">
                  <a:latin typeface="Tahoma" panose="020B0604030504040204" pitchFamily="34" charset="0"/>
                  <a:ea typeface="Tahoma" panose="020B0604030504040204" pitchFamily="34" charset="0"/>
                  <a:cs typeface="Tahoma" panose="020B0604030504040204" pitchFamily="34" charset="0"/>
                </a:rPr>
                <a:t>is persuasive                                                  </a:t>
              </a:r>
            </a:p>
          </p:txBody>
        </p:sp>
        <p:grpSp>
          <p:nvGrpSpPr>
            <p:cNvPr id="8" name="Group 7"/>
            <p:cNvGrpSpPr/>
            <p:nvPr/>
          </p:nvGrpSpPr>
          <p:grpSpPr>
            <a:xfrm>
              <a:off x="902625" y="4126762"/>
              <a:ext cx="501919" cy="483444"/>
              <a:chOff x="902625" y="4126762"/>
              <a:chExt cx="501919" cy="483444"/>
            </a:xfrm>
          </p:grpSpPr>
          <p:sp>
            <p:nvSpPr>
              <p:cNvPr id="27" name="Rectangle 26">
                <a:extLst>
                  <a:ext uri="{FF2B5EF4-FFF2-40B4-BE49-F238E27FC236}">
                    <a16:creationId xmlns:a16="http://schemas.microsoft.com/office/drawing/2014/main" id="{84611E0A-5BFF-4C69-B4C3-0FE778788876}"/>
                  </a:ext>
                </a:extLst>
              </p:cNvPr>
              <p:cNvSpPr/>
              <p:nvPr/>
            </p:nvSpPr>
            <p:spPr>
              <a:xfrm>
                <a:off x="906693" y="4126762"/>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902625" y="4168429"/>
                <a:ext cx="501919" cy="430887"/>
              </a:xfrm>
              <a:prstGeom prst="rect">
                <a:avLst/>
              </a:prstGeom>
              <a:noFill/>
            </p:spPr>
            <p:txBody>
              <a:bodyPr wrap="none" rtlCol="0">
                <a:spAutoFit/>
              </a:bodyPr>
              <a:lstStyle/>
              <a:p>
                <a:r>
                  <a:rPr lang="id-ID" sz="2200" b="1" dirty="0">
                    <a:solidFill>
                      <a:schemeClr val="bg1"/>
                    </a:solidFill>
                    <a:latin typeface="Tahoma" panose="020B0604030504040204" pitchFamily="34" charset="0"/>
                    <a:ea typeface="Tahoma" panose="020B0604030504040204" pitchFamily="34" charset="0"/>
                    <a:cs typeface="Tahoma" panose="020B0604030504040204" pitchFamily="34" charset="0"/>
                  </a:rPr>
                  <a:t>04</a:t>
                </a:r>
                <a:endPar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3" name="Group 32"/>
          <p:cNvGrpSpPr/>
          <p:nvPr/>
        </p:nvGrpSpPr>
        <p:grpSpPr>
          <a:xfrm>
            <a:off x="2426626" y="4932911"/>
            <a:ext cx="5553833" cy="483444"/>
            <a:chOff x="902625" y="4932911"/>
            <a:chExt cx="5126675" cy="483444"/>
          </a:xfrm>
        </p:grpSpPr>
        <p:sp>
          <p:nvSpPr>
            <p:cNvPr id="5" name="Rectangle 4"/>
            <p:cNvSpPr/>
            <p:nvPr/>
          </p:nvSpPr>
          <p:spPr>
            <a:xfrm>
              <a:off x="1571935" y="4932911"/>
              <a:ext cx="4457365" cy="430887"/>
            </a:xfrm>
            <a:prstGeom prst="rect">
              <a:avLst/>
            </a:prstGeom>
          </p:spPr>
          <p:txBody>
            <a:bodyPr wrap="square">
              <a:spAutoFit/>
            </a:bodyPr>
            <a:lstStyle/>
            <a:p>
              <a:r>
                <a:rPr lang="en-US" sz="22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Leading with doubt </a:t>
              </a:r>
              <a:r>
                <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creates doubt</a:t>
              </a:r>
            </a:p>
          </p:txBody>
        </p:sp>
        <p:grpSp>
          <p:nvGrpSpPr>
            <p:cNvPr id="9" name="Group 8"/>
            <p:cNvGrpSpPr/>
            <p:nvPr/>
          </p:nvGrpSpPr>
          <p:grpSpPr>
            <a:xfrm>
              <a:off x="902625" y="4932911"/>
              <a:ext cx="501919" cy="483444"/>
              <a:chOff x="902625" y="4932911"/>
              <a:chExt cx="501919" cy="483444"/>
            </a:xfrm>
          </p:grpSpPr>
          <p:sp>
            <p:nvSpPr>
              <p:cNvPr id="28" name="Rectangle 27">
                <a:extLst>
                  <a:ext uri="{FF2B5EF4-FFF2-40B4-BE49-F238E27FC236}">
                    <a16:creationId xmlns:a16="http://schemas.microsoft.com/office/drawing/2014/main" id="{84611E0A-5BFF-4C69-B4C3-0FE778788876}"/>
                  </a:ext>
                </a:extLst>
              </p:cNvPr>
              <p:cNvSpPr/>
              <p:nvPr/>
            </p:nvSpPr>
            <p:spPr>
              <a:xfrm>
                <a:off x="906693" y="4932911"/>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902625" y="4974578"/>
                <a:ext cx="501919" cy="430887"/>
              </a:xfrm>
              <a:prstGeom prst="rect">
                <a:avLst/>
              </a:prstGeom>
              <a:noFill/>
            </p:spPr>
            <p:txBody>
              <a:bodyPr wrap="none" rtlCol="0">
                <a:spAutoFit/>
              </a:bodyPr>
              <a:lstStyle/>
              <a:p>
                <a:r>
                  <a:rPr lang="id-ID" sz="2200" b="1" dirty="0">
                    <a:solidFill>
                      <a:schemeClr val="bg1"/>
                    </a:solidFill>
                    <a:latin typeface="Tahoma" panose="020B0604030504040204" pitchFamily="34" charset="0"/>
                    <a:ea typeface="Tahoma" panose="020B0604030504040204" pitchFamily="34" charset="0"/>
                    <a:cs typeface="Tahoma" panose="020B0604030504040204" pitchFamily="34" charset="0"/>
                  </a:rPr>
                  <a:t>05</a:t>
                </a:r>
                <a:endPar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4" name="Group 33"/>
          <p:cNvGrpSpPr/>
          <p:nvPr/>
        </p:nvGrpSpPr>
        <p:grpSpPr>
          <a:xfrm>
            <a:off x="2426626" y="5708806"/>
            <a:ext cx="4750269" cy="483444"/>
            <a:chOff x="902625" y="5708806"/>
            <a:chExt cx="4384915" cy="483444"/>
          </a:xfrm>
        </p:grpSpPr>
        <p:sp>
          <p:nvSpPr>
            <p:cNvPr id="7" name="Rectangle 6"/>
            <p:cNvSpPr/>
            <p:nvPr/>
          </p:nvSpPr>
          <p:spPr>
            <a:xfrm>
              <a:off x="1575857" y="5738772"/>
              <a:ext cx="3711683" cy="430887"/>
            </a:xfrm>
            <a:prstGeom prst="rect">
              <a:avLst/>
            </a:prstGeom>
          </p:spPr>
          <p:txBody>
            <a:bodyPr wrap="square">
              <a:spAutoFit/>
            </a:bodyPr>
            <a:lstStyle/>
            <a:p>
              <a:r>
                <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Strong conviction is evident</a:t>
              </a:r>
            </a:p>
          </p:txBody>
        </p:sp>
        <p:grpSp>
          <p:nvGrpSpPr>
            <p:cNvPr id="10" name="Group 9"/>
            <p:cNvGrpSpPr/>
            <p:nvPr/>
          </p:nvGrpSpPr>
          <p:grpSpPr>
            <a:xfrm>
              <a:off x="902625" y="5708806"/>
              <a:ext cx="501919" cy="483444"/>
              <a:chOff x="902625" y="5663885"/>
              <a:chExt cx="501919" cy="483444"/>
            </a:xfrm>
          </p:grpSpPr>
          <p:sp>
            <p:nvSpPr>
              <p:cNvPr id="29" name="Rectangle 28">
                <a:extLst>
                  <a:ext uri="{FF2B5EF4-FFF2-40B4-BE49-F238E27FC236}">
                    <a16:creationId xmlns:a16="http://schemas.microsoft.com/office/drawing/2014/main" id="{84611E0A-5BFF-4C69-B4C3-0FE778788876}"/>
                  </a:ext>
                </a:extLst>
              </p:cNvPr>
              <p:cNvSpPr/>
              <p:nvPr/>
            </p:nvSpPr>
            <p:spPr>
              <a:xfrm>
                <a:off x="906693" y="5663885"/>
                <a:ext cx="483444" cy="48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902625" y="5705552"/>
                <a:ext cx="501919" cy="430887"/>
              </a:xfrm>
              <a:prstGeom prst="rect">
                <a:avLst/>
              </a:prstGeom>
              <a:noFill/>
            </p:spPr>
            <p:txBody>
              <a:bodyPr wrap="none" rtlCol="0">
                <a:spAutoFit/>
              </a:bodyPr>
              <a:lstStyle/>
              <a:p>
                <a:r>
                  <a:rPr lang="id-ID" sz="2200" b="1" dirty="0">
                    <a:solidFill>
                      <a:schemeClr val="bg1"/>
                    </a:solidFill>
                    <a:latin typeface="Tahoma" panose="020B0604030504040204" pitchFamily="34" charset="0"/>
                    <a:ea typeface="Tahoma" panose="020B0604030504040204" pitchFamily="34" charset="0"/>
                    <a:cs typeface="Tahoma" panose="020B0604030504040204" pitchFamily="34" charset="0"/>
                  </a:rPr>
                  <a:t>06</a:t>
                </a:r>
                <a:endPar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cxnSp>
        <p:nvCxnSpPr>
          <p:cNvPr id="41" name="Straight Connector 40">
            <a:extLst>
              <a:ext uri="{FF2B5EF4-FFF2-40B4-BE49-F238E27FC236}">
                <a16:creationId xmlns:a16="http://schemas.microsoft.com/office/drawing/2014/main" id="{EC87B232-0C1A-4387-8E42-E3279238F889}"/>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9B826AF1-ADDE-450F-850A-1FE56106B84E}"/>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56</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Tree>
    <p:extLst>
      <p:ext uri="{BB962C8B-B14F-4D97-AF65-F5344CB8AC3E}">
        <p14:creationId xmlns:p14="http://schemas.microsoft.com/office/powerpoint/2010/main" val="422219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ppt_x"/>
                                          </p:val>
                                        </p:tav>
                                        <p:tav tm="100000">
                                          <p:val>
                                            <p:strVal val="#ppt_x"/>
                                          </p:val>
                                        </p:tav>
                                      </p:tavLst>
                                    </p:anim>
                                    <p:anim calcmode="lin" valueType="num">
                                      <p:cBhvr additive="base">
                                        <p:cTn id="14"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decel="10000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ppt_x"/>
                                          </p:val>
                                        </p:tav>
                                        <p:tav tm="100000">
                                          <p:val>
                                            <p:strVal val="#ppt_x"/>
                                          </p:val>
                                        </p:tav>
                                      </p:tavLst>
                                    </p:anim>
                                    <p:anim calcmode="lin" valueType="num">
                                      <p:cBhvr additive="base">
                                        <p:cTn id="32"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decel="10000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750" fill="hold"/>
                                        <p:tgtEl>
                                          <p:spTgt spid="34"/>
                                        </p:tgtEl>
                                        <p:attrNameLst>
                                          <p:attrName>ppt_x</p:attrName>
                                        </p:attrNameLst>
                                      </p:cBhvr>
                                      <p:tavLst>
                                        <p:tav tm="0">
                                          <p:val>
                                            <p:strVal val="#ppt_x"/>
                                          </p:val>
                                        </p:tav>
                                        <p:tav tm="100000">
                                          <p:val>
                                            <p:strVal val="#ppt_x"/>
                                          </p:val>
                                        </p:tav>
                                      </p:tavLst>
                                    </p:anim>
                                    <p:anim calcmode="lin" valueType="num">
                                      <p:cBhvr additive="base">
                                        <p:cTn id="44"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flipH="1">
            <a:off x="1524000" y="0"/>
            <a:ext cx="9143999" cy="6858000"/>
          </a:xfrm>
          <a:prstGeom prst="rect">
            <a:avLst/>
          </a:prstGeom>
          <a:gradFill>
            <a:gsLst>
              <a:gs pos="10000">
                <a:schemeClr val="accent6">
                  <a:lumMod val="20000"/>
                  <a:lumOff val="80000"/>
                </a:schemeClr>
              </a:gs>
              <a:gs pos="100000">
                <a:schemeClr val="bg1">
                  <a:alpha val="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0" name="Rectangle 9">
            <a:extLst>
              <a:ext uri="{FF2B5EF4-FFF2-40B4-BE49-F238E27FC236}">
                <a16:creationId xmlns:a16="http://schemas.microsoft.com/office/drawing/2014/main" id="{0DD33E7D-F52D-4B8F-AB37-27B4347BEA73}"/>
              </a:ext>
            </a:extLst>
          </p:cNvPr>
          <p:cNvSpPr/>
          <p:nvPr/>
        </p:nvSpPr>
        <p:spPr>
          <a:xfrm flipH="1">
            <a:off x="1523995" y="4387806"/>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4" name="Rectangle 13">
            <a:extLst>
              <a:ext uri="{FF2B5EF4-FFF2-40B4-BE49-F238E27FC236}">
                <a16:creationId xmlns:a16="http://schemas.microsoft.com/office/drawing/2014/main" id="{0DD33E7D-F52D-4B8F-AB37-27B4347BEA73}"/>
              </a:ext>
            </a:extLst>
          </p:cNvPr>
          <p:cNvSpPr/>
          <p:nvPr/>
        </p:nvSpPr>
        <p:spPr>
          <a:xfrm flipH="1">
            <a:off x="1523995" y="2518063"/>
            <a:ext cx="4876805" cy="1572601"/>
          </a:xfrm>
          <a:prstGeom prst="rect">
            <a:avLst/>
          </a:prstGeom>
          <a:gradFill flip="none" rotWithShape="1">
            <a:gsLst>
              <a:gs pos="100000">
                <a:schemeClr val="accent1">
                  <a:alpha val="10000"/>
                </a:schemeClr>
              </a:gs>
              <a:gs pos="25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 name="Rectangle 2"/>
          <p:cNvSpPr/>
          <p:nvPr/>
        </p:nvSpPr>
        <p:spPr>
          <a:xfrm>
            <a:off x="2139137" y="1420486"/>
            <a:ext cx="3481765" cy="830997"/>
          </a:xfrm>
          <a:prstGeom prst="rect">
            <a:avLst/>
          </a:prstGeom>
        </p:spPr>
        <p:txBody>
          <a:bodyPr wrap="square">
            <a:spAutoFit/>
          </a:bodyPr>
          <a:lstStyle/>
          <a:p>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CONVICTION </a:t>
            </a:r>
            <a:br>
              <a:rPr lang="id-ID" sz="2400" b="1" dirty="0">
                <a:solidFill>
                  <a:schemeClr val="accent3"/>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at work &amp; home</a:t>
            </a:r>
          </a:p>
        </p:txBody>
      </p:sp>
      <p:sp>
        <p:nvSpPr>
          <p:cNvPr id="6" name="Rectangle 5"/>
          <p:cNvSpPr/>
          <p:nvPr/>
        </p:nvSpPr>
        <p:spPr>
          <a:xfrm>
            <a:off x="2139138" y="2555355"/>
            <a:ext cx="3481765" cy="1569660"/>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What aspects of </a:t>
            </a:r>
            <a:r>
              <a:rPr lang="en-US" sz="2400" b="1" dirty="0">
                <a:solidFill>
                  <a:schemeClr val="accent3"/>
                </a:solidFill>
                <a:latin typeface="Tahoma" panose="020B0604030504040204" pitchFamily="34" charset="0"/>
                <a:ea typeface="Tahoma" panose="020B0604030504040204" pitchFamily="34" charset="0"/>
                <a:cs typeface="Tahoma" panose="020B0604030504040204" pitchFamily="34" charset="0"/>
              </a:rPr>
              <a:t>CONVICTION </a:t>
            </a:r>
            <a:r>
              <a:rPr lang="en-US" sz="2400" dirty="0">
                <a:latin typeface="Tahoma" panose="020B0604030504040204" pitchFamily="34" charset="0"/>
                <a:ea typeface="Tahoma" panose="020B0604030504040204" pitchFamily="34" charset="0"/>
                <a:cs typeface="Tahoma" panose="020B0604030504040204" pitchFamily="34" charset="0"/>
              </a:rPr>
              <a:t>need to be sharpened in your life?</a:t>
            </a:r>
          </a:p>
        </p:txBody>
      </p:sp>
      <p:sp>
        <p:nvSpPr>
          <p:cNvPr id="9" name="Rectangle 8"/>
          <p:cNvSpPr/>
          <p:nvPr/>
        </p:nvSpPr>
        <p:spPr>
          <a:xfrm>
            <a:off x="2139137" y="4425098"/>
            <a:ext cx="3352296" cy="1569660"/>
          </a:xfrm>
          <a:prstGeom prst="rect">
            <a:avLst/>
          </a:prstGeom>
        </p:spPr>
        <p:txBody>
          <a:bodyPr wrap="squar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SPECIFIC ACTIONS </a:t>
            </a:r>
            <a:r>
              <a:rPr lang="en-US" sz="2400" dirty="0">
                <a:latin typeface="Tahoma" panose="020B0604030504040204" pitchFamily="34" charset="0"/>
                <a:ea typeface="Tahoma" panose="020B0604030504040204" pitchFamily="34" charset="0"/>
                <a:cs typeface="Tahoma" panose="020B0604030504040204" pitchFamily="34" charset="0"/>
              </a:rPr>
              <a:t>you will take in the next 30 days at work and home.</a:t>
            </a:r>
          </a:p>
        </p:txBody>
      </p:sp>
      <p:sp>
        <p:nvSpPr>
          <p:cNvPr id="19" name="Rectangle 18"/>
          <p:cNvSpPr/>
          <p:nvPr/>
        </p:nvSpPr>
        <p:spPr>
          <a:xfrm>
            <a:off x="2139137" y="783029"/>
            <a:ext cx="3481765" cy="646331"/>
          </a:xfrm>
          <a:prstGeom prst="rect">
            <a:avLst/>
          </a:prstGeom>
        </p:spPr>
        <p:txBody>
          <a:bodyPr wrap="square">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Application</a:t>
            </a:r>
          </a:p>
        </p:txBody>
      </p:sp>
      <p:pic>
        <p:nvPicPr>
          <p:cNvPr id="7" name="Picture Placeholder 6" descr="A person sitting at a desk&#10;&#10;Description automatically generated">
            <a:extLst>
              <a:ext uri="{FF2B5EF4-FFF2-40B4-BE49-F238E27FC236}">
                <a16:creationId xmlns:a16="http://schemas.microsoft.com/office/drawing/2014/main" id="{5E2F2A31-4CB0-4288-8681-ABC020D9153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8453" r="19391"/>
          <a:stretch/>
        </p:blipFill>
        <p:spPr>
          <a:xfrm>
            <a:off x="6247639" y="0"/>
            <a:ext cx="3914898" cy="6197600"/>
          </a:xfrm>
          <a:prstGeom prst="rect">
            <a:avLst/>
          </a:prstGeom>
        </p:spPr>
      </p:pic>
      <p:sp>
        <p:nvSpPr>
          <p:cNvPr id="16" name="Rectangle 15">
            <a:extLst>
              <a:ext uri="{FF2B5EF4-FFF2-40B4-BE49-F238E27FC236}">
                <a16:creationId xmlns:a16="http://schemas.microsoft.com/office/drawing/2014/main" id="{885FD3E2-7656-4B74-B9C7-4DD1DF48FA7B}"/>
              </a:ext>
            </a:extLst>
          </p:cNvPr>
          <p:cNvSpPr/>
          <p:nvPr/>
        </p:nvSpPr>
        <p:spPr>
          <a:xfrm>
            <a:off x="6247641" y="0"/>
            <a:ext cx="3914893" cy="6197600"/>
          </a:xfrm>
          <a:prstGeom prst="rect">
            <a:avLst/>
          </a:prstGeom>
          <a:gradFill flip="none" rotWithShape="1">
            <a:gsLst>
              <a:gs pos="0">
                <a:schemeClr val="accent3">
                  <a:alpha val="20000"/>
                </a:schemeClr>
              </a:gs>
              <a:gs pos="100000">
                <a:schemeClr val="accent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AA48A5C5-F026-40FB-9FDE-3E85892436FB}"/>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BA05D23-547F-4CC7-9BA9-E854DFCFB46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57</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pic>
        <p:nvPicPr>
          <p:cNvPr id="17" name="Picture 16" descr="A picture containing food, light&#10;&#10;Description automatically generated">
            <a:extLst>
              <a:ext uri="{FF2B5EF4-FFF2-40B4-BE49-F238E27FC236}">
                <a16:creationId xmlns:a16="http://schemas.microsoft.com/office/drawing/2014/main" id="{FD6D4B76-F8AF-4EE1-8685-F8902ED11C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53" t="11462" r="38723" b="8271"/>
          <a:stretch/>
        </p:blipFill>
        <p:spPr>
          <a:xfrm>
            <a:off x="5522737" y="2030286"/>
            <a:ext cx="1504799" cy="3394238"/>
          </a:xfrm>
          <a:prstGeom prst="rect">
            <a:avLst/>
          </a:prstGeom>
          <a:effectLst>
            <a:outerShdw blurRad="254000" sx="105000" sy="105000" algn="ctr" rotWithShape="0">
              <a:prstClr val="black">
                <a:alpha val="20000"/>
              </a:prstClr>
            </a:outerShdw>
          </a:effectLst>
        </p:spPr>
      </p:pic>
    </p:spTree>
    <p:extLst>
      <p:ext uri="{BB962C8B-B14F-4D97-AF65-F5344CB8AC3E}">
        <p14:creationId xmlns:p14="http://schemas.microsoft.com/office/powerpoint/2010/main" val="890030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AF32-FC2C-17C0-B8CE-FB526BEC6157}"/>
              </a:ext>
            </a:extLst>
          </p:cNvPr>
          <p:cNvSpPr>
            <a:spLocks noGrp="1"/>
          </p:cNvSpPr>
          <p:nvPr>
            <p:ph type="title"/>
          </p:nvPr>
        </p:nvSpPr>
        <p:spPr/>
        <p:txBody>
          <a:bodyPr anchor="ctr"/>
          <a:lstStyle/>
          <a:p>
            <a:pPr algn="ctr"/>
            <a:r>
              <a:rPr lang="en-US" dirty="0"/>
              <a:t>Process of Leadership</a:t>
            </a:r>
          </a:p>
        </p:txBody>
      </p:sp>
      <p:pic>
        <p:nvPicPr>
          <p:cNvPr id="8" name="Picture Placeholder 7">
            <a:extLst>
              <a:ext uri="{FF2B5EF4-FFF2-40B4-BE49-F238E27FC236}">
                <a16:creationId xmlns:a16="http://schemas.microsoft.com/office/drawing/2014/main" id="{C5682989-8674-57E9-6436-D542E385BEF0}"/>
              </a:ext>
            </a:extLst>
          </p:cNvPr>
          <p:cNvPicPr>
            <a:picLocks noGrp="1" noChangeAspect="1"/>
          </p:cNvPicPr>
          <p:nvPr>
            <p:ph type="pic" idx="1"/>
          </p:nvPr>
        </p:nvPicPr>
        <p:blipFill>
          <a:blip r:embed="rId2"/>
          <a:srcRect t="19031" b="19031"/>
          <a:stretch>
            <a:fillRect/>
          </a:stretch>
        </p:blipFill>
        <p:spPr/>
      </p:pic>
      <p:sp>
        <p:nvSpPr>
          <p:cNvPr id="4" name="Text Placeholder 3">
            <a:extLst>
              <a:ext uri="{FF2B5EF4-FFF2-40B4-BE49-F238E27FC236}">
                <a16:creationId xmlns:a16="http://schemas.microsoft.com/office/drawing/2014/main" id="{41A3ED1A-535D-8ACC-99D2-96534E95661F}"/>
              </a:ext>
            </a:extLst>
          </p:cNvPr>
          <p:cNvSpPr>
            <a:spLocks noGrp="1"/>
          </p:cNvSpPr>
          <p:nvPr>
            <p:ph type="body" sz="half" idx="2"/>
          </p:nvPr>
        </p:nvSpPr>
        <p:spPr/>
        <p:txBody>
          <a:bodyPr anchor="ctr">
            <a:normAutofit/>
          </a:bodyPr>
          <a:lstStyle/>
          <a:p>
            <a:pPr marL="342900" indent="-342900">
              <a:buFont typeface="+mj-lt"/>
              <a:buAutoNum type="arabicPeriod"/>
            </a:pPr>
            <a:r>
              <a:rPr lang="en-US" sz="1800" b="1" dirty="0">
                <a:solidFill>
                  <a:schemeClr val="accent2">
                    <a:lumMod val="75000"/>
                  </a:schemeClr>
                </a:solidFill>
              </a:rPr>
              <a:t>Lifetime Learner</a:t>
            </a:r>
          </a:p>
          <a:p>
            <a:pPr marL="342900" indent="-342900">
              <a:buFont typeface="+mj-lt"/>
              <a:buAutoNum type="arabicPeriod"/>
            </a:pPr>
            <a:r>
              <a:rPr lang="en-US" sz="1800" b="1" dirty="0">
                <a:solidFill>
                  <a:schemeClr val="accent2">
                    <a:lumMod val="75000"/>
                  </a:schemeClr>
                </a:solidFill>
              </a:rPr>
              <a:t>Ability to Collaborate</a:t>
            </a:r>
          </a:p>
          <a:p>
            <a:pPr marL="342900" indent="-342900">
              <a:buFont typeface="+mj-lt"/>
              <a:buAutoNum type="arabicPeriod"/>
            </a:pPr>
            <a:r>
              <a:rPr lang="en-US" sz="1800" b="1" dirty="0">
                <a:solidFill>
                  <a:schemeClr val="accent2">
                    <a:lumMod val="75000"/>
                  </a:schemeClr>
                </a:solidFill>
              </a:rPr>
              <a:t>Understand Cultural Wisdom</a:t>
            </a:r>
          </a:p>
          <a:p>
            <a:pPr marL="342900" indent="-342900">
              <a:buFont typeface="+mj-lt"/>
              <a:buAutoNum type="arabicPeriod"/>
            </a:pPr>
            <a:r>
              <a:rPr lang="en-US" sz="1800" b="1" dirty="0">
                <a:solidFill>
                  <a:schemeClr val="accent2">
                    <a:lumMod val="75000"/>
                  </a:schemeClr>
                </a:solidFill>
              </a:rPr>
              <a:t>Understand Innovation</a:t>
            </a:r>
          </a:p>
        </p:txBody>
      </p:sp>
      <p:sp>
        <p:nvSpPr>
          <p:cNvPr id="5" name="Date Placeholder 4">
            <a:extLst>
              <a:ext uri="{FF2B5EF4-FFF2-40B4-BE49-F238E27FC236}">
                <a16:creationId xmlns:a16="http://schemas.microsoft.com/office/drawing/2014/main" id="{E886B854-48BE-D980-004A-6D7147C5775C}"/>
              </a:ext>
            </a:extLst>
          </p:cNvPr>
          <p:cNvSpPr>
            <a:spLocks noGrp="1"/>
          </p:cNvSpPr>
          <p:nvPr>
            <p:ph type="dt" sz="half" idx="10"/>
          </p:nvPr>
        </p:nvSpPr>
        <p:spPr/>
        <p:txBody>
          <a:bodyPr/>
          <a:lstStyle/>
          <a:p>
            <a:fld id="{B48C6C68-52C8-8F43-B271-6CDA5C548C93}" type="datetime1">
              <a:rPr lang="en-US" smtClean="0"/>
              <a:t>9/9/24</a:t>
            </a:fld>
            <a:endParaRPr lang="en-US" dirty="0"/>
          </a:p>
        </p:txBody>
      </p:sp>
      <p:sp>
        <p:nvSpPr>
          <p:cNvPr id="6" name="Slide Number Placeholder 5">
            <a:extLst>
              <a:ext uri="{FF2B5EF4-FFF2-40B4-BE49-F238E27FC236}">
                <a16:creationId xmlns:a16="http://schemas.microsoft.com/office/drawing/2014/main" id="{AB0921F5-A1A0-EA36-D1A9-D8A32FC40225}"/>
              </a:ext>
            </a:extLst>
          </p:cNvPr>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976182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0B73A-F44A-E881-A425-2C33E85805F4}"/>
              </a:ext>
            </a:extLst>
          </p:cNvPr>
          <p:cNvSpPr>
            <a:spLocks noGrp="1"/>
          </p:cNvSpPr>
          <p:nvPr>
            <p:ph type="title"/>
          </p:nvPr>
        </p:nvSpPr>
        <p:spPr/>
        <p:txBody>
          <a:bodyPr>
            <a:normAutofit/>
          </a:bodyPr>
          <a:lstStyle/>
          <a:p>
            <a:r>
              <a:rPr lang="en-US" sz="4800" dirty="0"/>
              <a:t>Inspirational Leaders </a:t>
            </a:r>
            <a:r>
              <a:rPr lang="en-US" sz="4800" u="sng" dirty="0"/>
              <a:t>Persevere</a:t>
            </a:r>
          </a:p>
        </p:txBody>
      </p:sp>
      <p:sp>
        <p:nvSpPr>
          <p:cNvPr id="7" name="Text Placeholder 6">
            <a:extLst>
              <a:ext uri="{FF2B5EF4-FFF2-40B4-BE49-F238E27FC236}">
                <a16:creationId xmlns:a16="http://schemas.microsoft.com/office/drawing/2014/main" id="{654B02D5-7E3E-7AEC-B92C-9C376F8DCA71}"/>
              </a:ext>
            </a:extLst>
          </p:cNvPr>
          <p:cNvSpPr>
            <a:spLocks noGrp="1"/>
          </p:cNvSpPr>
          <p:nvPr>
            <p:ph type="body" idx="1"/>
          </p:nvPr>
        </p:nvSpPr>
        <p:spPr/>
        <p:txBody>
          <a:bodyPr>
            <a:normAutofit/>
          </a:bodyPr>
          <a:lstStyle/>
          <a:p>
            <a:r>
              <a:rPr lang="en-US" sz="3200" dirty="0"/>
              <a:t>How do we tap into our Resilience?</a:t>
            </a:r>
          </a:p>
        </p:txBody>
      </p:sp>
      <p:sp>
        <p:nvSpPr>
          <p:cNvPr id="4" name="Date Placeholder 3">
            <a:extLst>
              <a:ext uri="{FF2B5EF4-FFF2-40B4-BE49-F238E27FC236}">
                <a16:creationId xmlns:a16="http://schemas.microsoft.com/office/drawing/2014/main" id="{87A2D775-A706-941D-B3BE-BDE80CB36E2D}"/>
              </a:ext>
            </a:extLst>
          </p:cNvPr>
          <p:cNvSpPr>
            <a:spLocks noGrp="1"/>
          </p:cNvSpPr>
          <p:nvPr>
            <p:ph type="dt" sz="half" idx="10"/>
          </p:nvPr>
        </p:nvSpPr>
        <p:spPr/>
        <p:txBody>
          <a:bodyPr/>
          <a:lstStyle/>
          <a:p>
            <a:fld id="{E28B58E3-FB28-6647-ABB5-05AD0EE72D2D}" type="datetime1">
              <a:rPr lang="en-US" smtClean="0"/>
              <a:t>8/30/24</a:t>
            </a:fld>
            <a:endParaRPr lang="en-US" dirty="0"/>
          </a:p>
        </p:txBody>
      </p:sp>
      <p:sp>
        <p:nvSpPr>
          <p:cNvPr id="5" name="Footer Placeholder 4">
            <a:extLst>
              <a:ext uri="{FF2B5EF4-FFF2-40B4-BE49-F238E27FC236}">
                <a16:creationId xmlns:a16="http://schemas.microsoft.com/office/drawing/2014/main" id="{DCBFB93F-EFB8-944A-0CBA-8C8445DD1F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8467AA-2E72-7E6A-7382-6505D6A9D595}"/>
              </a:ext>
            </a:extLst>
          </p:cNvPr>
          <p:cNvSpPr>
            <a:spLocks noGrp="1"/>
          </p:cNvSpPr>
          <p:nvPr>
            <p:ph type="sldNum" sz="quarter" idx="12"/>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3028077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itting, young, person, laying&#10;&#10;Description automatically generated">
            <a:extLst>
              <a:ext uri="{FF2B5EF4-FFF2-40B4-BE49-F238E27FC236}">
                <a16:creationId xmlns:a16="http://schemas.microsoft.com/office/drawing/2014/main" id="{D8EC8DE2-E433-4ACD-B80E-3478781EA4AB}"/>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a:stretch/>
        </p:blipFill>
        <p:spPr>
          <a:prstGeom prst="rect">
            <a:avLst/>
          </a:prstGeom>
        </p:spPr>
      </p:pic>
      <p:sp>
        <p:nvSpPr>
          <p:cNvPr id="7" name="Rectangle 6">
            <a:extLst>
              <a:ext uri="{FF2B5EF4-FFF2-40B4-BE49-F238E27FC236}">
                <a16:creationId xmlns:a16="http://schemas.microsoft.com/office/drawing/2014/main" id="{928BDFAD-C5AA-46FE-9193-2D797C26AD18}"/>
              </a:ext>
            </a:extLst>
          </p:cNvPr>
          <p:cNvSpPr/>
          <p:nvPr/>
        </p:nvSpPr>
        <p:spPr>
          <a:xfrm>
            <a:off x="1524000" y="0"/>
            <a:ext cx="9141714" cy="6858000"/>
          </a:xfrm>
          <a:prstGeom prst="rect">
            <a:avLst/>
          </a:prstGeom>
          <a:gradFill flip="none" rotWithShape="1">
            <a:gsLst>
              <a:gs pos="0">
                <a:schemeClr val="accent3">
                  <a:alpha val="35000"/>
                </a:schemeClr>
              </a:gs>
              <a:gs pos="100000">
                <a:schemeClr val="accent1">
                  <a:alpha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C161D30-8C2C-4C2F-BF47-D9649515334F}"/>
              </a:ext>
            </a:extLst>
          </p:cNvPr>
          <p:cNvSpPr/>
          <p:nvPr/>
        </p:nvSpPr>
        <p:spPr>
          <a:xfrm>
            <a:off x="1524000" y="365760"/>
            <a:ext cx="1981200" cy="6126480"/>
          </a:xfrm>
          <a:prstGeom prst="rect">
            <a:avLst/>
          </a:prstGeom>
          <a:gradFill flip="none" rotWithShape="1">
            <a:gsLst>
              <a:gs pos="0">
                <a:schemeClr val="bg1">
                  <a:alpha val="0"/>
                </a:schemeClr>
              </a:gs>
              <a:gs pos="100000">
                <a:schemeClr val="bg1">
                  <a:alpha val="1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5BE5F3F-1869-4918-837B-0C6A56C3A6AB}"/>
              </a:ext>
            </a:extLst>
          </p:cNvPr>
          <p:cNvSpPr txBox="1"/>
          <p:nvPr/>
        </p:nvSpPr>
        <p:spPr>
          <a:xfrm>
            <a:off x="2177455" y="826535"/>
            <a:ext cx="4917612" cy="646331"/>
          </a:xfrm>
          <a:prstGeom prst="rect">
            <a:avLst/>
          </a:prstGeom>
          <a:noFill/>
        </p:spPr>
        <p:txBody>
          <a:bodyPr wrap="square">
            <a:spAutoFit/>
          </a:bodyPr>
          <a:lstStyle/>
          <a:p>
            <a:r>
              <a:rPr lang="en-US" sz="3600" b="1" dirty="0">
                <a:solidFill>
                  <a:schemeClr val="accent5"/>
                </a:solidFill>
                <a:latin typeface="Tahoma" panose="020B0604030504040204" pitchFamily="34" charset="0"/>
                <a:ea typeface="Tahoma" panose="020B0604030504040204" pitchFamily="34" charset="0"/>
                <a:cs typeface="Tahoma" panose="020B0604030504040204" pitchFamily="34" charset="0"/>
              </a:rPr>
              <a:t>Leadership Defined</a:t>
            </a:r>
          </a:p>
        </p:txBody>
      </p:sp>
      <p:cxnSp>
        <p:nvCxnSpPr>
          <p:cNvPr id="39" name="Straight Connector 38">
            <a:extLst>
              <a:ext uri="{FF2B5EF4-FFF2-40B4-BE49-F238E27FC236}">
                <a16:creationId xmlns:a16="http://schemas.microsoft.com/office/drawing/2014/main" id="{03910365-7B9E-40C1-AAA3-0A94AE002AD0}"/>
              </a:ext>
            </a:extLst>
          </p:cNvPr>
          <p:cNvCxnSpPr>
            <a:cxnSpLocks/>
          </p:cNvCxnSpPr>
          <p:nvPr/>
        </p:nvCxnSpPr>
        <p:spPr>
          <a:xfrm>
            <a:off x="10081808" y="6461739"/>
            <a:ext cx="0" cy="20775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Slide Number Placeholder 5">
            <a:extLst>
              <a:ext uri="{FF2B5EF4-FFF2-40B4-BE49-F238E27FC236}">
                <a16:creationId xmlns:a16="http://schemas.microsoft.com/office/drawing/2014/main" id="{3E7AA025-9885-4A0A-B369-774FB31AC9BD}"/>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bg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6</a:t>
            </a:fld>
            <a:endParaRPr lang="en-US" sz="1100" b="1" dirty="0">
              <a:solidFill>
                <a:schemeClr val="bg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grpSp>
        <p:nvGrpSpPr>
          <p:cNvPr id="61" name="Group 60">
            <a:extLst>
              <a:ext uri="{FF2B5EF4-FFF2-40B4-BE49-F238E27FC236}">
                <a16:creationId xmlns:a16="http://schemas.microsoft.com/office/drawing/2014/main" id="{3F0283C6-164E-47DD-8E4A-3065E9012A77}"/>
              </a:ext>
            </a:extLst>
          </p:cNvPr>
          <p:cNvGrpSpPr/>
          <p:nvPr/>
        </p:nvGrpSpPr>
        <p:grpSpPr>
          <a:xfrm>
            <a:off x="2284359" y="2112926"/>
            <a:ext cx="5279969" cy="707886"/>
            <a:chOff x="760358" y="2112926"/>
            <a:chExt cx="5279969" cy="707886"/>
          </a:xfrm>
        </p:grpSpPr>
        <p:sp>
          <p:nvSpPr>
            <p:cNvPr id="17" name="TextBox 16">
              <a:extLst>
                <a:ext uri="{FF2B5EF4-FFF2-40B4-BE49-F238E27FC236}">
                  <a16:creationId xmlns:a16="http://schemas.microsoft.com/office/drawing/2014/main" id="{6734C896-AFAB-49CE-9A23-2012535ACC2F}"/>
                </a:ext>
              </a:extLst>
            </p:cNvPr>
            <p:cNvSpPr txBox="1"/>
            <p:nvPr/>
          </p:nvSpPr>
          <p:spPr>
            <a:xfrm>
              <a:off x="1468327" y="2112926"/>
              <a:ext cx="4572000" cy="707886"/>
            </a:xfrm>
            <a:prstGeom prst="rect">
              <a:avLst/>
            </a:prstGeom>
            <a:noFill/>
          </p:spPr>
          <p:txBody>
            <a:bodyPr wrap="square" anchor="ctr">
              <a:spAutoFit/>
            </a:bodyPr>
            <a:lstStyle/>
            <a:p>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ability to clearly </a:t>
              </a:r>
              <a:r>
                <a:rPr 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understand</a:t>
              </a:r>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and </a:t>
              </a:r>
              <a:r>
                <a:rPr 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articulate</a:t>
              </a:r>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the goal.</a:t>
              </a:r>
            </a:p>
          </p:txBody>
        </p:sp>
        <p:grpSp>
          <p:nvGrpSpPr>
            <p:cNvPr id="42" name="Group 41">
              <a:extLst>
                <a:ext uri="{FF2B5EF4-FFF2-40B4-BE49-F238E27FC236}">
                  <a16:creationId xmlns:a16="http://schemas.microsoft.com/office/drawing/2014/main" id="{98A69787-5465-4C4B-8D47-EA1A1BF9A0D8}"/>
                </a:ext>
              </a:extLst>
            </p:cNvPr>
            <p:cNvGrpSpPr/>
            <p:nvPr/>
          </p:nvGrpSpPr>
          <p:grpSpPr>
            <a:xfrm>
              <a:off x="760358" y="2175717"/>
              <a:ext cx="582304" cy="582304"/>
              <a:chOff x="760358" y="2175717"/>
              <a:chExt cx="582304" cy="582304"/>
            </a:xfrm>
          </p:grpSpPr>
          <p:sp>
            <p:nvSpPr>
              <p:cNvPr id="16" name="Rectangle 15">
                <a:extLst>
                  <a:ext uri="{FF2B5EF4-FFF2-40B4-BE49-F238E27FC236}">
                    <a16:creationId xmlns:a16="http://schemas.microsoft.com/office/drawing/2014/main" id="{2CEEC7CB-8C72-4363-B95A-B9E4DA2E71AF}"/>
                  </a:ext>
                </a:extLst>
              </p:cNvPr>
              <p:cNvSpPr/>
              <p:nvPr/>
            </p:nvSpPr>
            <p:spPr>
              <a:xfrm>
                <a:off x="760358" y="2175717"/>
                <a:ext cx="582304" cy="582304"/>
              </a:xfrm>
              <a:prstGeom prst="rect">
                <a:avLst/>
              </a:prstGeom>
              <a:solidFill>
                <a:schemeClr val="bg1">
                  <a:alpha val="10000"/>
                </a:schemeClr>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41" name="Graphic 40">
                <a:extLst>
                  <a:ext uri="{FF2B5EF4-FFF2-40B4-BE49-F238E27FC236}">
                    <a16:creationId xmlns:a16="http://schemas.microsoft.com/office/drawing/2014/main" id="{DD435864-384B-4924-9E93-551322F6E6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977" y="2299336"/>
                <a:ext cx="335066" cy="335066"/>
              </a:xfrm>
              <a:prstGeom prst="rect">
                <a:avLst/>
              </a:prstGeom>
            </p:spPr>
          </p:pic>
        </p:grpSp>
      </p:grpSp>
      <p:grpSp>
        <p:nvGrpSpPr>
          <p:cNvPr id="60" name="Group 59">
            <a:extLst>
              <a:ext uri="{FF2B5EF4-FFF2-40B4-BE49-F238E27FC236}">
                <a16:creationId xmlns:a16="http://schemas.microsoft.com/office/drawing/2014/main" id="{ED1FD0C3-C9FE-45CE-93A8-CC02FCB8F5AE}"/>
              </a:ext>
            </a:extLst>
          </p:cNvPr>
          <p:cNvGrpSpPr/>
          <p:nvPr/>
        </p:nvGrpSpPr>
        <p:grpSpPr>
          <a:xfrm>
            <a:off x="2284359" y="2882509"/>
            <a:ext cx="5279969" cy="707886"/>
            <a:chOff x="760358" y="2923284"/>
            <a:chExt cx="5279969" cy="707886"/>
          </a:xfrm>
        </p:grpSpPr>
        <p:sp>
          <p:nvSpPr>
            <p:cNvPr id="21" name="TextBox 20">
              <a:extLst>
                <a:ext uri="{FF2B5EF4-FFF2-40B4-BE49-F238E27FC236}">
                  <a16:creationId xmlns:a16="http://schemas.microsoft.com/office/drawing/2014/main" id="{E8E80BBA-E4EF-4D7F-BBCF-890E5D38C379}"/>
                </a:ext>
              </a:extLst>
            </p:cNvPr>
            <p:cNvSpPr txBox="1"/>
            <p:nvPr/>
          </p:nvSpPr>
          <p:spPr>
            <a:xfrm>
              <a:off x="1468327" y="2923284"/>
              <a:ext cx="4572000" cy="707886"/>
            </a:xfrm>
            <a:prstGeom prst="rect">
              <a:avLst/>
            </a:prstGeom>
            <a:noFill/>
          </p:spPr>
          <p:txBody>
            <a:bodyPr wrap="square" anchor="ctr">
              <a:spAutoFit/>
            </a:bodyPr>
            <a:lstStyle/>
            <a:p>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confidence to be </a:t>
              </a:r>
              <a:r>
                <a:rPr 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out in front</a:t>
              </a:r>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and show the way to the goal.</a:t>
              </a:r>
            </a:p>
          </p:txBody>
        </p:sp>
        <p:sp>
          <p:nvSpPr>
            <p:cNvPr id="22" name="Rectangle 21">
              <a:extLst>
                <a:ext uri="{FF2B5EF4-FFF2-40B4-BE49-F238E27FC236}">
                  <a16:creationId xmlns:a16="http://schemas.microsoft.com/office/drawing/2014/main" id="{82FBBD2F-103D-4D23-977B-14FA856442D6}"/>
                </a:ext>
              </a:extLst>
            </p:cNvPr>
            <p:cNvSpPr/>
            <p:nvPr/>
          </p:nvSpPr>
          <p:spPr>
            <a:xfrm>
              <a:off x="760358" y="2986075"/>
              <a:ext cx="582304" cy="582304"/>
            </a:xfrm>
            <a:prstGeom prst="rect">
              <a:avLst/>
            </a:prstGeom>
            <a:solidFill>
              <a:schemeClr val="bg1">
                <a:alpha val="10000"/>
              </a:schemeClr>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44" name="Graphic 43">
              <a:extLst>
                <a:ext uri="{FF2B5EF4-FFF2-40B4-BE49-F238E27FC236}">
                  <a16:creationId xmlns:a16="http://schemas.microsoft.com/office/drawing/2014/main" id="{3DF9AA57-4D00-4B37-A693-B8CB29AB578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3680" y="3079397"/>
              <a:ext cx="395660" cy="395660"/>
            </a:xfrm>
            <a:prstGeom prst="rect">
              <a:avLst/>
            </a:prstGeom>
          </p:spPr>
        </p:pic>
      </p:grpSp>
      <p:grpSp>
        <p:nvGrpSpPr>
          <p:cNvPr id="57" name="Group 56">
            <a:extLst>
              <a:ext uri="{FF2B5EF4-FFF2-40B4-BE49-F238E27FC236}">
                <a16:creationId xmlns:a16="http://schemas.microsoft.com/office/drawing/2014/main" id="{EEFEF173-87A6-4D26-8A60-783C04B5AF5A}"/>
              </a:ext>
            </a:extLst>
          </p:cNvPr>
          <p:cNvGrpSpPr/>
          <p:nvPr/>
        </p:nvGrpSpPr>
        <p:grpSpPr>
          <a:xfrm>
            <a:off x="2284359" y="4601400"/>
            <a:ext cx="5279969" cy="707886"/>
            <a:chOff x="760358" y="4544000"/>
            <a:chExt cx="5279969" cy="707886"/>
          </a:xfrm>
        </p:grpSpPr>
        <p:sp>
          <p:nvSpPr>
            <p:cNvPr id="27" name="TextBox 26">
              <a:extLst>
                <a:ext uri="{FF2B5EF4-FFF2-40B4-BE49-F238E27FC236}">
                  <a16:creationId xmlns:a16="http://schemas.microsoft.com/office/drawing/2014/main" id="{9E79A5C2-7E64-404A-856E-036F63D0BFC8}"/>
                </a:ext>
              </a:extLst>
            </p:cNvPr>
            <p:cNvSpPr txBox="1"/>
            <p:nvPr/>
          </p:nvSpPr>
          <p:spPr>
            <a:xfrm>
              <a:off x="1468327" y="4544000"/>
              <a:ext cx="4572000" cy="707886"/>
            </a:xfrm>
            <a:prstGeom prst="rect">
              <a:avLst/>
            </a:prstGeom>
            <a:noFill/>
          </p:spPr>
          <p:txBody>
            <a:bodyPr wrap="square" anchor="ctr">
              <a:spAutoFit/>
            </a:bodyPr>
            <a:lstStyle/>
            <a:p>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desire to help people </a:t>
              </a:r>
              <a:r>
                <a:rPr 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develop</a:t>
              </a:r>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and pursue excellence.</a:t>
              </a:r>
            </a:p>
          </p:txBody>
        </p:sp>
        <p:grpSp>
          <p:nvGrpSpPr>
            <p:cNvPr id="50" name="Group 49">
              <a:extLst>
                <a:ext uri="{FF2B5EF4-FFF2-40B4-BE49-F238E27FC236}">
                  <a16:creationId xmlns:a16="http://schemas.microsoft.com/office/drawing/2014/main" id="{61EA3528-34CF-49DA-83F0-E5F2BE6918CE}"/>
                </a:ext>
              </a:extLst>
            </p:cNvPr>
            <p:cNvGrpSpPr/>
            <p:nvPr/>
          </p:nvGrpSpPr>
          <p:grpSpPr>
            <a:xfrm>
              <a:off x="760358" y="4606791"/>
              <a:ext cx="582304" cy="582304"/>
              <a:chOff x="760358" y="4606791"/>
              <a:chExt cx="582304" cy="582304"/>
            </a:xfrm>
          </p:grpSpPr>
          <p:sp>
            <p:nvSpPr>
              <p:cNvPr id="28" name="Rectangle 27">
                <a:extLst>
                  <a:ext uri="{FF2B5EF4-FFF2-40B4-BE49-F238E27FC236}">
                    <a16:creationId xmlns:a16="http://schemas.microsoft.com/office/drawing/2014/main" id="{7AA13623-6291-4709-B779-DA4577B2FA21}"/>
                  </a:ext>
                </a:extLst>
              </p:cNvPr>
              <p:cNvSpPr/>
              <p:nvPr/>
            </p:nvSpPr>
            <p:spPr>
              <a:xfrm>
                <a:off x="760358" y="4606791"/>
                <a:ext cx="582304" cy="582304"/>
              </a:xfrm>
              <a:prstGeom prst="rect">
                <a:avLst/>
              </a:prstGeom>
              <a:solidFill>
                <a:schemeClr val="bg1">
                  <a:alpha val="10000"/>
                </a:schemeClr>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48" name="Graphic 47">
                <a:extLst>
                  <a:ext uri="{FF2B5EF4-FFF2-40B4-BE49-F238E27FC236}">
                    <a16:creationId xmlns:a16="http://schemas.microsoft.com/office/drawing/2014/main" id="{FDC8EB3F-4557-40B4-9020-51B6252AE4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958" y="4692391"/>
                <a:ext cx="411104" cy="411104"/>
              </a:xfrm>
              <a:prstGeom prst="rect">
                <a:avLst/>
              </a:prstGeom>
            </p:spPr>
          </p:pic>
        </p:grpSp>
      </p:grpSp>
      <p:grpSp>
        <p:nvGrpSpPr>
          <p:cNvPr id="58" name="Group 57">
            <a:extLst>
              <a:ext uri="{FF2B5EF4-FFF2-40B4-BE49-F238E27FC236}">
                <a16:creationId xmlns:a16="http://schemas.microsoft.com/office/drawing/2014/main" id="{9ACD3FC4-2B0F-4887-B04A-750A9A7F58EE}"/>
              </a:ext>
            </a:extLst>
          </p:cNvPr>
          <p:cNvGrpSpPr/>
          <p:nvPr/>
        </p:nvGrpSpPr>
        <p:grpSpPr>
          <a:xfrm>
            <a:off x="2296838" y="5332095"/>
            <a:ext cx="5279969" cy="707886"/>
            <a:chOff x="760358" y="5354358"/>
            <a:chExt cx="5279969" cy="707886"/>
          </a:xfrm>
        </p:grpSpPr>
        <p:sp>
          <p:nvSpPr>
            <p:cNvPr id="30" name="TextBox 29">
              <a:extLst>
                <a:ext uri="{FF2B5EF4-FFF2-40B4-BE49-F238E27FC236}">
                  <a16:creationId xmlns:a16="http://schemas.microsoft.com/office/drawing/2014/main" id="{C5751B7F-5843-4D31-B983-B8A008099925}"/>
                </a:ext>
              </a:extLst>
            </p:cNvPr>
            <p:cNvSpPr txBox="1"/>
            <p:nvPr/>
          </p:nvSpPr>
          <p:spPr>
            <a:xfrm>
              <a:off x="1468327" y="5354358"/>
              <a:ext cx="4572000" cy="707886"/>
            </a:xfrm>
            <a:prstGeom prst="rect">
              <a:avLst/>
            </a:prstGeom>
            <a:noFill/>
          </p:spPr>
          <p:txBody>
            <a:bodyPr wrap="square" anchor="ctr">
              <a:spAutoFit/>
            </a:bodyPr>
            <a:lstStyle/>
            <a:p>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ability to </a:t>
              </a:r>
              <a:r>
                <a:rPr 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inspire</a:t>
              </a:r>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people to achieve their full potential.</a:t>
              </a:r>
            </a:p>
          </p:txBody>
        </p:sp>
        <p:sp>
          <p:nvSpPr>
            <p:cNvPr id="31" name="Rectangle 30">
              <a:extLst>
                <a:ext uri="{FF2B5EF4-FFF2-40B4-BE49-F238E27FC236}">
                  <a16:creationId xmlns:a16="http://schemas.microsoft.com/office/drawing/2014/main" id="{B1BF0110-4D84-47C5-B708-CFFBE54B94CF}"/>
                </a:ext>
              </a:extLst>
            </p:cNvPr>
            <p:cNvSpPr/>
            <p:nvPr/>
          </p:nvSpPr>
          <p:spPr>
            <a:xfrm>
              <a:off x="760358" y="5417149"/>
              <a:ext cx="582304" cy="582304"/>
            </a:xfrm>
            <a:prstGeom prst="rect">
              <a:avLst/>
            </a:prstGeom>
            <a:solidFill>
              <a:schemeClr val="bg1">
                <a:alpha val="10000"/>
              </a:schemeClr>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52" name="Graphic 51">
              <a:extLst>
                <a:ext uri="{FF2B5EF4-FFF2-40B4-BE49-F238E27FC236}">
                  <a16:creationId xmlns:a16="http://schemas.microsoft.com/office/drawing/2014/main" id="{FFCBAC23-3DD7-4BB0-90B7-6EE2D399E12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0502" y="5507293"/>
              <a:ext cx="402018" cy="402018"/>
            </a:xfrm>
            <a:prstGeom prst="rect">
              <a:avLst/>
            </a:prstGeom>
          </p:spPr>
        </p:pic>
      </p:grpSp>
      <p:grpSp>
        <p:nvGrpSpPr>
          <p:cNvPr id="56" name="Group 55">
            <a:extLst>
              <a:ext uri="{FF2B5EF4-FFF2-40B4-BE49-F238E27FC236}">
                <a16:creationId xmlns:a16="http://schemas.microsoft.com/office/drawing/2014/main" id="{EA447AF3-A06E-4E38-A044-DC9CDBC072D5}"/>
              </a:ext>
            </a:extLst>
          </p:cNvPr>
          <p:cNvGrpSpPr/>
          <p:nvPr/>
        </p:nvGrpSpPr>
        <p:grpSpPr>
          <a:xfrm>
            <a:off x="2284359" y="3733642"/>
            <a:ext cx="5279969" cy="707886"/>
            <a:chOff x="760358" y="3733642"/>
            <a:chExt cx="5279969" cy="707886"/>
          </a:xfrm>
        </p:grpSpPr>
        <p:sp>
          <p:nvSpPr>
            <p:cNvPr id="24" name="TextBox 23">
              <a:extLst>
                <a:ext uri="{FF2B5EF4-FFF2-40B4-BE49-F238E27FC236}">
                  <a16:creationId xmlns:a16="http://schemas.microsoft.com/office/drawing/2014/main" id="{5343DA78-64EE-4037-8605-ADDE9CC222CA}"/>
                </a:ext>
              </a:extLst>
            </p:cNvPr>
            <p:cNvSpPr txBox="1"/>
            <p:nvPr/>
          </p:nvSpPr>
          <p:spPr>
            <a:xfrm>
              <a:off x="1468327" y="3733642"/>
              <a:ext cx="4572000" cy="707886"/>
            </a:xfrm>
            <a:prstGeom prst="rect">
              <a:avLst/>
            </a:prstGeom>
            <a:noFill/>
          </p:spPr>
          <p:txBody>
            <a:bodyPr wrap="square" anchor="ctr">
              <a:spAutoFit/>
            </a:bodyPr>
            <a:lstStyle/>
            <a:p>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The ability to </a:t>
              </a:r>
              <a:r>
                <a:rPr lang="en-US" sz="2000" b="1" u="sng" dirty="0">
                  <a:solidFill>
                    <a:srgbClr val="FFFF00"/>
                  </a:solidFill>
                  <a:latin typeface="Tahoma" panose="020B0604030504040204" pitchFamily="34" charset="0"/>
                  <a:ea typeface="Tahoma" panose="020B0604030504040204" pitchFamily="34" charset="0"/>
                  <a:cs typeface="Tahoma" panose="020B0604030504040204" pitchFamily="34" charset="0"/>
                </a:rPr>
                <a:t>convince</a:t>
              </a: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 people to follow as an act of their </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free choice.</a:t>
              </a:r>
            </a:p>
          </p:txBody>
        </p:sp>
        <p:sp>
          <p:nvSpPr>
            <p:cNvPr id="25" name="Rectangle 24">
              <a:extLst>
                <a:ext uri="{FF2B5EF4-FFF2-40B4-BE49-F238E27FC236}">
                  <a16:creationId xmlns:a16="http://schemas.microsoft.com/office/drawing/2014/main" id="{0076F7BC-9948-4BA3-9997-0582CC4FAA29}"/>
                </a:ext>
              </a:extLst>
            </p:cNvPr>
            <p:cNvSpPr/>
            <p:nvPr/>
          </p:nvSpPr>
          <p:spPr>
            <a:xfrm>
              <a:off x="760358" y="3796433"/>
              <a:ext cx="582304" cy="582304"/>
            </a:xfrm>
            <a:prstGeom prst="rect">
              <a:avLst/>
            </a:prstGeom>
            <a:solidFill>
              <a:schemeClr val="bg1">
                <a:alpha val="10000"/>
              </a:schemeClr>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Graphic 54">
              <a:extLst>
                <a:ext uri="{FF2B5EF4-FFF2-40B4-BE49-F238E27FC236}">
                  <a16:creationId xmlns:a16="http://schemas.microsoft.com/office/drawing/2014/main" id="{E84B8149-C61F-40DB-9CDB-4E5154B62E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6896" y="3892972"/>
              <a:ext cx="389228" cy="389226"/>
            </a:xfrm>
            <a:prstGeom prst="rect">
              <a:avLst/>
            </a:prstGeom>
          </p:spPr>
        </p:pic>
      </p:grpSp>
      <p:grpSp>
        <p:nvGrpSpPr>
          <p:cNvPr id="54" name="Group 53">
            <a:extLst>
              <a:ext uri="{FF2B5EF4-FFF2-40B4-BE49-F238E27FC236}">
                <a16:creationId xmlns:a16="http://schemas.microsoft.com/office/drawing/2014/main" id="{E51DB9FE-643C-4B2D-8FD1-F9DD522DF3AB}"/>
              </a:ext>
            </a:extLst>
          </p:cNvPr>
          <p:cNvGrpSpPr/>
          <p:nvPr/>
        </p:nvGrpSpPr>
        <p:grpSpPr>
          <a:xfrm>
            <a:off x="2992328" y="3678617"/>
            <a:ext cx="5680963" cy="985574"/>
            <a:chOff x="-129168" y="2966221"/>
            <a:chExt cx="5680963" cy="985574"/>
          </a:xfrm>
        </p:grpSpPr>
        <p:sp>
          <p:nvSpPr>
            <p:cNvPr id="33" name="Rectangle 32">
              <a:extLst>
                <a:ext uri="{FF2B5EF4-FFF2-40B4-BE49-F238E27FC236}">
                  <a16:creationId xmlns:a16="http://schemas.microsoft.com/office/drawing/2014/main" id="{09120D24-23EE-4E38-97E4-33E53A5B5F91}"/>
                </a:ext>
              </a:extLst>
            </p:cNvPr>
            <p:cNvSpPr/>
            <p:nvPr/>
          </p:nvSpPr>
          <p:spPr>
            <a:xfrm>
              <a:off x="-129168" y="2966221"/>
              <a:ext cx="5680963" cy="985574"/>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6" name="TextBox 35">
              <a:extLst>
                <a:ext uri="{FF2B5EF4-FFF2-40B4-BE49-F238E27FC236}">
                  <a16:creationId xmlns:a16="http://schemas.microsoft.com/office/drawing/2014/main" id="{D02290A0-BE53-4351-85DA-5AD396BA86AC}"/>
                </a:ext>
              </a:extLst>
            </p:cNvPr>
            <p:cNvSpPr txBox="1"/>
            <p:nvPr/>
          </p:nvSpPr>
          <p:spPr>
            <a:xfrm>
              <a:off x="549873" y="3090709"/>
              <a:ext cx="4572000" cy="707886"/>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The ability to </a:t>
              </a: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convince</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people to follow as an act of their </a:t>
              </a: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free choice.</a:t>
              </a:r>
            </a:p>
          </p:txBody>
        </p:sp>
        <p:sp>
          <p:nvSpPr>
            <p:cNvPr id="37" name="Rectangle 36">
              <a:extLst>
                <a:ext uri="{FF2B5EF4-FFF2-40B4-BE49-F238E27FC236}">
                  <a16:creationId xmlns:a16="http://schemas.microsoft.com/office/drawing/2014/main" id="{330B43A3-BE13-4D89-979F-F66C5AE2BCAE}"/>
                </a:ext>
              </a:extLst>
            </p:cNvPr>
            <p:cNvSpPr/>
            <p:nvPr/>
          </p:nvSpPr>
          <p:spPr>
            <a:xfrm>
              <a:off x="-34513" y="3144783"/>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6" name="Graphic 45">
              <a:extLst>
                <a:ext uri="{FF2B5EF4-FFF2-40B4-BE49-F238E27FC236}">
                  <a16:creationId xmlns:a16="http://schemas.microsoft.com/office/drawing/2014/main" id="{2A3F9BA6-E56D-4BE0-AB39-0E9FE55399E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026" y="3241323"/>
              <a:ext cx="389228" cy="389226"/>
            </a:xfrm>
            <a:prstGeom prst="rect">
              <a:avLst/>
            </a:prstGeom>
          </p:spPr>
        </p:pic>
      </p:grpSp>
    </p:spTree>
    <p:extLst>
      <p:ext uri="{BB962C8B-B14F-4D97-AF65-F5344CB8AC3E}">
        <p14:creationId xmlns:p14="http://schemas.microsoft.com/office/powerpoint/2010/main" val="21331814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6B5CF-E20A-1072-E2AA-F475739CC212}"/>
              </a:ext>
            </a:extLst>
          </p:cNvPr>
          <p:cNvSpPr>
            <a:spLocks noGrp="1"/>
          </p:cNvSpPr>
          <p:nvPr>
            <p:ph type="title"/>
          </p:nvPr>
        </p:nvSpPr>
        <p:spPr>
          <a:xfrm>
            <a:off x="124692" y="96981"/>
            <a:ext cx="5818907" cy="3643746"/>
          </a:xfrm>
        </p:spPr>
        <p:txBody>
          <a:bodyPr anchor="b">
            <a:normAutofit/>
          </a:bodyPr>
          <a:lstStyle/>
          <a:p>
            <a:r>
              <a:rPr lang="en-US" sz="3600" i="1" dirty="0"/>
              <a:t>“It is what it is. It will become what I make of it.” </a:t>
            </a:r>
            <a:r>
              <a:rPr lang="en-US" sz="2000" b="1" dirty="0"/>
              <a:t>Coach Pat Summit</a:t>
            </a:r>
          </a:p>
        </p:txBody>
      </p:sp>
      <p:pic>
        <p:nvPicPr>
          <p:cNvPr id="8" name="Content Placeholder 7">
            <a:extLst>
              <a:ext uri="{FF2B5EF4-FFF2-40B4-BE49-F238E27FC236}">
                <a16:creationId xmlns:a16="http://schemas.microsoft.com/office/drawing/2014/main" id="{5AD1FE7D-F8CD-0DC4-C778-BAD4C9613E7E}"/>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627138" y="329184"/>
            <a:ext cx="3945889" cy="5943600"/>
          </a:xfrm>
        </p:spPr>
      </p:pic>
      <p:sp>
        <p:nvSpPr>
          <p:cNvPr id="4" name="Date Placeholder 3">
            <a:extLst>
              <a:ext uri="{FF2B5EF4-FFF2-40B4-BE49-F238E27FC236}">
                <a16:creationId xmlns:a16="http://schemas.microsoft.com/office/drawing/2014/main" id="{9C4DC2CD-3945-141F-B368-2EA9E025C7D9}"/>
              </a:ext>
            </a:extLst>
          </p:cNvPr>
          <p:cNvSpPr>
            <a:spLocks noGrp="1"/>
          </p:cNvSpPr>
          <p:nvPr>
            <p:ph type="dt" sz="half" idx="10"/>
          </p:nvPr>
        </p:nvSpPr>
        <p:spPr/>
        <p:txBody>
          <a:bodyPr/>
          <a:lstStyle/>
          <a:p>
            <a:fld id="{DEFAC2E6-6183-1E4E-8EA8-A88C4F4FEB8F}" type="datetime1">
              <a:rPr lang="en-US" smtClean="0"/>
              <a:t>9/5/24</a:t>
            </a:fld>
            <a:endParaRPr lang="en-US"/>
          </a:p>
        </p:txBody>
      </p:sp>
      <p:sp>
        <p:nvSpPr>
          <p:cNvPr id="5" name="Footer Placeholder 4">
            <a:extLst>
              <a:ext uri="{FF2B5EF4-FFF2-40B4-BE49-F238E27FC236}">
                <a16:creationId xmlns:a16="http://schemas.microsoft.com/office/drawing/2014/main" id="{34E7FCC2-7317-42C7-D757-9D0F5D7952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B32850-0FD0-3C33-6CB1-42323320618D}"/>
              </a:ext>
            </a:extLst>
          </p:cNvPr>
          <p:cNvSpPr>
            <a:spLocks noGrp="1"/>
          </p:cNvSpPr>
          <p:nvPr>
            <p:ph type="sldNum" sz="quarter" idx="12"/>
          </p:nvPr>
        </p:nvSpPr>
        <p:spPr/>
        <p:txBody>
          <a:bodyPr/>
          <a:lstStyle/>
          <a:p>
            <a:fld id="{B79E0131-7798-EC46-8565-435C1C8EA633}" type="slidenum">
              <a:rPr lang="en-US" smtClean="0"/>
              <a:t>60</a:t>
            </a:fld>
            <a:endParaRPr lang="en-US"/>
          </a:p>
        </p:txBody>
      </p:sp>
    </p:spTree>
    <p:extLst>
      <p:ext uri="{BB962C8B-B14F-4D97-AF65-F5344CB8AC3E}">
        <p14:creationId xmlns:p14="http://schemas.microsoft.com/office/powerpoint/2010/main" val="3650980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B700-E275-BDFA-6BA1-651687454EF6}"/>
              </a:ext>
            </a:extLst>
          </p:cNvPr>
          <p:cNvSpPr>
            <a:spLocks noGrp="1"/>
          </p:cNvSpPr>
          <p:nvPr>
            <p:ph type="title"/>
          </p:nvPr>
        </p:nvSpPr>
        <p:spPr>
          <a:xfrm>
            <a:off x="839788" y="609972"/>
            <a:ext cx="4178778" cy="737118"/>
          </a:xfrm>
        </p:spPr>
        <p:txBody>
          <a:bodyPr>
            <a:noAutofit/>
          </a:bodyPr>
          <a:lstStyle/>
          <a:p>
            <a:pPr algn="ctr"/>
            <a:r>
              <a:rPr lang="en-US" sz="4400" dirty="0"/>
              <a:t>Resilience</a:t>
            </a:r>
          </a:p>
        </p:txBody>
      </p:sp>
      <p:pic>
        <p:nvPicPr>
          <p:cNvPr id="11" name="Content Placeholder 10">
            <a:extLst>
              <a:ext uri="{FF2B5EF4-FFF2-40B4-BE49-F238E27FC236}">
                <a16:creationId xmlns:a16="http://schemas.microsoft.com/office/drawing/2014/main" id="{4468D822-73B1-EAD9-AD78-6834D46B5D82}"/>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423541" y="1539381"/>
            <a:ext cx="6126480" cy="3162058"/>
          </a:xfrm>
        </p:spPr>
      </p:pic>
      <p:sp>
        <p:nvSpPr>
          <p:cNvPr id="4" name="Text Placeholder 3">
            <a:extLst>
              <a:ext uri="{FF2B5EF4-FFF2-40B4-BE49-F238E27FC236}">
                <a16:creationId xmlns:a16="http://schemas.microsoft.com/office/drawing/2014/main" id="{693F7552-66F1-AA41-AA70-D68D54632C66}"/>
              </a:ext>
            </a:extLst>
          </p:cNvPr>
          <p:cNvSpPr>
            <a:spLocks noGrp="1"/>
          </p:cNvSpPr>
          <p:nvPr>
            <p:ph type="body" sz="half" idx="2"/>
          </p:nvPr>
        </p:nvSpPr>
        <p:spPr>
          <a:xfrm>
            <a:off x="593246" y="1494149"/>
            <a:ext cx="4664554" cy="4154488"/>
          </a:xfrm>
        </p:spPr>
        <p:txBody>
          <a:bodyPr>
            <a:noAutofit/>
          </a:bodyPr>
          <a:lstStyle/>
          <a:p>
            <a:pPr marL="342900" indent="-342900">
              <a:buFont typeface="+mj-lt"/>
              <a:buAutoNum type="arabicPeriod"/>
            </a:pPr>
            <a:r>
              <a:rPr lang="en-US" sz="2400" dirty="0">
                <a:solidFill>
                  <a:schemeClr val="accent2">
                    <a:lumMod val="75000"/>
                  </a:schemeClr>
                </a:solidFill>
              </a:rPr>
              <a:t>What do you think or have been taught that contributes to resilience?</a:t>
            </a:r>
          </a:p>
          <a:p>
            <a:pPr marL="457200" indent="-457200">
              <a:buFont typeface="+mj-lt"/>
              <a:buAutoNum type="arabicPeriod"/>
            </a:pPr>
            <a:endParaRPr lang="en-US" sz="2400" dirty="0">
              <a:solidFill>
                <a:schemeClr val="accent2">
                  <a:lumMod val="75000"/>
                </a:schemeClr>
              </a:solidFill>
            </a:endParaRPr>
          </a:p>
          <a:p>
            <a:pPr marL="342900" indent="-342900">
              <a:buFont typeface="+mj-lt"/>
              <a:buAutoNum type="arabicPeriod"/>
            </a:pPr>
            <a:r>
              <a:rPr lang="en-US" sz="2400" dirty="0">
                <a:solidFill>
                  <a:schemeClr val="accent2">
                    <a:lumMod val="75000"/>
                  </a:schemeClr>
                </a:solidFill>
              </a:rPr>
              <a:t>Who have you witnessed that has in your opinion displayed great resilience?</a:t>
            </a:r>
          </a:p>
          <a:p>
            <a:pPr marL="457200" indent="-457200">
              <a:buFont typeface="+mj-lt"/>
              <a:buAutoNum type="arabicPeriod"/>
            </a:pPr>
            <a:endParaRPr lang="en-US" sz="2400" dirty="0">
              <a:solidFill>
                <a:schemeClr val="accent2">
                  <a:lumMod val="75000"/>
                </a:schemeClr>
              </a:solidFill>
            </a:endParaRPr>
          </a:p>
          <a:p>
            <a:pPr marL="342900" indent="-342900">
              <a:buFont typeface="+mj-lt"/>
              <a:buAutoNum type="arabicPeriod"/>
            </a:pPr>
            <a:r>
              <a:rPr lang="en-US" sz="2400" dirty="0">
                <a:solidFill>
                  <a:schemeClr val="accent2">
                    <a:lumMod val="75000"/>
                  </a:schemeClr>
                </a:solidFill>
              </a:rPr>
              <a:t>Consider the most significant challenge you’ve faced in life and how did you get through it and what did you learn about yourself?</a:t>
            </a:r>
          </a:p>
        </p:txBody>
      </p:sp>
      <p:sp>
        <p:nvSpPr>
          <p:cNvPr id="12" name="TextBox 11">
            <a:extLst>
              <a:ext uri="{FF2B5EF4-FFF2-40B4-BE49-F238E27FC236}">
                <a16:creationId xmlns:a16="http://schemas.microsoft.com/office/drawing/2014/main" id="{0586C48E-29A1-655F-D705-68A966A36E76}"/>
              </a:ext>
            </a:extLst>
          </p:cNvPr>
          <p:cNvSpPr txBox="1"/>
          <p:nvPr/>
        </p:nvSpPr>
        <p:spPr>
          <a:xfrm>
            <a:off x="5423541" y="3571393"/>
            <a:ext cx="6126480" cy="230832"/>
          </a:xfrm>
          <a:prstGeom prst="rect">
            <a:avLst/>
          </a:prstGeom>
          <a:noFill/>
        </p:spPr>
        <p:txBody>
          <a:bodyPr wrap="square" rtlCol="0">
            <a:spAutoFit/>
          </a:bodyPr>
          <a:lstStyle/>
          <a:p>
            <a:r>
              <a:rPr lang="en-US" sz="900" dirty="0">
                <a:hlinkClick r:id="rId5" tooltip="https://creativecommons.org/licenses/by-nc-nd/3.0/"/>
              </a:rPr>
              <a:t>D</a:t>
            </a:r>
            <a:endParaRPr lang="en-US" sz="900" dirty="0"/>
          </a:p>
        </p:txBody>
      </p:sp>
    </p:spTree>
    <p:extLst>
      <p:ext uri="{BB962C8B-B14F-4D97-AF65-F5344CB8AC3E}">
        <p14:creationId xmlns:p14="http://schemas.microsoft.com/office/powerpoint/2010/main" val="1652121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8297" y="253910"/>
            <a:ext cx="11734184" cy="532180"/>
          </a:xfrm>
        </p:spPr>
        <p:txBody>
          <a:bodyPr>
            <a:noAutofit/>
          </a:bodyPr>
          <a:lstStyle/>
          <a:p>
            <a:pPr algn="ctr"/>
            <a:r>
              <a:rPr lang="en-US" sz="4000" b="1" dirty="0">
                <a:effectLst>
                  <a:outerShdw blurRad="38100" dist="38100" dir="2700000" algn="tl">
                    <a:srgbClr val="000000">
                      <a:alpha val="43137"/>
                    </a:srgbClr>
                  </a:outerShdw>
                </a:effectLst>
              </a:rPr>
              <a:t>William E. YOUNG – Stalker</a:t>
            </a:r>
          </a:p>
        </p:txBody>
      </p:sp>
      <p:sp>
        <p:nvSpPr>
          <p:cNvPr id="3" name="Text Placeholder 2"/>
          <p:cNvSpPr>
            <a:spLocks noGrp="1"/>
          </p:cNvSpPr>
          <p:nvPr>
            <p:ph type="body" idx="1"/>
          </p:nvPr>
        </p:nvSpPr>
        <p:spPr/>
        <p:txBody>
          <a:bodyPr/>
          <a:lstStyle/>
          <a:p>
            <a:pPr algn="ctr"/>
            <a:r>
              <a:rPr lang="en-US" dirty="0">
                <a:solidFill>
                  <a:schemeClr val="bg1"/>
                </a:solidFill>
              </a:rPr>
              <a:t>1998</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66800" y="1280160"/>
            <a:ext cx="4297680" cy="4297680"/>
          </a:xfrm>
          <a:ln>
            <a:solidFill>
              <a:srgbClr val="FFC000"/>
            </a:solidFill>
          </a:ln>
        </p:spPr>
      </p:pic>
      <p:sp>
        <p:nvSpPr>
          <p:cNvPr id="5" name="Text Placeholder 4"/>
          <p:cNvSpPr>
            <a:spLocks noGrp="1"/>
          </p:cNvSpPr>
          <p:nvPr>
            <p:ph type="body" sz="quarter" idx="3"/>
          </p:nvPr>
        </p:nvSpPr>
        <p:spPr/>
        <p:txBody>
          <a:bodyPr/>
          <a:lstStyle/>
          <a:p>
            <a:pPr algn="ctr"/>
            <a:r>
              <a:rPr lang="en-US" dirty="0">
                <a:solidFill>
                  <a:schemeClr val="bg1"/>
                </a:solidFill>
              </a:rPr>
              <a:t>2017</a:t>
            </a:r>
          </a:p>
        </p:txBody>
      </p:sp>
      <p:pic>
        <p:nvPicPr>
          <p:cNvPr id="10" name="Content Placeholder 9"/>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4180" r="21832"/>
          <a:stretch/>
        </p:blipFill>
        <p:spPr>
          <a:xfrm>
            <a:off x="6827521" y="1280160"/>
            <a:ext cx="4169775" cy="4297680"/>
          </a:xfrm>
          <a:ln>
            <a:solidFill>
              <a:srgbClr val="FFC000"/>
            </a:solidFill>
          </a:ln>
        </p:spPr>
      </p:pic>
      <p:sp>
        <p:nvSpPr>
          <p:cNvPr id="6" name="TextBox 5">
            <a:extLst>
              <a:ext uri="{FF2B5EF4-FFF2-40B4-BE49-F238E27FC236}">
                <a16:creationId xmlns:a16="http://schemas.microsoft.com/office/drawing/2014/main" id="{43F65232-743F-8796-A828-8D54E1AEDF03}"/>
              </a:ext>
            </a:extLst>
          </p:cNvPr>
          <p:cNvSpPr txBox="1"/>
          <p:nvPr/>
        </p:nvSpPr>
        <p:spPr>
          <a:xfrm>
            <a:off x="5364480" y="5883965"/>
            <a:ext cx="1744732" cy="461665"/>
          </a:xfrm>
          <a:prstGeom prst="rect">
            <a:avLst/>
          </a:prstGeom>
          <a:noFill/>
        </p:spPr>
        <p:txBody>
          <a:bodyPr wrap="square" rtlCol="0">
            <a:spAutoFit/>
          </a:bodyPr>
          <a:lstStyle/>
          <a:p>
            <a:pPr algn="ctr"/>
            <a:r>
              <a:rPr lang="en-US" sz="2400" b="1" dirty="0"/>
              <a:t>1998-2017</a:t>
            </a:r>
          </a:p>
        </p:txBody>
      </p:sp>
      <p:sp>
        <p:nvSpPr>
          <p:cNvPr id="8" name="Date Placeholder 7">
            <a:extLst>
              <a:ext uri="{FF2B5EF4-FFF2-40B4-BE49-F238E27FC236}">
                <a16:creationId xmlns:a16="http://schemas.microsoft.com/office/drawing/2014/main" id="{737D7D70-AF20-1FCF-5F3C-6E498CE4D3F1}"/>
              </a:ext>
            </a:extLst>
          </p:cNvPr>
          <p:cNvSpPr>
            <a:spLocks noGrp="1"/>
          </p:cNvSpPr>
          <p:nvPr>
            <p:ph type="dt" sz="half" idx="10"/>
          </p:nvPr>
        </p:nvSpPr>
        <p:spPr/>
        <p:txBody>
          <a:bodyPr/>
          <a:lstStyle/>
          <a:p>
            <a:fld id="{3E1FE476-76B8-4547-9501-78E4500FE643}" type="datetime1">
              <a:rPr lang="en-US" smtClean="0"/>
              <a:t>8/30/24</a:t>
            </a:fld>
            <a:endParaRPr lang="en-US" dirty="0"/>
          </a:p>
        </p:txBody>
      </p:sp>
      <p:sp>
        <p:nvSpPr>
          <p:cNvPr id="9" name="Footer Placeholder 8">
            <a:extLst>
              <a:ext uri="{FF2B5EF4-FFF2-40B4-BE49-F238E27FC236}">
                <a16:creationId xmlns:a16="http://schemas.microsoft.com/office/drawing/2014/main" id="{1B913DB1-EA70-8730-03A5-AC0FFBDAF571}"/>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6800B06-2FC7-42B5-B6E4-4ACF09D164FC}"/>
              </a:ext>
            </a:extLst>
          </p:cNvPr>
          <p:cNvSpPr>
            <a:spLocks noGrp="1"/>
          </p:cNvSpPr>
          <p:nvPr>
            <p:ph type="sldNum" sz="quarter" idx="12"/>
          </p:nvPr>
        </p:nvSpPr>
        <p:spPr/>
        <p:txBody>
          <a:bodyPr/>
          <a:lstStyle/>
          <a:p>
            <a:fld id="{D57F1E4F-1CFF-5643-939E-217C01CDF565}" type="slidenum">
              <a:rPr lang="en-US" smtClean="0"/>
              <a:pPr/>
              <a:t>62</a:t>
            </a:fld>
            <a:endParaRPr lang="en-US" dirty="0"/>
          </a:p>
        </p:txBody>
      </p:sp>
    </p:spTree>
    <p:extLst>
      <p:ext uri="{BB962C8B-B14F-4D97-AF65-F5344CB8AC3E}">
        <p14:creationId xmlns:p14="http://schemas.microsoft.com/office/powerpoint/2010/main" val="4025582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A8B9EB7-35CE-4160-CCCE-AA9023AAABAC}"/>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AF5D376-6ED5-B9C2-3E73-F12ECA254311}"/>
              </a:ext>
            </a:extLst>
          </p:cNvPr>
          <p:cNvSpPr txBox="1"/>
          <p:nvPr/>
        </p:nvSpPr>
        <p:spPr>
          <a:xfrm>
            <a:off x="7875522" y="719666"/>
            <a:ext cx="344004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badi MT Condensed Light" panose="020B0306030101010103" pitchFamily="34" charset="77"/>
                <a:ea typeface="Calibri" panose="020F0502020204030204" pitchFamily="34" charset="0"/>
                <a:cs typeface="Arial" panose="020B0604020202020204" pitchFamily="34" charset="0"/>
              </a:rPr>
              <a:t>Knowing ourself and awareness in the moment, of our thoughts and behaviors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DE19AA7-AB6F-88EC-B779-F0A620DAFF99}"/>
              </a:ext>
            </a:extLst>
          </p:cNvPr>
          <p:cNvSpPr txBox="1"/>
          <p:nvPr/>
        </p:nvSpPr>
        <p:spPr>
          <a:xfrm>
            <a:off x="628834" y="3099736"/>
            <a:ext cx="257645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badi MT Condensed Light" panose="020B0306030101010103" pitchFamily="34" charset="77"/>
                <a:ea typeface="Calibri" panose="020F0502020204030204" pitchFamily="34" charset="0"/>
                <a:cs typeface="Arial" panose="020B0604020202020204" pitchFamily="34" charset="0"/>
              </a:rPr>
              <a:t>Using self awareness to choose what to do under our direct emotional control</a:t>
            </a:r>
            <a:endParaRPr kumimoji="0" lang="en-US" sz="2400" b="1" i="0" u="none" strike="noStrike" kern="1200" cap="none" spc="0" normalizeH="0" baseline="0" noProof="0" dirty="0">
              <a:ln>
                <a:noFill/>
              </a:ln>
              <a:solidFill>
                <a:prstClr val="black"/>
              </a:solidFill>
              <a:effectLst/>
              <a:uLnTx/>
              <a:uFillTx/>
              <a:latin typeface="Calibri" panose="020F0502020204030204"/>
            </a:endParaRPr>
          </a:p>
        </p:txBody>
      </p:sp>
      <p:sp>
        <p:nvSpPr>
          <p:cNvPr id="9" name="TextBox 8">
            <a:extLst>
              <a:ext uri="{FF2B5EF4-FFF2-40B4-BE49-F238E27FC236}">
                <a16:creationId xmlns:a16="http://schemas.microsoft.com/office/drawing/2014/main" id="{214D414C-44BA-1F22-4336-BC374BFD2619}"/>
              </a:ext>
            </a:extLst>
          </p:cNvPr>
          <p:cNvSpPr txBox="1"/>
          <p:nvPr/>
        </p:nvSpPr>
        <p:spPr>
          <a:xfrm>
            <a:off x="8634845" y="2317173"/>
            <a:ext cx="355715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badi MT Condensed Light" panose="020B0306030101010103" pitchFamily="34" charset="77"/>
                <a:ea typeface="Calibri" panose="020F0502020204030204" pitchFamily="34" charset="0"/>
                <a:cs typeface="Arial" panose="020B0604020202020204" pitchFamily="34" charset="0"/>
              </a:rPr>
              <a:t>Observe other’s </a:t>
            </a:r>
            <a:r>
              <a:rPr kumimoji="0" lang="en-US" sz="2400" b="1" i="0" u="none" strike="noStrike" kern="1200" cap="none" spc="0" normalizeH="0" baseline="0" noProof="0" dirty="0">
                <a:ln>
                  <a:noFill/>
                </a:ln>
                <a:solidFill>
                  <a:prstClr val="black"/>
                </a:solidFill>
                <a:effectLst/>
                <a:uLnTx/>
                <a:uFillTx/>
                <a:latin typeface="Abadi MT Condensed Light" panose="020B0306030101010103" pitchFamily="34" charset="77"/>
                <a:ea typeface="Calibri" panose="020F0502020204030204" pitchFamily="34" charset="0"/>
                <a:cs typeface="Arial" panose="020B0604020202020204" pitchFamily="34" charset="0"/>
              </a:rPr>
              <a:t>behaviors to seek to understand what is going on with them-to best communicate, influence,</a:t>
            </a:r>
            <a:r>
              <a:rPr kumimoji="0" lang="en-US" sz="2400" b="1" i="0" u="none" strike="noStrike" kern="1200" cap="none" spc="0" normalizeH="0" noProof="0" dirty="0">
                <a:ln>
                  <a:noFill/>
                </a:ln>
                <a:solidFill>
                  <a:prstClr val="black"/>
                </a:solidFill>
                <a:effectLst/>
                <a:uLnTx/>
                <a:uFillTx/>
                <a:latin typeface="Abadi MT Condensed Light" panose="020B0306030101010103" pitchFamily="34" charset="77"/>
                <a:ea typeface="Calibri" panose="020F0502020204030204" pitchFamily="34" charset="0"/>
                <a:cs typeface="Arial" panose="020B0604020202020204" pitchFamily="34" charset="0"/>
              </a:rPr>
              <a:t> understand </a:t>
            </a:r>
            <a:r>
              <a:rPr kumimoji="0" lang="en-US" sz="2400" b="1" i="0" u="none" strike="noStrike" kern="1200" cap="none" spc="0" normalizeH="0" baseline="0" noProof="0" dirty="0">
                <a:ln>
                  <a:noFill/>
                </a:ln>
                <a:solidFill>
                  <a:prstClr val="black"/>
                </a:solidFill>
                <a:effectLst/>
                <a:uLnTx/>
                <a:uFillTx/>
                <a:latin typeface="Abadi MT Condensed Light" panose="020B0306030101010103" pitchFamily="34" charset="77"/>
                <a:ea typeface="Calibri" panose="020F0502020204030204" pitchFamily="34" charset="0"/>
                <a:cs typeface="Arial" panose="020B0604020202020204" pitchFamily="34" charset="0"/>
              </a:rPr>
              <a:t>and motivate them</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18A1D9B-293F-DA3D-9F79-85C04E895F0A}"/>
              </a:ext>
            </a:extLst>
          </p:cNvPr>
          <p:cNvSpPr txBox="1"/>
          <p:nvPr/>
        </p:nvSpPr>
        <p:spPr>
          <a:xfrm>
            <a:off x="628834" y="237414"/>
            <a:ext cx="3440049" cy="2862322"/>
          </a:xfrm>
          <a:prstGeom prst="rect">
            <a:avLst/>
          </a:prstGeom>
          <a:noFill/>
        </p:spPr>
        <p:txBody>
          <a:bodyPr wrap="square" rtlCol="0">
            <a:spAutoFit/>
          </a:bodyPr>
          <a:lstStyle/>
          <a:p>
            <a:r>
              <a:rPr lang="en-US" sz="6000" dirty="0">
                <a:latin typeface="Abadi MT Condensed Light" panose="020B0306030101010103" pitchFamily="34" charset="77"/>
              </a:rPr>
              <a:t>Emotional Intelligence</a:t>
            </a:r>
          </a:p>
          <a:p>
            <a:r>
              <a:rPr lang="en-US" sz="6000" dirty="0">
                <a:latin typeface="Abadi MT Condensed Light" panose="020B0306030101010103" pitchFamily="34" charset="77"/>
              </a:rPr>
              <a:t>Contributors</a:t>
            </a:r>
          </a:p>
        </p:txBody>
      </p:sp>
      <p:sp>
        <p:nvSpPr>
          <p:cNvPr id="3" name="Footer Placeholder 3">
            <a:extLst>
              <a:ext uri="{FF2B5EF4-FFF2-40B4-BE49-F238E27FC236}">
                <a16:creationId xmlns:a16="http://schemas.microsoft.com/office/drawing/2014/main" id="{B035CAC5-93A8-6395-9588-57402424ADA6}"/>
              </a:ext>
            </a:extLst>
          </p:cNvPr>
          <p:cNvSpPr>
            <a:spLocks noGrp="1"/>
          </p:cNvSpPr>
          <p:nvPr>
            <p:ph type="ftr" sz="quarter" idx="11"/>
          </p:nvPr>
        </p:nvSpPr>
        <p:spPr>
          <a:xfrm>
            <a:off x="4038600" y="6356350"/>
            <a:ext cx="4114800" cy="365125"/>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Copyright John Slavinski LLC</a:t>
            </a:r>
          </a:p>
        </p:txBody>
      </p:sp>
    </p:spTree>
    <p:extLst>
      <p:ext uri="{BB962C8B-B14F-4D97-AF65-F5344CB8AC3E}">
        <p14:creationId xmlns:p14="http://schemas.microsoft.com/office/powerpoint/2010/main" val="378257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C6DA-03C8-2BA0-AD40-77289C4C379A}"/>
              </a:ext>
            </a:extLst>
          </p:cNvPr>
          <p:cNvSpPr>
            <a:spLocks noGrp="1"/>
          </p:cNvSpPr>
          <p:nvPr>
            <p:ph type="title"/>
          </p:nvPr>
        </p:nvSpPr>
        <p:spPr>
          <a:xfrm>
            <a:off x="6824870" y="490330"/>
            <a:ext cx="4797287" cy="781879"/>
          </a:xfrm>
        </p:spPr>
        <p:txBody>
          <a:bodyPr anchor="t">
            <a:normAutofit fontScale="90000"/>
          </a:bodyPr>
          <a:lstStyle/>
          <a:p>
            <a:pPr algn="ctr"/>
            <a:r>
              <a:rPr lang="en-US" dirty="0"/>
              <a:t>Marcus Aurelius</a:t>
            </a:r>
            <a:br>
              <a:rPr lang="en-US" dirty="0"/>
            </a:br>
            <a:r>
              <a:rPr lang="en-US" dirty="0"/>
              <a:t>“Meditations”</a:t>
            </a:r>
          </a:p>
        </p:txBody>
      </p:sp>
      <p:pic>
        <p:nvPicPr>
          <p:cNvPr id="9" name="Content Placeholder 8">
            <a:extLst>
              <a:ext uri="{FF2B5EF4-FFF2-40B4-BE49-F238E27FC236}">
                <a16:creationId xmlns:a16="http://schemas.microsoft.com/office/drawing/2014/main" id="{4169056F-0E55-9364-B3AB-B8F9E6176AC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131345" y="76095"/>
            <a:ext cx="4964655" cy="6492240"/>
          </a:xfrm>
        </p:spPr>
      </p:pic>
      <p:sp>
        <p:nvSpPr>
          <p:cNvPr id="4" name="Text Placeholder 3">
            <a:extLst>
              <a:ext uri="{FF2B5EF4-FFF2-40B4-BE49-F238E27FC236}">
                <a16:creationId xmlns:a16="http://schemas.microsoft.com/office/drawing/2014/main" id="{416E6A3C-347A-B146-AED0-015C8F0767D0}"/>
              </a:ext>
            </a:extLst>
          </p:cNvPr>
          <p:cNvSpPr>
            <a:spLocks noGrp="1"/>
          </p:cNvSpPr>
          <p:nvPr>
            <p:ph type="body" sz="half" idx="2"/>
          </p:nvPr>
        </p:nvSpPr>
        <p:spPr>
          <a:xfrm>
            <a:off x="6334539" y="1683026"/>
            <a:ext cx="5857461" cy="4031974"/>
          </a:xfrm>
        </p:spPr>
        <p:txBody>
          <a:bodyPr anchor="ctr">
            <a:normAutofit/>
          </a:bodyPr>
          <a:lstStyle/>
          <a:p>
            <a:r>
              <a:rPr lang="en-US" sz="2400" b="1" i="1" dirty="0"/>
              <a:t>“So other people hurt me? That’s their problem. Their character and actions are not mine. What is done to me is ordained by nature, what I do by my own.”</a:t>
            </a:r>
          </a:p>
        </p:txBody>
      </p:sp>
      <p:sp>
        <p:nvSpPr>
          <p:cNvPr id="5" name="Date Placeholder 4">
            <a:extLst>
              <a:ext uri="{FF2B5EF4-FFF2-40B4-BE49-F238E27FC236}">
                <a16:creationId xmlns:a16="http://schemas.microsoft.com/office/drawing/2014/main" id="{4CBCC236-FE31-B9DA-7818-4071A7A79E3C}"/>
              </a:ext>
            </a:extLst>
          </p:cNvPr>
          <p:cNvSpPr>
            <a:spLocks noGrp="1"/>
          </p:cNvSpPr>
          <p:nvPr>
            <p:ph type="dt" sz="half" idx="10"/>
          </p:nvPr>
        </p:nvSpPr>
        <p:spPr/>
        <p:txBody>
          <a:bodyPr/>
          <a:lstStyle/>
          <a:p>
            <a:fld id="{BD292434-5AA8-0840-A90A-86DC012AB8A3}" type="datetime1">
              <a:rPr lang="en-US" smtClean="0"/>
              <a:t>9/4/24</a:t>
            </a:fld>
            <a:endParaRPr lang="en-US" dirty="0"/>
          </a:p>
        </p:txBody>
      </p:sp>
      <p:sp>
        <p:nvSpPr>
          <p:cNvPr id="6" name="Footer Placeholder 5">
            <a:extLst>
              <a:ext uri="{FF2B5EF4-FFF2-40B4-BE49-F238E27FC236}">
                <a16:creationId xmlns:a16="http://schemas.microsoft.com/office/drawing/2014/main" id="{29BF3145-AE4B-9901-FC43-718D03F669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EDA16-C598-A195-2EA2-48C5586F3E7D}"/>
              </a:ext>
            </a:extLst>
          </p:cNvPr>
          <p:cNvSpPr>
            <a:spLocks noGrp="1"/>
          </p:cNvSpPr>
          <p:nvPr>
            <p:ph type="sldNum" sz="quarter" idx="12"/>
          </p:nvPr>
        </p:nvSpPr>
        <p:spPr/>
        <p:txBody>
          <a:bodyPr/>
          <a:lstStyle/>
          <a:p>
            <a:fld id="{D57F1E4F-1CFF-5643-939E-217C01CDF565}" type="slidenum">
              <a:rPr lang="en-US" smtClean="0"/>
              <a:pPr/>
              <a:t>64</a:t>
            </a:fld>
            <a:endParaRPr lang="en-US" dirty="0"/>
          </a:p>
        </p:txBody>
      </p:sp>
    </p:spTree>
    <p:extLst>
      <p:ext uri="{BB962C8B-B14F-4D97-AF65-F5344CB8AC3E}">
        <p14:creationId xmlns:p14="http://schemas.microsoft.com/office/powerpoint/2010/main" val="356935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6837-2C4B-933D-76A8-6A4B2DFEB5F9}"/>
              </a:ext>
            </a:extLst>
          </p:cNvPr>
          <p:cNvSpPr>
            <a:spLocks noGrp="1"/>
          </p:cNvSpPr>
          <p:nvPr>
            <p:ph type="title"/>
          </p:nvPr>
        </p:nvSpPr>
        <p:spPr>
          <a:xfrm>
            <a:off x="6864626" y="490330"/>
            <a:ext cx="4885414" cy="1375046"/>
          </a:xfrm>
        </p:spPr>
        <p:txBody>
          <a:bodyPr anchor="ctr"/>
          <a:lstStyle/>
          <a:p>
            <a:r>
              <a:rPr lang="en-US" dirty="0"/>
              <a:t>The Apostle James</a:t>
            </a:r>
          </a:p>
        </p:txBody>
      </p:sp>
      <p:pic>
        <p:nvPicPr>
          <p:cNvPr id="9" name="Content Placeholder 8">
            <a:extLst>
              <a:ext uri="{FF2B5EF4-FFF2-40B4-BE49-F238E27FC236}">
                <a16:creationId xmlns:a16="http://schemas.microsoft.com/office/drawing/2014/main" id="{9ACA9349-27EA-409F-C8BB-481D448D781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095482" y="685799"/>
            <a:ext cx="4358268" cy="5212080"/>
          </a:xfrm>
        </p:spPr>
      </p:pic>
      <p:sp>
        <p:nvSpPr>
          <p:cNvPr id="4" name="Text Placeholder 3">
            <a:extLst>
              <a:ext uri="{FF2B5EF4-FFF2-40B4-BE49-F238E27FC236}">
                <a16:creationId xmlns:a16="http://schemas.microsoft.com/office/drawing/2014/main" id="{C7905714-D063-A547-A7EE-3AF741E2B009}"/>
              </a:ext>
            </a:extLst>
          </p:cNvPr>
          <p:cNvSpPr>
            <a:spLocks noGrp="1"/>
          </p:cNvSpPr>
          <p:nvPr>
            <p:ph type="body" sz="half" idx="2"/>
          </p:nvPr>
        </p:nvSpPr>
        <p:spPr>
          <a:xfrm>
            <a:off x="6493565" y="2201854"/>
            <a:ext cx="5457643" cy="3218286"/>
          </a:xfrm>
        </p:spPr>
        <p:txBody>
          <a:bodyPr>
            <a:normAutofit/>
          </a:bodyPr>
          <a:lstStyle/>
          <a:p>
            <a:r>
              <a:rPr lang="en-US" sz="2400" b="1" dirty="0"/>
              <a:t>“Count it all joy, my brothers, when you meet trials of various kinds, for you know that the testing of your faith produces steadfastness (perseverance). And let steadfastness have its full effect, that you may be perfect and complete, lacking in nothing.”</a:t>
            </a:r>
          </a:p>
        </p:txBody>
      </p:sp>
      <p:sp>
        <p:nvSpPr>
          <p:cNvPr id="5" name="Date Placeholder 4">
            <a:extLst>
              <a:ext uri="{FF2B5EF4-FFF2-40B4-BE49-F238E27FC236}">
                <a16:creationId xmlns:a16="http://schemas.microsoft.com/office/drawing/2014/main" id="{A8E17EB0-B88E-F438-3E94-B06112267AA7}"/>
              </a:ext>
            </a:extLst>
          </p:cNvPr>
          <p:cNvSpPr>
            <a:spLocks noGrp="1"/>
          </p:cNvSpPr>
          <p:nvPr>
            <p:ph type="dt" sz="half" idx="10"/>
          </p:nvPr>
        </p:nvSpPr>
        <p:spPr/>
        <p:txBody>
          <a:bodyPr/>
          <a:lstStyle/>
          <a:p>
            <a:fld id="{BD292434-5AA8-0840-A90A-86DC012AB8A3}" type="datetime1">
              <a:rPr lang="en-US" smtClean="0"/>
              <a:t>9/4/24</a:t>
            </a:fld>
            <a:endParaRPr lang="en-US" dirty="0"/>
          </a:p>
        </p:txBody>
      </p:sp>
      <p:sp>
        <p:nvSpPr>
          <p:cNvPr id="6" name="Footer Placeholder 5">
            <a:extLst>
              <a:ext uri="{FF2B5EF4-FFF2-40B4-BE49-F238E27FC236}">
                <a16:creationId xmlns:a16="http://schemas.microsoft.com/office/drawing/2014/main" id="{553FD6D8-D77F-CC1F-5F9B-7CFCFC2649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12972A-7B5C-BD7F-C649-912D04A485E8}"/>
              </a:ext>
            </a:extLst>
          </p:cNvPr>
          <p:cNvSpPr>
            <a:spLocks noGrp="1"/>
          </p:cNvSpPr>
          <p:nvPr>
            <p:ph type="sldNum" sz="quarter" idx="12"/>
          </p:nvPr>
        </p:nvSpPr>
        <p:spPr/>
        <p:txBody>
          <a:bodyPr/>
          <a:lstStyle/>
          <a:p>
            <a:fld id="{D57F1E4F-1CFF-5643-939E-217C01CDF565}" type="slidenum">
              <a:rPr lang="en-US" smtClean="0"/>
              <a:pPr/>
              <a:t>65</a:t>
            </a:fld>
            <a:endParaRPr lang="en-US" dirty="0"/>
          </a:p>
        </p:txBody>
      </p:sp>
      <p:sp>
        <p:nvSpPr>
          <p:cNvPr id="10" name="TextBox 9">
            <a:extLst>
              <a:ext uri="{FF2B5EF4-FFF2-40B4-BE49-F238E27FC236}">
                <a16:creationId xmlns:a16="http://schemas.microsoft.com/office/drawing/2014/main" id="{9A7B0BB6-07B8-68F0-25EE-482361553BC1}"/>
              </a:ext>
            </a:extLst>
          </p:cNvPr>
          <p:cNvSpPr txBox="1"/>
          <p:nvPr/>
        </p:nvSpPr>
        <p:spPr>
          <a:xfrm>
            <a:off x="2095484" y="5705475"/>
            <a:ext cx="4197381" cy="230832"/>
          </a:xfrm>
          <a:prstGeom prst="rect">
            <a:avLst/>
          </a:prstGeom>
          <a:noFill/>
        </p:spPr>
        <p:txBody>
          <a:bodyPr wrap="square" rtlCol="0">
            <a:spAutoFit/>
          </a:bodyPr>
          <a:lstStyle/>
          <a:p>
            <a:r>
              <a:rPr lang="en-US" sz="900" dirty="0">
                <a:hlinkClick r:id="rId3" tooltip="https://simple.wikipedia.org/wiki/Paul_the_Apostle"/>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26090553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265196E-624D-EB6F-59A9-C212AE10ED18}"/>
              </a:ext>
            </a:extLst>
          </p:cNvPr>
          <p:cNvSpPr>
            <a:spLocks noGrp="1"/>
          </p:cNvSpPr>
          <p:nvPr>
            <p:ph type="pic" sz="quarter" idx="10"/>
          </p:nvPr>
        </p:nvSpPr>
        <p:spPr/>
      </p:sp>
      <p:pic>
        <p:nvPicPr>
          <p:cNvPr id="3" name="Content Placeholder 7">
            <a:extLst>
              <a:ext uri="{FF2B5EF4-FFF2-40B4-BE49-F238E27FC236}">
                <a16:creationId xmlns:a16="http://schemas.microsoft.com/office/drawing/2014/main" id="{C1014BC1-BD9C-538D-8BFE-266F2C057BB7}"/>
              </a:ext>
            </a:extLst>
          </p:cNvPr>
          <p:cNvPicPr>
            <a:picLocks noChangeAspect="1"/>
          </p:cNvPicPr>
          <p:nvPr/>
        </p:nvPicPr>
        <p:blipFill>
          <a:blip r:embed="rId2"/>
          <a:stretch>
            <a:fillRect/>
          </a:stretch>
        </p:blipFill>
        <p:spPr>
          <a:xfrm>
            <a:off x="1523068" y="0"/>
            <a:ext cx="9145864" cy="5486400"/>
          </a:xfrm>
          <a:prstGeom prst="rect">
            <a:avLst/>
          </a:prstGeom>
        </p:spPr>
      </p:pic>
      <p:sp>
        <p:nvSpPr>
          <p:cNvPr id="4" name="TextBox 3">
            <a:extLst>
              <a:ext uri="{FF2B5EF4-FFF2-40B4-BE49-F238E27FC236}">
                <a16:creationId xmlns:a16="http://schemas.microsoft.com/office/drawing/2014/main" id="{A1EA6FE2-2808-C59D-5B0E-C4B4B91CF957}"/>
              </a:ext>
            </a:extLst>
          </p:cNvPr>
          <p:cNvSpPr txBox="1"/>
          <p:nvPr/>
        </p:nvSpPr>
        <p:spPr>
          <a:xfrm>
            <a:off x="817417" y="5943600"/>
            <a:ext cx="2701637" cy="584775"/>
          </a:xfrm>
          <a:prstGeom prst="rect">
            <a:avLst/>
          </a:prstGeom>
          <a:noFill/>
        </p:spPr>
        <p:txBody>
          <a:bodyPr wrap="square" rtlCol="0">
            <a:spAutoFit/>
          </a:bodyPr>
          <a:lstStyle/>
          <a:p>
            <a:r>
              <a:rPr lang="en-US" sz="3200" dirty="0"/>
              <a:t>Black Lung</a:t>
            </a:r>
          </a:p>
        </p:txBody>
      </p:sp>
    </p:spTree>
    <p:extLst>
      <p:ext uri="{BB962C8B-B14F-4D97-AF65-F5344CB8AC3E}">
        <p14:creationId xmlns:p14="http://schemas.microsoft.com/office/powerpoint/2010/main" val="29151055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AA46-9259-3AD5-A5A6-F3AEB42581DF}"/>
              </a:ext>
            </a:extLst>
          </p:cNvPr>
          <p:cNvSpPr>
            <a:spLocks noGrp="1"/>
          </p:cNvSpPr>
          <p:nvPr>
            <p:ph type="title"/>
          </p:nvPr>
        </p:nvSpPr>
        <p:spPr>
          <a:xfrm>
            <a:off x="1898073" y="886692"/>
            <a:ext cx="9615054" cy="2339774"/>
          </a:xfrm>
        </p:spPr>
        <p:txBody>
          <a:bodyPr>
            <a:normAutofit/>
          </a:bodyPr>
          <a:lstStyle/>
          <a:p>
            <a:r>
              <a:rPr lang="en-US" sz="4800" dirty="0"/>
              <a:t>Inspirational Leaders are </a:t>
            </a:r>
            <a:r>
              <a:rPr lang="en-US" sz="4800" u="sng" dirty="0"/>
              <a:t>Professional</a:t>
            </a:r>
          </a:p>
        </p:txBody>
      </p:sp>
      <p:sp>
        <p:nvSpPr>
          <p:cNvPr id="8" name="Text Placeholder 7">
            <a:extLst>
              <a:ext uri="{FF2B5EF4-FFF2-40B4-BE49-F238E27FC236}">
                <a16:creationId xmlns:a16="http://schemas.microsoft.com/office/drawing/2014/main" id="{76259537-A9E4-CC4D-7E6A-6925C525888B}"/>
              </a:ext>
            </a:extLst>
          </p:cNvPr>
          <p:cNvSpPr>
            <a:spLocks noGrp="1"/>
          </p:cNvSpPr>
          <p:nvPr>
            <p:ph type="body" idx="1"/>
          </p:nvPr>
        </p:nvSpPr>
        <p:spPr/>
        <p:txBody>
          <a:bodyPr>
            <a:normAutofit lnSpcReduction="10000"/>
          </a:bodyPr>
          <a:lstStyle/>
          <a:p>
            <a:r>
              <a:rPr lang="en-US" sz="3200" dirty="0"/>
              <a:t>Are you JUST meeting standards?</a:t>
            </a:r>
          </a:p>
          <a:p>
            <a:r>
              <a:rPr lang="en-US" sz="3200" dirty="0"/>
              <a:t>Is mediocrity the new professionalism?</a:t>
            </a:r>
          </a:p>
        </p:txBody>
      </p:sp>
      <p:sp>
        <p:nvSpPr>
          <p:cNvPr id="4" name="Date Placeholder 3">
            <a:extLst>
              <a:ext uri="{FF2B5EF4-FFF2-40B4-BE49-F238E27FC236}">
                <a16:creationId xmlns:a16="http://schemas.microsoft.com/office/drawing/2014/main" id="{5E9C7B3E-C27B-A276-43A5-3C407BEA38C2}"/>
              </a:ext>
            </a:extLst>
          </p:cNvPr>
          <p:cNvSpPr>
            <a:spLocks noGrp="1"/>
          </p:cNvSpPr>
          <p:nvPr>
            <p:ph type="dt" sz="half" idx="10"/>
          </p:nvPr>
        </p:nvSpPr>
        <p:spPr/>
        <p:txBody>
          <a:bodyPr/>
          <a:lstStyle/>
          <a:p>
            <a:fld id="{2D4D7CAD-B5CA-E84C-B812-9240CD9B2D7F}" type="datetime1">
              <a:rPr lang="en-US" smtClean="0"/>
              <a:t>8/30/24</a:t>
            </a:fld>
            <a:endParaRPr lang="en-US" dirty="0"/>
          </a:p>
        </p:txBody>
      </p:sp>
      <p:sp>
        <p:nvSpPr>
          <p:cNvPr id="5" name="Footer Placeholder 4">
            <a:extLst>
              <a:ext uri="{FF2B5EF4-FFF2-40B4-BE49-F238E27FC236}">
                <a16:creationId xmlns:a16="http://schemas.microsoft.com/office/drawing/2014/main" id="{A0D162CA-0676-B5F1-3186-0EF94FFAA6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895AB5-6DFB-61CC-66E2-CEA7B28E5B82}"/>
              </a:ext>
            </a:extLst>
          </p:cNvPr>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3553342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A6CE9D-B172-19DA-949D-A8D771A69818}"/>
              </a:ext>
            </a:extLst>
          </p:cNvPr>
          <p:cNvSpPr>
            <a:spLocks noGrp="1"/>
          </p:cNvSpPr>
          <p:nvPr>
            <p:ph type="title"/>
          </p:nvPr>
        </p:nvSpPr>
        <p:spPr>
          <a:xfrm>
            <a:off x="8549640" y="685800"/>
            <a:ext cx="3200400" cy="1179576"/>
          </a:xfrm>
        </p:spPr>
        <p:txBody>
          <a:bodyPr anchor="t"/>
          <a:lstStyle/>
          <a:p>
            <a:pPr algn="ctr"/>
            <a:r>
              <a:rPr lang="en-US" dirty="0"/>
              <a:t>Roman Statesman</a:t>
            </a:r>
          </a:p>
        </p:txBody>
      </p:sp>
      <p:pic>
        <p:nvPicPr>
          <p:cNvPr id="11" name="Content Placeholder 10">
            <a:extLst>
              <a:ext uri="{FF2B5EF4-FFF2-40B4-BE49-F238E27FC236}">
                <a16:creationId xmlns:a16="http://schemas.microsoft.com/office/drawing/2014/main" id="{A0B0C036-B07D-905A-F997-6310D051A8D9}"/>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157939" y="329184"/>
            <a:ext cx="4139275" cy="5943600"/>
          </a:xfrm>
        </p:spPr>
      </p:pic>
      <p:sp>
        <p:nvSpPr>
          <p:cNvPr id="9" name="Text Placeholder 8">
            <a:extLst>
              <a:ext uri="{FF2B5EF4-FFF2-40B4-BE49-F238E27FC236}">
                <a16:creationId xmlns:a16="http://schemas.microsoft.com/office/drawing/2014/main" id="{24BB2EED-0F5C-7202-4079-529D924ED01B}"/>
              </a:ext>
            </a:extLst>
          </p:cNvPr>
          <p:cNvSpPr>
            <a:spLocks noGrp="1"/>
          </p:cNvSpPr>
          <p:nvPr>
            <p:ph type="body" sz="half" idx="2"/>
          </p:nvPr>
        </p:nvSpPr>
        <p:spPr/>
        <p:txBody>
          <a:bodyPr>
            <a:normAutofit/>
          </a:bodyPr>
          <a:lstStyle/>
          <a:p>
            <a:r>
              <a:rPr lang="en-US" sz="2400" dirty="0">
                <a:solidFill>
                  <a:schemeClr val="accent2">
                    <a:lumMod val="75000"/>
                  </a:schemeClr>
                </a:solidFill>
              </a:rPr>
              <a:t>“To err is human….”</a:t>
            </a:r>
          </a:p>
          <a:p>
            <a:endParaRPr lang="en-US" sz="2400" dirty="0">
              <a:solidFill>
                <a:schemeClr val="accent2">
                  <a:lumMod val="75000"/>
                </a:schemeClr>
              </a:solidFill>
            </a:endParaRPr>
          </a:p>
          <a:p>
            <a:r>
              <a:rPr lang="en-US" sz="2400" dirty="0">
                <a:solidFill>
                  <a:schemeClr val="accent2">
                    <a:lumMod val="75000"/>
                  </a:schemeClr>
                </a:solidFill>
              </a:rPr>
              <a:t>“Any man can make mistakes, but only an idiot persists in his errors.”</a:t>
            </a:r>
          </a:p>
        </p:txBody>
      </p:sp>
      <p:sp>
        <p:nvSpPr>
          <p:cNvPr id="5" name="Date Placeholder 4">
            <a:extLst>
              <a:ext uri="{FF2B5EF4-FFF2-40B4-BE49-F238E27FC236}">
                <a16:creationId xmlns:a16="http://schemas.microsoft.com/office/drawing/2014/main" id="{07E1C750-4C8F-40CA-6148-B4D0B1670909}"/>
              </a:ext>
            </a:extLst>
          </p:cNvPr>
          <p:cNvSpPr>
            <a:spLocks noGrp="1"/>
          </p:cNvSpPr>
          <p:nvPr>
            <p:ph type="dt" sz="half" idx="10"/>
          </p:nvPr>
        </p:nvSpPr>
        <p:spPr/>
        <p:txBody>
          <a:bodyPr/>
          <a:lstStyle/>
          <a:p>
            <a:fld id="{B48C6C68-52C8-8F43-B271-6CDA5C548C93}" type="datetime1">
              <a:rPr lang="en-US" smtClean="0"/>
              <a:t>9/8/24</a:t>
            </a:fld>
            <a:endParaRPr lang="en-US" dirty="0"/>
          </a:p>
        </p:txBody>
      </p:sp>
      <p:sp>
        <p:nvSpPr>
          <p:cNvPr id="6" name="Slide Number Placeholder 5">
            <a:extLst>
              <a:ext uri="{FF2B5EF4-FFF2-40B4-BE49-F238E27FC236}">
                <a16:creationId xmlns:a16="http://schemas.microsoft.com/office/drawing/2014/main" id="{D96CD3A9-841C-11B9-A213-F65B9227B414}"/>
              </a:ext>
            </a:extLst>
          </p:cNvPr>
          <p:cNvSpPr>
            <a:spLocks noGrp="1"/>
          </p:cNvSpPr>
          <p:nvPr>
            <p:ph type="sldNum" sz="quarter" idx="12"/>
          </p:nvPr>
        </p:nvSpPr>
        <p:spPr/>
        <p:txBody>
          <a:bodyPr/>
          <a:lstStyle/>
          <a:p>
            <a:fld id="{D57F1E4F-1CFF-5643-939E-217C01CDF565}" type="slidenum">
              <a:rPr lang="en-US" smtClean="0"/>
              <a:pPr/>
              <a:t>68</a:t>
            </a:fld>
            <a:endParaRPr lang="en-US" dirty="0"/>
          </a:p>
        </p:txBody>
      </p:sp>
      <p:sp>
        <p:nvSpPr>
          <p:cNvPr id="12" name="TextBox 11">
            <a:extLst>
              <a:ext uri="{FF2B5EF4-FFF2-40B4-BE49-F238E27FC236}">
                <a16:creationId xmlns:a16="http://schemas.microsoft.com/office/drawing/2014/main" id="{462DDB8C-F5E7-2CD9-5F70-FF8DC649741F}"/>
              </a:ext>
            </a:extLst>
          </p:cNvPr>
          <p:cNvSpPr txBox="1"/>
          <p:nvPr/>
        </p:nvSpPr>
        <p:spPr>
          <a:xfrm>
            <a:off x="1648691" y="6272784"/>
            <a:ext cx="982961" cy="400110"/>
          </a:xfrm>
          <a:prstGeom prst="rect">
            <a:avLst/>
          </a:prstGeom>
          <a:noFill/>
        </p:spPr>
        <p:txBody>
          <a:bodyPr wrap="none" rtlCol="0">
            <a:spAutoFit/>
          </a:bodyPr>
          <a:lstStyle/>
          <a:p>
            <a:r>
              <a:rPr lang="en-US" sz="2000" b="1" dirty="0"/>
              <a:t>Cicero</a:t>
            </a:r>
          </a:p>
        </p:txBody>
      </p:sp>
    </p:spTree>
    <p:extLst>
      <p:ext uri="{BB962C8B-B14F-4D97-AF65-F5344CB8AC3E}">
        <p14:creationId xmlns:p14="http://schemas.microsoft.com/office/powerpoint/2010/main" val="2315691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F5A5D6B4-97C5-1983-D10D-BFE03BBB1060}"/>
              </a:ext>
            </a:extLst>
          </p:cNvPr>
          <p:cNvGraphicFramePr>
            <a:graphicFrameLocks noGrp="1"/>
          </p:cNvGraphicFramePr>
          <p:nvPr>
            <p:ph type="pic" sz="quarter" idx="10"/>
            <p:extLst>
              <p:ext uri="{D42A27DB-BD31-4B8C-83A1-F6EECF244321}">
                <p14:modId xmlns:p14="http://schemas.microsoft.com/office/powerpoint/2010/main" val="2727280541"/>
              </p:ext>
            </p:extLst>
          </p:nvPr>
        </p:nvGraphicFramePr>
        <p:xfrm>
          <a:off x="207818" y="568037"/>
          <a:ext cx="11069782" cy="6179128"/>
        </p:xfrm>
        <a:graphic>
          <a:graphicData uri="http://schemas.openxmlformats.org/drawingml/2006/table">
            <a:tbl>
              <a:tblPr firstRow="1" bandRow="1">
                <a:tableStyleId>{21E4AEA4-8DFA-4A89-87EB-49C32662AFE0}</a:tableStyleId>
              </a:tblPr>
              <a:tblGrid>
                <a:gridCol w="1612795">
                  <a:extLst>
                    <a:ext uri="{9D8B030D-6E8A-4147-A177-3AD203B41FA5}">
                      <a16:colId xmlns:a16="http://schemas.microsoft.com/office/drawing/2014/main" val="1111409365"/>
                    </a:ext>
                  </a:extLst>
                </a:gridCol>
                <a:gridCol w="1694604">
                  <a:extLst>
                    <a:ext uri="{9D8B030D-6E8A-4147-A177-3AD203B41FA5}">
                      <a16:colId xmlns:a16="http://schemas.microsoft.com/office/drawing/2014/main" val="2689441206"/>
                    </a:ext>
                  </a:extLst>
                </a:gridCol>
                <a:gridCol w="1776601">
                  <a:extLst>
                    <a:ext uri="{9D8B030D-6E8A-4147-A177-3AD203B41FA5}">
                      <a16:colId xmlns:a16="http://schemas.microsoft.com/office/drawing/2014/main" val="1695994128"/>
                    </a:ext>
                  </a:extLst>
                </a:gridCol>
                <a:gridCol w="1829102">
                  <a:extLst>
                    <a:ext uri="{9D8B030D-6E8A-4147-A177-3AD203B41FA5}">
                      <a16:colId xmlns:a16="http://schemas.microsoft.com/office/drawing/2014/main" val="4003360496"/>
                    </a:ext>
                  </a:extLst>
                </a:gridCol>
                <a:gridCol w="1721103">
                  <a:extLst>
                    <a:ext uri="{9D8B030D-6E8A-4147-A177-3AD203B41FA5}">
                      <a16:colId xmlns:a16="http://schemas.microsoft.com/office/drawing/2014/main" val="4073605150"/>
                    </a:ext>
                  </a:extLst>
                </a:gridCol>
                <a:gridCol w="1576595">
                  <a:extLst>
                    <a:ext uri="{9D8B030D-6E8A-4147-A177-3AD203B41FA5}">
                      <a16:colId xmlns:a16="http://schemas.microsoft.com/office/drawing/2014/main" val="2112341701"/>
                    </a:ext>
                  </a:extLst>
                </a:gridCol>
                <a:gridCol w="858982">
                  <a:extLst>
                    <a:ext uri="{9D8B030D-6E8A-4147-A177-3AD203B41FA5}">
                      <a16:colId xmlns:a16="http://schemas.microsoft.com/office/drawing/2014/main" val="4229753701"/>
                    </a:ext>
                  </a:extLst>
                </a:gridCol>
              </a:tblGrid>
              <a:tr h="2001051">
                <a:tc>
                  <a:txBody>
                    <a:bodyPr/>
                    <a:lstStyle/>
                    <a:p>
                      <a:r>
                        <a:rPr lang="en-US" dirty="0">
                          <a:solidFill>
                            <a:schemeClr val="tx1"/>
                          </a:solidFill>
                        </a:rPr>
                        <a:t>Vocational</a:t>
                      </a:r>
                      <a:r>
                        <a:rPr lang="en-US" dirty="0"/>
                        <a:t> </a:t>
                      </a:r>
                      <a:r>
                        <a:rPr lang="en-US" dirty="0">
                          <a:solidFill>
                            <a:schemeClr val="tx1"/>
                          </a:solidFill>
                        </a:rPr>
                        <a:t>Excellence</a:t>
                      </a:r>
                    </a:p>
                  </a:txBody>
                  <a:tcPr anchor="ctr"/>
                </a:tc>
                <a:tc>
                  <a:txBody>
                    <a:bodyPr/>
                    <a:lstStyle/>
                    <a:p>
                      <a:r>
                        <a:rPr lang="en-US" dirty="0">
                          <a:solidFill>
                            <a:schemeClr val="tx1"/>
                          </a:solidFill>
                        </a:rPr>
                        <a:t>Professional</a:t>
                      </a:r>
                      <a:r>
                        <a:rPr lang="en-US" dirty="0"/>
                        <a:t> </a:t>
                      </a:r>
                      <a:r>
                        <a:rPr lang="en-US" dirty="0">
                          <a:solidFill>
                            <a:schemeClr val="tx1"/>
                          </a:solidFill>
                        </a:rPr>
                        <a:t>Ethics</a:t>
                      </a:r>
                    </a:p>
                  </a:txBody>
                  <a:tcPr anchor="ctr"/>
                </a:tc>
                <a:tc>
                  <a:txBody>
                    <a:bodyPr/>
                    <a:lstStyle/>
                    <a:p>
                      <a:r>
                        <a:rPr lang="en-US" dirty="0">
                          <a:solidFill>
                            <a:schemeClr val="tx1"/>
                          </a:solidFill>
                        </a:rPr>
                        <a:t>Continuous</a:t>
                      </a:r>
                      <a:r>
                        <a:rPr lang="en-US" dirty="0"/>
                        <a:t> </a:t>
                      </a:r>
                      <a:r>
                        <a:rPr lang="en-US" dirty="0">
                          <a:solidFill>
                            <a:schemeClr val="tx1"/>
                          </a:solidFill>
                        </a:rPr>
                        <a:t>Improvement</a:t>
                      </a:r>
                    </a:p>
                  </a:txBody>
                  <a:tcPr anchor="ctr"/>
                </a:tc>
                <a:tc>
                  <a:txBody>
                    <a:bodyPr/>
                    <a:lstStyle/>
                    <a:p>
                      <a:r>
                        <a:rPr lang="en-US" dirty="0">
                          <a:solidFill>
                            <a:schemeClr val="tx1"/>
                          </a:solidFill>
                        </a:rPr>
                        <a:t>Professional</a:t>
                      </a:r>
                      <a:r>
                        <a:rPr lang="en-US" dirty="0"/>
                        <a:t> </a:t>
                      </a:r>
                      <a:r>
                        <a:rPr lang="en-US" dirty="0">
                          <a:solidFill>
                            <a:schemeClr val="tx1"/>
                          </a:solidFill>
                        </a:rPr>
                        <a:t>Engagement</a:t>
                      </a:r>
                    </a:p>
                  </a:txBody>
                  <a:tcPr anchor="ctr"/>
                </a:tc>
                <a:tc>
                  <a:txBody>
                    <a:bodyPr/>
                    <a:lstStyle/>
                    <a:p>
                      <a:r>
                        <a:rPr lang="en-US" dirty="0">
                          <a:solidFill>
                            <a:schemeClr val="tx1"/>
                          </a:solidFill>
                        </a:rPr>
                        <a:t>Professional</a:t>
                      </a:r>
                      <a:r>
                        <a:rPr lang="en-US" dirty="0"/>
                        <a:t> </a:t>
                      </a:r>
                      <a:r>
                        <a:rPr lang="en-US" dirty="0">
                          <a:solidFill>
                            <a:schemeClr val="tx1"/>
                          </a:solidFill>
                        </a:rPr>
                        <a:t>Image</a:t>
                      </a:r>
                    </a:p>
                  </a:txBody>
                  <a:tcPr anchor="ctr"/>
                </a:tc>
                <a:tc>
                  <a:txBody>
                    <a:bodyPr/>
                    <a:lstStyle/>
                    <a:p>
                      <a:r>
                        <a:rPr lang="en-US" dirty="0">
                          <a:solidFill>
                            <a:schemeClr val="tx1"/>
                          </a:solidFill>
                        </a:rPr>
                        <a:t>Selflessness</a:t>
                      </a:r>
                    </a:p>
                  </a:txBody>
                  <a:tcPr anchor="ctr"/>
                </a:tc>
                <a:tc>
                  <a:txBody>
                    <a:bodyPr/>
                    <a:lstStyle/>
                    <a:p>
                      <a:pPr algn="ctr"/>
                      <a:r>
                        <a:rPr lang="en-US" dirty="0">
                          <a:solidFill>
                            <a:schemeClr val="tx1"/>
                          </a:solidFill>
                        </a:rPr>
                        <a:t>L 3</a:t>
                      </a:r>
                    </a:p>
                  </a:txBody>
                  <a:tcPr anchor="ctr"/>
                </a:tc>
                <a:extLst>
                  <a:ext uri="{0D108BD9-81ED-4DB2-BD59-A6C34878D82A}">
                    <a16:rowId xmlns:a16="http://schemas.microsoft.com/office/drawing/2014/main" val="530652051"/>
                  </a:ext>
                </a:extLst>
              </a:tr>
              <a:tr h="2292127">
                <a:tc>
                  <a:txBody>
                    <a:bodyPr/>
                    <a:lstStyle/>
                    <a:p>
                      <a:r>
                        <a:rPr lang="en-US" dirty="0"/>
                        <a:t>Vocational Excellence</a:t>
                      </a:r>
                    </a:p>
                  </a:txBody>
                  <a:tcPr anchor="ctr"/>
                </a:tc>
                <a:tc>
                  <a:txBody>
                    <a:bodyPr/>
                    <a:lstStyle/>
                    <a:p>
                      <a:r>
                        <a:rPr lang="en-US" dirty="0"/>
                        <a:t>Professional Ethics</a:t>
                      </a: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pPr algn="ctr"/>
                      <a:endParaRPr lang="en-US" dirty="0"/>
                    </a:p>
                  </a:txBody>
                  <a:tcPr anchor="ctr"/>
                </a:tc>
                <a:tc>
                  <a:txBody>
                    <a:bodyPr/>
                    <a:lstStyle/>
                    <a:p>
                      <a:pPr algn="ctr"/>
                      <a:r>
                        <a:rPr lang="en-US" dirty="0"/>
                        <a:t>L 2</a:t>
                      </a:r>
                    </a:p>
                  </a:txBody>
                  <a:tcPr anchor="ctr"/>
                </a:tc>
                <a:extLst>
                  <a:ext uri="{0D108BD9-81ED-4DB2-BD59-A6C34878D82A}">
                    <a16:rowId xmlns:a16="http://schemas.microsoft.com/office/drawing/2014/main" val="206439346"/>
                  </a:ext>
                </a:extLst>
              </a:tr>
              <a:tr h="1885950">
                <a:tc>
                  <a:txBody>
                    <a:bodyPr/>
                    <a:lstStyle/>
                    <a:p>
                      <a:r>
                        <a:rPr lang="en-US" dirty="0"/>
                        <a:t>Vocational Excellence</a:t>
                      </a:r>
                    </a:p>
                  </a:txBody>
                  <a:tcPr anchor="ctr"/>
                </a:tc>
                <a:tc>
                  <a:txBody>
                    <a:bodyPr/>
                    <a:lstStyle/>
                    <a:p>
                      <a:endParaRPr lang="en-US"/>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pPr algn="ctr"/>
                      <a:endParaRPr lang="en-US" dirty="0"/>
                    </a:p>
                  </a:txBody>
                  <a:tcPr anchor="ctr"/>
                </a:tc>
                <a:tc>
                  <a:txBody>
                    <a:bodyPr/>
                    <a:lstStyle/>
                    <a:p>
                      <a:pPr algn="ctr"/>
                      <a:r>
                        <a:rPr lang="en-US" dirty="0"/>
                        <a:t>L 1</a:t>
                      </a:r>
                    </a:p>
                  </a:txBody>
                  <a:tcPr anchor="ctr"/>
                </a:tc>
                <a:extLst>
                  <a:ext uri="{0D108BD9-81ED-4DB2-BD59-A6C34878D82A}">
                    <a16:rowId xmlns:a16="http://schemas.microsoft.com/office/drawing/2014/main" val="2002351005"/>
                  </a:ext>
                </a:extLst>
              </a:tr>
            </a:tbl>
          </a:graphicData>
        </a:graphic>
      </p:graphicFrame>
      <p:sp>
        <p:nvSpPr>
          <p:cNvPr id="5" name="Date Placeholder 4">
            <a:extLst>
              <a:ext uri="{FF2B5EF4-FFF2-40B4-BE49-F238E27FC236}">
                <a16:creationId xmlns:a16="http://schemas.microsoft.com/office/drawing/2014/main" id="{5DFBC94A-28DC-2758-7699-6D09970A740B}"/>
              </a:ext>
            </a:extLst>
          </p:cNvPr>
          <p:cNvSpPr>
            <a:spLocks noGrp="1"/>
          </p:cNvSpPr>
          <p:nvPr>
            <p:ph type="dt" sz="half" idx="4294967295"/>
          </p:nvPr>
        </p:nvSpPr>
        <p:spPr>
          <a:xfrm>
            <a:off x="8918575" y="6272213"/>
            <a:ext cx="3273425" cy="365125"/>
          </a:xfrm>
        </p:spPr>
        <p:txBody>
          <a:bodyPr/>
          <a:lstStyle/>
          <a:p>
            <a:fld id="{BD292434-5AA8-0840-A90A-86DC012AB8A3}" type="datetime1">
              <a:rPr lang="en-US" smtClean="0"/>
              <a:t>9/8/24</a:t>
            </a:fld>
            <a:endParaRPr lang="en-US" dirty="0"/>
          </a:p>
        </p:txBody>
      </p:sp>
      <p:sp>
        <p:nvSpPr>
          <p:cNvPr id="7" name="Slide Number Placeholder 6">
            <a:extLst>
              <a:ext uri="{FF2B5EF4-FFF2-40B4-BE49-F238E27FC236}">
                <a16:creationId xmlns:a16="http://schemas.microsoft.com/office/drawing/2014/main" id="{AC768EDE-07A0-B324-6D78-4C9F95FD6D86}"/>
              </a:ext>
            </a:extLst>
          </p:cNvPr>
          <p:cNvSpPr>
            <a:spLocks noGrp="1"/>
          </p:cNvSpPr>
          <p:nvPr>
            <p:ph type="sldNum" sz="quarter" idx="4294967295"/>
          </p:nvPr>
        </p:nvSpPr>
        <p:spPr>
          <a:xfrm>
            <a:off x="11552238" y="6272213"/>
            <a:ext cx="639762" cy="365125"/>
          </a:xfrm>
        </p:spPr>
        <p:txBody>
          <a:bodyPr/>
          <a:lstStyle/>
          <a:p>
            <a:fld id="{D57F1E4F-1CFF-5643-939E-217C01CDF565}" type="slidenum">
              <a:rPr lang="en-US" smtClean="0"/>
              <a:pPr/>
              <a:t>69</a:t>
            </a:fld>
            <a:endParaRPr lang="en-US" dirty="0"/>
          </a:p>
        </p:txBody>
      </p:sp>
      <p:sp>
        <p:nvSpPr>
          <p:cNvPr id="12" name="TextBox 11">
            <a:extLst>
              <a:ext uri="{FF2B5EF4-FFF2-40B4-BE49-F238E27FC236}">
                <a16:creationId xmlns:a16="http://schemas.microsoft.com/office/drawing/2014/main" id="{6F0A267F-E4C6-0F00-98EE-F33DEF790F89}"/>
              </a:ext>
            </a:extLst>
          </p:cNvPr>
          <p:cNvSpPr txBox="1"/>
          <p:nvPr/>
        </p:nvSpPr>
        <p:spPr>
          <a:xfrm>
            <a:off x="207818" y="-1"/>
            <a:ext cx="8562109" cy="400110"/>
          </a:xfrm>
          <a:prstGeom prst="rect">
            <a:avLst/>
          </a:prstGeom>
          <a:noFill/>
        </p:spPr>
        <p:txBody>
          <a:bodyPr wrap="square" rtlCol="0">
            <a:spAutoFit/>
          </a:bodyPr>
          <a:lstStyle/>
          <a:p>
            <a:r>
              <a:rPr lang="en-US" sz="2000" b="1" dirty="0"/>
              <a:t>”Going Pro” The Deliberate Practice of Professionalism by Tony Kern</a:t>
            </a:r>
          </a:p>
        </p:txBody>
      </p:sp>
    </p:spTree>
    <p:extLst>
      <p:ext uri="{BB962C8B-B14F-4D97-AF65-F5344CB8AC3E}">
        <p14:creationId xmlns:p14="http://schemas.microsoft.com/office/powerpoint/2010/main" val="378806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uman resources management and recruitment concept. magnifying glass is searching for the human icon on top Premium Photo">
            <a:extLst>
              <a:ext uri="{FF2B5EF4-FFF2-40B4-BE49-F238E27FC236}">
                <a16:creationId xmlns:a16="http://schemas.microsoft.com/office/drawing/2014/main" id="{57BE87E8-A7F2-4AE7-BD3A-2EF1A08B231C}"/>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2552" b="255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DD477CA-F01C-496E-B7FE-5649C16D0AD0}"/>
              </a:ext>
            </a:extLst>
          </p:cNvPr>
          <p:cNvSpPr/>
          <p:nvPr/>
        </p:nvSpPr>
        <p:spPr>
          <a:xfrm>
            <a:off x="6234664" y="0"/>
            <a:ext cx="4433335" cy="6858000"/>
          </a:xfrm>
          <a:prstGeom prst="rect">
            <a:avLst/>
          </a:prstGeom>
          <a:gradFill flip="none" rotWithShape="1">
            <a:gsLst>
              <a:gs pos="100000">
                <a:schemeClr val="bg1"/>
              </a:gs>
              <a:gs pos="0">
                <a:schemeClr val="bg1">
                  <a:alpha val="5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F033970-974F-4EDD-BB63-5F5581A1D87D}"/>
              </a:ext>
            </a:extLst>
          </p:cNvPr>
          <p:cNvSpPr txBox="1"/>
          <p:nvPr/>
        </p:nvSpPr>
        <p:spPr>
          <a:xfrm>
            <a:off x="2505498" y="639679"/>
            <a:ext cx="4780088" cy="1200329"/>
          </a:xfrm>
          <a:prstGeom prst="rect">
            <a:avLst/>
          </a:prstGeom>
          <a:noFill/>
        </p:spPr>
        <p:txBody>
          <a:bodyPr wrap="square" anchor="ctr">
            <a:spAutoFit/>
          </a:bodyPr>
          <a:lstStyle/>
          <a:p>
            <a:r>
              <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Visible Behaviors of a Leader</a:t>
            </a:r>
          </a:p>
        </p:txBody>
      </p:sp>
      <p:cxnSp>
        <p:nvCxnSpPr>
          <p:cNvPr id="14" name="Straight Connector 13">
            <a:extLst>
              <a:ext uri="{FF2B5EF4-FFF2-40B4-BE49-F238E27FC236}">
                <a16:creationId xmlns:a16="http://schemas.microsoft.com/office/drawing/2014/main" id="{561BCE8D-E548-4F0E-9BE7-FE2C777918DC}"/>
              </a:ext>
            </a:extLst>
          </p:cNvPr>
          <p:cNvCxnSpPr>
            <a:cxnSpLocks/>
          </p:cNvCxnSpPr>
          <p:nvPr/>
        </p:nvCxnSpPr>
        <p:spPr>
          <a:xfrm>
            <a:off x="10081808" y="6461739"/>
            <a:ext cx="0" cy="207757"/>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8E730978-D956-4BC8-9288-AADE54B80164}"/>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7</a:t>
            </a:fld>
            <a:endParaRPr lang="en-US" sz="1100" b="1" dirty="0">
              <a:solidFill>
                <a:schemeClr val="accent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sp>
        <p:nvSpPr>
          <p:cNvPr id="11" name="Rectangle 10">
            <a:extLst>
              <a:ext uri="{FF2B5EF4-FFF2-40B4-BE49-F238E27FC236}">
                <a16:creationId xmlns:a16="http://schemas.microsoft.com/office/drawing/2014/main" id="{8CB2B40D-CF91-4740-B5F0-9E89267214BA}"/>
              </a:ext>
            </a:extLst>
          </p:cNvPr>
          <p:cNvSpPr/>
          <p:nvPr/>
        </p:nvSpPr>
        <p:spPr>
          <a:xfrm flipH="1">
            <a:off x="2271905" y="-324090"/>
            <a:ext cx="5013681" cy="6542412"/>
          </a:xfrm>
          <a:prstGeom prst="rect">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dirty="0"/>
          </a:p>
        </p:txBody>
      </p:sp>
      <p:grpSp>
        <p:nvGrpSpPr>
          <p:cNvPr id="2" name="Group 1">
            <a:extLst>
              <a:ext uri="{FF2B5EF4-FFF2-40B4-BE49-F238E27FC236}">
                <a16:creationId xmlns:a16="http://schemas.microsoft.com/office/drawing/2014/main" id="{BE03391B-672A-4819-9049-C355BAC6A38A}"/>
              </a:ext>
            </a:extLst>
          </p:cNvPr>
          <p:cNvGrpSpPr/>
          <p:nvPr/>
        </p:nvGrpSpPr>
        <p:grpSpPr>
          <a:xfrm>
            <a:off x="2018108" y="1931586"/>
            <a:ext cx="4433493" cy="400110"/>
            <a:chOff x="494107" y="1931586"/>
            <a:chExt cx="4433493" cy="400110"/>
          </a:xfrm>
        </p:grpSpPr>
        <p:sp>
          <p:nvSpPr>
            <p:cNvPr id="24" name="TextBox 23">
              <a:extLst>
                <a:ext uri="{FF2B5EF4-FFF2-40B4-BE49-F238E27FC236}">
                  <a16:creationId xmlns:a16="http://schemas.microsoft.com/office/drawing/2014/main" id="{48B85D9B-8031-4D81-B8C4-4C2D7103CD21}"/>
                </a:ext>
              </a:extLst>
            </p:cNvPr>
            <p:cNvSpPr txBox="1"/>
            <p:nvPr/>
          </p:nvSpPr>
          <p:spPr>
            <a:xfrm>
              <a:off x="981497" y="1931586"/>
              <a:ext cx="3946103" cy="400110"/>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Decisive</a:t>
              </a:r>
            </a:p>
          </p:txBody>
        </p:sp>
        <p:sp>
          <p:nvSpPr>
            <p:cNvPr id="55" name="Rectangle 54">
              <a:extLst>
                <a:ext uri="{FF2B5EF4-FFF2-40B4-BE49-F238E27FC236}">
                  <a16:creationId xmlns:a16="http://schemas.microsoft.com/office/drawing/2014/main" id="{6D3CFF24-2224-4E89-B927-8F1513B44D7D}"/>
                </a:ext>
              </a:extLst>
            </p:cNvPr>
            <p:cNvSpPr/>
            <p:nvPr/>
          </p:nvSpPr>
          <p:spPr>
            <a:xfrm>
              <a:off x="588937" y="1970202"/>
              <a:ext cx="322880" cy="3228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8" name="TextBox 37">
              <a:extLst>
                <a:ext uri="{FF2B5EF4-FFF2-40B4-BE49-F238E27FC236}">
                  <a16:creationId xmlns:a16="http://schemas.microsoft.com/office/drawing/2014/main" id="{AC170A3B-0235-4848-AC07-019E6F9522B8}"/>
                </a:ext>
              </a:extLst>
            </p:cNvPr>
            <p:cNvSpPr txBox="1"/>
            <p:nvPr/>
          </p:nvSpPr>
          <p:spPr>
            <a:xfrm>
              <a:off x="494107" y="1962364"/>
              <a:ext cx="549111" cy="338554"/>
            </a:xfrm>
            <a:prstGeom prst="rect">
              <a:avLst/>
            </a:prstGeom>
            <a:noFill/>
          </p:spPr>
          <p:txBody>
            <a:bodyPr wrap="square" anchor="ctr">
              <a:spAutoFit/>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01</a:t>
              </a:r>
            </a:p>
          </p:txBody>
        </p:sp>
      </p:grpSp>
      <p:grpSp>
        <p:nvGrpSpPr>
          <p:cNvPr id="3" name="Group 2">
            <a:extLst>
              <a:ext uri="{FF2B5EF4-FFF2-40B4-BE49-F238E27FC236}">
                <a16:creationId xmlns:a16="http://schemas.microsoft.com/office/drawing/2014/main" id="{43238C7D-A90E-4265-B7F4-2F53854695F2}"/>
              </a:ext>
            </a:extLst>
          </p:cNvPr>
          <p:cNvGrpSpPr/>
          <p:nvPr/>
        </p:nvGrpSpPr>
        <p:grpSpPr>
          <a:xfrm>
            <a:off x="2034886" y="2345514"/>
            <a:ext cx="4416714" cy="400110"/>
            <a:chOff x="510886" y="2345514"/>
            <a:chExt cx="4416714" cy="400110"/>
          </a:xfrm>
        </p:grpSpPr>
        <p:grpSp>
          <p:nvGrpSpPr>
            <p:cNvPr id="61" name="Group 60">
              <a:extLst>
                <a:ext uri="{FF2B5EF4-FFF2-40B4-BE49-F238E27FC236}">
                  <a16:creationId xmlns:a16="http://schemas.microsoft.com/office/drawing/2014/main" id="{2A041BD1-01C7-47E3-8175-74468C7FEACD}"/>
                </a:ext>
              </a:extLst>
            </p:cNvPr>
            <p:cNvGrpSpPr/>
            <p:nvPr/>
          </p:nvGrpSpPr>
          <p:grpSpPr>
            <a:xfrm>
              <a:off x="588937" y="2345514"/>
              <a:ext cx="4338663" cy="400110"/>
              <a:chOff x="691985" y="2631722"/>
              <a:chExt cx="7824640" cy="721584"/>
            </a:xfrm>
          </p:grpSpPr>
          <p:sp>
            <p:nvSpPr>
              <p:cNvPr id="62" name="TextBox 61">
                <a:extLst>
                  <a:ext uri="{FF2B5EF4-FFF2-40B4-BE49-F238E27FC236}">
                    <a16:creationId xmlns:a16="http://schemas.microsoft.com/office/drawing/2014/main" id="{52FB34E6-0FFD-4AA3-A9E9-169309CC45E1}"/>
                  </a:ext>
                </a:extLst>
              </p:cNvPr>
              <p:cNvSpPr txBox="1"/>
              <p:nvPr/>
            </p:nvSpPr>
            <p:spPr>
              <a:xfrm>
                <a:off x="1399954" y="2631722"/>
                <a:ext cx="7116671" cy="721584"/>
              </a:xfrm>
              <a:prstGeom prst="rect">
                <a:avLst/>
              </a:prstGeom>
              <a:noFill/>
            </p:spPr>
            <p:txBody>
              <a:bodyPr wrap="square" anchor="ctr">
                <a:spAutoFit/>
              </a:bodyPr>
              <a:lstStyle/>
              <a:p>
                <a:r>
                  <a:rPr lang="en-US" sz="2000" dirty="0">
                    <a:solidFill>
                      <a:schemeClr val="tx1">
                        <a:lumMod val="75000"/>
                        <a:lumOff val="25000"/>
                      </a:schemeClr>
                    </a:solidFill>
                    <a:latin typeface="Lato" panose="020F0502020204030203" pitchFamily="34" charset="0"/>
                    <a:ea typeface="Roboto Slab Light" pitchFamily="2" charset="0"/>
                  </a:rPr>
                  <a:t>Good listener</a:t>
                </a:r>
              </a:p>
            </p:txBody>
          </p:sp>
          <p:sp>
            <p:nvSpPr>
              <p:cNvPr id="63" name="Rectangle 62">
                <a:extLst>
                  <a:ext uri="{FF2B5EF4-FFF2-40B4-BE49-F238E27FC236}">
                    <a16:creationId xmlns:a16="http://schemas.microsoft.com/office/drawing/2014/main" id="{B29DCC6D-D5DA-41F1-BE76-AAEA39DE0A9D}"/>
                  </a:ext>
                </a:extLst>
              </p:cNvPr>
              <p:cNvSpPr/>
              <p:nvPr/>
            </p:nvSpPr>
            <p:spPr>
              <a:xfrm>
                <a:off x="691985" y="270136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grpSp>
        <p:sp>
          <p:nvSpPr>
            <p:cNvPr id="39" name="TextBox 38">
              <a:extLst>
                <a:ext uri="{FF2B5EF4-FFF2-40B4-BE49-F238E27FC236}">
                  <a16:creationId xmlns:a16="http://schemas.microsoft.com/office/drawing/2014/main" id="{09B0EA96-B4BB-4221-9DB2-D191F8D6BE20}"/>
                </a:ext>
              </a:extLst>
            </p:cNvPr>
            <p:cNvSpPr txBox="1"/>
            <p:nvPr/>
          </p:nvSpPr>
          <p:spPr>
            <a:xfrm>
              <a:off x="510886" y="2376293"/>
              <a:ext cx="487404" cy="338554"/>
            </a:xfrm>
            <a:prstGeom prst="rect">
              <a:avLst/>
            </a:prstGeom>
            <a:noFill/>
          </p:spPr>
          <p:txBody>
            <a:bodyPr wrap="square" anchor="ctr">
              <a:spAutoFit/>
            </a:bodyPr>
            <a:lstStyle/>
            <a:p>
              <a:pPr algn="ctr"/>
              <a:r>
                <a:rPr lang="en-US" sz="1600" b="1" dirty="0">
                  <a:solidFill>
                    <a:schemeClr val="bg1"/>
                  </a:solidFill>
                  <a:latin typeface="Lato" panose="020F0502020204030203" pitchFamily="34" charset="0"/>
                  <a:ea typeface="Roboto Slab Light" pitchFamily="2" charset="0"/>
                </a:rPr>
                <a:t>02</a:t>
              </a:r>
            </a:p>
          </p:txBody>
        </p:sp>
      </p:grpSp>
      <p:grpSp>
        <p:nvGrpSpPr>
          <p:cNvPr id="5" name="Group 4">
            <a:extLst>
              <a:ext uri="{FF2B5EF4-FFF2-40B4-BE49-F238E27FC236}">
                <a16:creationId xmlns:a16="http://schemas.microsoft.com/office/drawing/2014/main" id="{F39A34CF-3C0A-423F-997D-AE3A1DD67B03}"/>
              </a:ext>
            </a:extLst>
          </p:cNvPr>
          <p:cNvGrpSpPr/>
          <p:nvPr/>
        </p:nvGrpSpPr>
        <p:grpSpPr>
          <a:xfrm>
            <a:off x="2043276" y="2759443"/>
            <a:ext cx="4408325" cy="400110"/>
            <a:chOff x="519275" y="2759443"/>
            <a:chExt cx="4408325" cy="400110"/>
          </a:xfrm>
        </p:grpSpPr>
        <p:grpSp>
          <p:nvGrpSpPr>
            <p:cNvPr id="64" name="Group 63">
              <a:extLst>
                <a:ext uri="{FF2B5EF4-FFF2-40B4-BE49-F238E27FC236}">
                  <a16:creationId xmlns:a16="http://schemas.microsoft.com/office/drawing/2014/main" id="{AFEF5742-37CA-436B-A676-68C1AED534D2}"/>
                </a:ext>
              </a:extLst>
            </p:cNvPr>
            <p:cNvGrpSpPr/>
            <p:nvPr/>
          </p:nvGrpSpPr>
          <p:grpSpPr>
            <a:xfrm>
              <a:off x="588937" y="2759443"/>
              <a:ext cx="4338663" cy="400110"/>
              <a:chOff x="691985" y="2631722"/>
              <a:chExt cx="7824640" cy="721584"/>
            </a:xfrm>
          </p:grpSpPr>
          <p:sp>
            <p:nvSpPr>
              <p:cNvPr id="65" name="TextBox 64">
                <a:extLst>
                  <a:ext uri="{FF2B5EF4-FFF2-40B4-BE49-F238E27FC236}">
                    <a16:creationId xmlns:a16="http://schemas.microsoft.com/office/drawing/2014/main" id="{5FE8C3B4-52EB-4182-883C-62EA7864A063}"/>
                  </a:ext>
                </a:extLst>
              </p:cNvPr>
              <p:cNvSpPr txBox="1"/>
              <p:nvPr/>
            </p:nvSpPr>
            <p:spPr>
              <a:xfrm>
                <a:off x="1399954" y="2631722"/>
                <a:ext cx="7116671" cy="721584"/>
              </a:xfrm>
              <a:prstGeom prst="rect">
                <a:avLst/>
              </a:prstGeom>
              <a:noFill/>
            </p:spPr>
            <p:txBody>
              <a:bodyPr wrap="square" anchor="ctr">
                <a:spAutoFit/>
              </a:bodyPr>
              <a:lstStyle/>
              <a:p>
                <a:r>
                  <a:rPr lang="en-US" sz="2000" dirty="0">
                    <a:solidFill>
                      <a:schemeClr val="tx1">
                        <a:lumMod val="75000"/>
                        <a:lumOff val="25000"/>
                      </a:schemeClr>
                    </a:solidFill>
                    <a:latin typeface="Lato" panose="020F0502020204030203" pitchFamily="34" charset="0"/>
                    <a:ea typeface="Roboto Slab Light" pitchFamily="2" charset="0"/>
                  </a:rPr>
                  <a:t>Keeps commitments</a:t>
                </a:r>
              </a:p>
            </p:txBody>
          </p:sp>
          <p:sp>
            <p:nvSpPr>
              <p:cNvPr id="66" name="Rectangle 65">
                <a:extLst>
                  <a:ext uri="{FF2B5EF4-FFF2-40B4-BE49-F238E27FC236}">
                    <a16:creationId xmlns:a16="http://schemas.microsoft.com/office/drawing/2014/main" id="{DD28A7FB-4E2F-459C-BC7F-7621AD50616F}"/>
                  </a:ext>
                </a:extLst>
              </p:cNvPr>
              <p:cNvSpPr/>
              <p:nvPr/>
            </p:nvSpPr>
            <p:spPr>
              <a:xfrm>
                <a:off x="691985" y="270136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grpSp>
        <p:sp>
          <p:nvSpPr>
            <p:cNvPr id="40" name="TextBox 39">
              <a:extLst>
                <a:ext uri="{FF2B5EF4-FFF2-40B4-BE49-F238E27FC236}">
                  <a16:creationId xmlns:a16="http://schemas.microsoft.com/office/drawing/2014/main" id="{08516068-7599-48D7-AF13-D9A9B7C445B5}"/>
                </a:ext>
              </a:extLst>
            </p:cNvPr>
            <p:cNvSpPr txBox="1"/>
            <p:nvPr/>
          </p:nvSpPr>
          <p:spPr>
            <a:xfrm>
              <a:off x="519275" y="2795459"/>
              <a:ext cx="487404" cy="338554"/>
            </a:xfrm>
            <a:prstGeom prst="rect">
              <a:avLst/>
            </a:prstGeom>
            <a:noFill/>
          </p:spPr>
          <p:txBody>
            <a:bodyPr wrap="square" anchor="ctr">
              <a:spAutoFit/>
            </a:bodyPr>
            <a:lstStyle/>
            <a:p>
              <a:pPr algn="ctr"/>
              <a:r>
                <a:rPr lang="en-US" sz="1600" b="1" dirty="0">
                  <a:solidFill>
                    <a:schemeClr val="bg1"/>
                  </a:solidFill>
                  <a:latin typeface="Lato" panose="020F0502020204030203" pitchFamily="34" charset="0"/>
                  <a:ea typeface="Roboto Slab Light" pitchFamily="2" charset="0"/>
                </a:rPr>
                <a:t>03</a:t>
              </a:r>
            </a:p>
          </p:txBody>
        </p:sp>
      </p:grpSp>
      <p:grpSp>
        <p:nvGrpSpPr>
          <p:cNvPr id="6" name="Group 5">
            <a:extLst>
              <a:ext uri="{FF2B5EF4-FFF2-40B4-BE49-F238E27FC236}">
                <a16:creationId xmlns:a16="http://schemas.microsoft.com/office/drawing/2014/main" id="{7B154136-A1FB-4CCE-BEC9-C2739E67462D}"/>
              </a:ext>
            </a:extLst>
          </p:cNvPr>
          <p:cNvGrpSpPr/>
          <p:nvPr/>
        </p:nvGrpSpPr>
        <p:grpSpPr>
          <a:xfrm>
            <a:off x="2043276" y="3173372"/>
            <a:ext cx="4408325" cy="400110"/>
            <a:chOff x="519275" y="3173372"/>
            <a:chExt cx="4408325" cy="400110"/>
          </a:xfrm>
        </p:grpSpPr>
        <p:grpSp>
          <p:nvGrpSpPr>
            <p:cNvPr id="67" name="Group 66">
              <a:extLst>
                <a:ext uri="{FF2B5EF4-FFF2-40B4-BE49-F238E27FC236}">
                  <a16:creationId xmlns:a16="http://schemas.microsoft.com/office/drawing/2014/main" id="{E956B897-3CB9-4D0C-8B70-915D90A62928}"/>
                </a:ext>
              </a:extLst>
            </p:cNvPr>
            <p:cNvGrpSpPr/>
            <p:nvPr/>
          </p:nvGrpSpPr>
          <p:grpSpPr>
            <a:xfrm>
              <a:off x="588937" y="3173372"/>
              <a:ext cx="4338663" cy="400110"/>
              <a:chOff x="691985" y="2631722"/>
              <a:chExt cx="7824640" cy="721584"/>
            </a:xfrm>
          </p:grpSpPr>
          <p:sp>
            <p:nvSpPr>
              <p:cNvPr id="68" name="TextBox 67">
                <a:extLst>
                  <a:ext uri="{FF2B5EF4-FFF2-40B4-BE49-F238E27FC236}">
                    <a16:creationId xmlns:a16="http://schemas.microsoft.com/office/drawing/2014/main" id="{744BAC4E-BCD9-41F3-B69D-6DBE8E40FC9E}"/>
                  </a:ext>
                </a:extLst>
              </p:cNvPr>
              <p:cNvSpPr txBox="1"/>
              <p:nvPr/>
            </p:nvSpPr>
            <p:spPr>
              <a:xfrm>
                <a:off x="1399954" y="2631722"/>
                <a:ext cx="7116671" cy="721584"/>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Consistent</a:t>
                </a:r>
              </a:p>
            </p:txBody>
          </p:sp>
          <p:sp>
            <p:nvSpPr>
              <p:cNvPr id="69" name="Rectangle 68">
                <a:extLst>
                  <a:ext uri="{FF2B5EF4-FFF2-40B4-BE49-F238E27FC236}">
                    <a16:creationId xmlns:a16="http://schemas.microsoft.com/office/drawing/2014/main" id="{03BB63FB-AF39-41DE-B30E-30780AC21503}"/>
                  </a:ext>
                </a:extLst>
              </p:cNvPr>
              <p:cNvSpPr/>
              <p:nvPr/>
            </p:nvSpPr>
            <p:spPr>
              <a:xfrm>
                <a:off x="691985" y="270136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41" name="TextBox 40">
              <a:extLst>
                <a:ext uri="{FF2B5EF4-FFF2-40B4-BE49-F238E27FC236}">
                  <a16:creationId xmlns:a16="http://schemas.microsoft.com/office/drawing/2014/main" id="{E9384C13-829B-47AB-88CC-50DB53747E50}"/>
                </a:ext>
              </a:extLst>
            </p:cNvPr>
            <p:cNvSpPr txBox="1"/>
            <p:nvPr/>
          </p:nvSpPr>
          <p:spPr>
            <a:xfrm>
              <a:off x="519275" y="3208604"/>
              <a:ext cx="487404" cy="338554"/>
            </a:xfrm>
            <a:prstGeom prst="rect">
              <a:avLst/>
            </a:prstGeom>
            <a:noFill/>
          </p:spPr>
          <p:txBody>
            <a:bodyPr wrap="square" anchor="ctr">
              <a:spAutoFit/>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04</a:t>
              </a:r>
            </a:p>
          </p:txBody>
        </p:sp>
      </p:grpSp>
      <p:grpSp>
        <p:nvGrpSpPr>
          <p:cNvPr id="7" name="Group 6">
            <a:extLst>
              <a:ext uri="{FF2B5EF4-FFF2-40B4-BE49-F238E27FC236}">
                <a16:creationId xmlns:a16="http://schemas.microsoft.com/office/drawing/2014/main" id="{39340E03-DF81-4282-BEBE-24A5AF0F9C49}"/>
              </a:ext>
            </a:extLst>
          </p:cNvPr>
          <p:cNvGrpSpPr/>
          <p:nvPr/>
        </p:nvGrpSpPr>
        <p:grpSpPr>
          <a:xfrm>
            <a:off x="2043275" y="3587301"/>
            <a:ext cx="4408326" cy="400110"/>
            <a:chOff x="519275" y="3587301"/>
            <a:chExt cx="4408325" cy="400110"/>
          </a:xfrm>
        </p:grpSpPr>
        <p:grpSp>
          <p:nvGrpSpPr>
            <p:cNvPr id="70" name="Group 69">
              <a:extLst>
                <a:ext uri="{FF2B5EF4-FFF2-40B4-BE49-F238E27FC236}">
                  <a16:creationId xmlns:a16="http://schemas.microsoft.com/office/drawing/2014/main" id="{FEEC0F4D-689E-4BF1-9D85-A60C412F1642}"/>
                </a:ext>
              </a:extLst>
            </p:cNvPr>
            <p:cNvGrpSpPr/>
            <p:nvPr/>
          </p:nvGrpSpPr>
          <p:grpSpPr>
            <a:xfrm>
              <a:off x="588937" y="3587301"/>
              <a:ext cx="4338663" cy="400110"/>
              <a:chOff x="691985" y="2631722"/>
              <a:chExt cx="7824640" cy="721584"/>
            </a:xfrm>
          </p:grpSpPr>
          <p:sp>
            <p:nvSpPr>
              <p:cNvPr id="71" name="TextBox 70">
                <a:extLst>
                  <a:ext uri="{FF2B5EF4-FFF2-40B4-BE49-F238E27FC236}">
                    <a16:creationId xmlns:a16="http://schemas.microsoft.com/office/drawing/2014/main" id="{1B42EA3C-12BD-45A8-8051-D7D0B38ACC69}"/>
                  </a:ext>
                </a:extLst>
              </p:cNvPr>
              <p:cNvSpPr txBox="1"/>
              <p:nvPr/>
            </p:nvSpPr>
            <p:spPr>
              <a:xfrm>
                <a:off x="1399954" y="2631722"/>
                <a:ext cx="7116671" cy="721584"/>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Good judgement</a:t>
                </a:r>
              </a:p>
            </p:txBody>
          </p:sp>
          <p:sp>
            <p:nvSpPr>
              <p:cNvPr id="72" name="Rectangle 71">
                <a:extLst>
                  <a:ext uri="{FF2B5EF4-FFF2-40B4-BE49-F238E27FC236}">
                    <a16:creationId xmlns:a16="http://schemas.microsoft.com/office/drawing/2014/main" id="{E75296FC-77B9-49D7-9DF5-08C11B9A6E2B}"/>
                  </a:ext>
                </a:extLst>
              </p:cNvPr>
              <p:cNvSpPr/>
              <p:nvPr/>
            </p:nvSpPr>
            <p:spPr>
              <a:xfrm>
                <a:off x="691985" y="270136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42" name="TextBox 41">
              <a:extLst>
                <a:ext uri="{FF2B5EF4-FFF2-40B4-BE49-F238E27FC236}">
                  <a16:creationId xmlns:a16="http://schemas.microsoft.com/office/drawing/2014/main" id="{AD1DEE75-4D98-4A72-9C00-E12525D2F0A9}"/>
                </a:ext>
              </a:extLst>
            </p:cNvPr>
            <p:cNvSpPr txBox="1"/>
            <p:nvPr/>
          </p:nvSpPr>
          <p:spPr>
            <a:xfrm>
              <a:off x="519275" y="3621749"/>
              <a:ext cx="487404" cy="338554"/>
            </a:xfrm>
            <a:prstGeom prst="rect">
              <a:avLst/>
            </a:prstGeom>
            <a:noFill/>
          </p:spPr>
          <p:txBody>
            <a:bodyPr wrap="square" anchor="ctr">
              <a:spAutoFit/>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05</a:t>
              </a:r>
            </a:p>
          </p:txBody>
        </p:sp>
      </p:grpSp>
      <p:grpSp>
        <p:nvGrpSpPr>
          <p:cNvPr id="10" name="Group 9">
            <a:extLst>
              <a:ext uri="{FF2B5EF4-FFF2-40B4-BE49-F238E27FC236}">
                <a16:creationId xmlns:a16="http://schemas.microsoft.com/office/drawing/2014/main" id="{4416E730-2F53-4412-A49A-66F679B68D0F}"/>
              </a:ext>
            </a:extLst>
          </p:cNvPr>
          <p:cNvGrpSpPr/>
          <p:nvPr/>
        </p:nvGrpSpPr>
        <p:grpSpPr>
          <a:xfrm>
            <a:off x="2043276" y="4001230"/>
            <a:ext cx="4408325" cy="400110"/>
            <a:chOff x="519275" y="4001230"/>
            <a:chExt cx="4408325" cy="400110"/>
          </a:xfrm>
        </p:grpSpPr>
        <p:grpSp>
          <p:nvGrpSpPr>
            <p:cNvPr id="73" name="Group 72">
              <a:extLst>
                <a:ext uri="{FF2B5EF4-FFF2-40B4-BE49-F238E27FC236}">
                  <a16:creationId xmlns:a16="http://schemas.microsoft.com/office/drawing/2014/main" id="{3EFCE62E-CEC0-463A-A790-EBF38B4FDC75}"/>
                </a:ext>
              </a:extLst>
            </p:cNvPr>
            <p:cNvGrpSpPr/>
            <p:nvPr/>
          </p:nvGrpSpPr>
          <p:grpSpPr>
            <a:xfrm>
              <a:off x="588937" y="4001230"/>
              <a:ext cx="4338663" cy="400110"/>
              <a:chOff x="691985" y="2631722"/>
              <a:chExt cx="7824640" cy="721584"/>
            </a:xfrm>
          </p:grpSpPr>
          <p:sp>
            <p:nvSpPr>
              <p:cNvPr id="74" name="TextBox 73">
                <a:extLst>
                  <a:ext uri="{FF2B5EF4-FFF2-40B4-BE49-F238E27FC236}">
                    <a16:creationId xmlns:a16="http://schemas.microsoft.com/office/drawing/2014/main" id="{BF3284E5-C844-4BD0-AEDF-89FDD65E6310}"/>
                  </a:ext>
                </a:extLst>
              </p:cNvPr>
              <p:cNvSpPr txBox="1"/>
              <p:nvPr/>
            </p:nvSpPr>
            <p:spPr>
              <a:xfrm>
                <a:off x="1399954" y="2631722"/>
                <a:ext cx="7116671" cy="721584"/>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Fair</a:t>
                </a:r>
              </a:p>
            </p:txBody>
          </p:sp>
          <p:sp>
            <p:nvSpPr>
              <p:cNvPr id="75" name="Rectangle 74">
                <a:extLst>
                  <a:ext uri="{FF2B5EF4-FFF2-40B4-BE49-F238E27FC236}">
                    <a16:creationId xmlns:a16="http://schemas.microsoft.com/office/drawing/2014/main" id="{BE6C77A0-C1C0-4B11-A6C5-C374678B1807}"/>
                  </a:ext>
                </a:extLst>
              </p:cNvPr>
              <p:cNvSpPr/>
              <p:nvPr/>
            </p:nvSpPr>
            <p:spPr>
              <a:xfrm>
                <a:off x="691985" y="270136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43" name="TextBox 42">
              <a:extLst>
                <a:ext uri="{FF2B5EF4-FFF2-40B4-BE49-F238E27FC236}">
                  <a16:creationId xmlns:a16="http://schemas.microsoft.com/office/drawing/2014/main" id="{AFED38B3-47DF-4E12-9921-A859A8F500D3}"/>
                </a:ext>
              </a:extLst>
            </p:cNvPr>
            <p:cNvSpPr txBox="1"/>
            <p:nvPr/>
          </p:nvSpPr>
          <p:spPr>
            <a:xfrm>
              <a:off x="519275" y="4028244"/>
              <a:ext cx="487404" cy="338554"/>
            </a:xfrm>
            <a:prstGeom prst="rect">
              <a:avLst/>
            </a:prstGeom>
            <a:noFill/>
          </p:spPr>
          <p:txBody>
            <a:bodyPr wrap="square" anchor="ctr">
              <a:spAutoFit/>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06</a:t>
              </a:r>
            </a:p>
          </p:txBody>
        </p:sp>
      </p:grpSp>
      <p:grpSp>
        <p:nvGrpSpPr>
          <p:cNvPr id="12" name="Group 11">
            <a:extLst>
              <a:ext uri="{FF2B5EF4-FFF2-40B4-BE49-F238E27FC236}">
                <a16:creationId xmlns:a16="http://schemas.microsoft.com/office/drawing/2014/main" id="{174C3A4B-E142-4E64-82DD-93E52AF9CB70}"/>
              </a:ext>
            </a:extLst>
          </p:cNvPr>
          <p:cNvGrpSpPr/>
          <p:nvPr/>
        </p:nvGrpSpPr>
        <p:grpSpPr>
          <a:xfrm>
            <a:off x="2043276" y="4415159"/>
            <a:ext cx="4408325" cy="400110"/>
            <a:chOff x="519275" y="4415159"/>
            <a:chExt cx="4408325" cy="400110"/>
          </a:xfrm>
        </p:grpSpPr>
        <p:grpSp>
          <p:nvGrpSpPr>
            <p:cNvPr id="76" name="Group 75">
              <a:extLst>
                <a:ext uri="{FF2B5EF4-FFF2-40B4-BE49-F238E27FC236}">
                  <a16:creationId xmlns:a16="http://schemas.microsoft.com/office/drawing/2014/main" id="{80BCD79A-3566-4C45-91A5-FBB81CF2B95F}"/>
                </a:ext>
              </a:extLst>
            </p:cNvPr>
            <p:cNvGrpSpPr/>
            <p:nvPr/>
          </p:nvGrpSpPr>
          <p:grpSpPr>
            <a:xfrm>
              <a:off x="588937" y="4415159"/>
              <a:ext cx="4338663" cy="400110"/>
              <a:chOff x="691985" y="2631722"/>
              <a:chExt cx="7824640" cy="721584"/>
            </a:xfrm>
          </p:grpSpPr>
          <p:sp>
            <p:nvSpPr>
              <p:cNvPr id="77" name="TextBox 76">
                <a:extLst>
                  <a:ext uri="{FF2B5EF4-FFF2-40B4-BE49-F238E27FC236}">
                    <a16:creationId xmlns:a16="http://schemas.microsoft.com/office/drawing/2014/main" id="{32C0F825-831A-43F0-837B-FB15AB319591}"/>
                  </a:ext>
                </a:extLst>
              </p:cNvPr>
              <p:cNvSpPr txBox="1"/>
              <p:nvPr/>
            </p:nvSpPr>
            <p:spPr>
              <a:xfrm>
                <a:off x="1399954" y="2631722"/>
                <a:ext cx="7116671" cy="721584"/>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Gives recognition</a:t>
                </a:r>
              </a:p>
            </p:txBody>
          </p:sp>
          <p:sp>
            <p:nvSpPr>
              <p:cNvPr id="78" name="Rectangle 77">
                <a:extLst>
                  <a:ext uri="{FF2B5EF4-FFF2-40B4-BE49-F238E27FC236}">
                    <a16:creationId xmlns:a16="http://schemas.microsoft.com/office/drawing/2014/main" id="{85ED7D1D-085C-4FD3-A7E4-887231C58BC2}"/>
                  </a:ext>
                </a:extLst>
              </p:cNvPr>
              <p:cNvSpPr/>
              <p:nvPr/>
            </p:nvSpPr>
            <p:spPr>
              <a:xfrm>
                <a:off x="691985" y="270136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44" name="TextBox 43">
              <a:extLst>
                <a:ext uri="{FF2B5EF4-FFF2-40B4-BE49-F238E27FC236}">
                  <a16:creationId xmlns:a16="http://schemas.microsoft.com/office/drawing/2014/main" id="{90CCFA59-75F6-4851-AB19-02135E9957E0}"/>
                </a:ext>
              </a:extLst>
            </p:cNvPr>
            <p:cNvSpPr txBox="1"/>
            <p:nvPr/>
          </p:nvSpPr>
          <p:spPr>
            <a:xfrm>
              <a:off x="519275" y="4444162"/>
              <a:ext cx="487404" cy="338554"/>
            </a:xfrm>
            <a:prstGeom prst="rect">
              <a:avLst/>
            </a:prstGeom>
            <a:noFill/>
          </p:spPr>
          <p:txBody>
            <a:bodyPr wrap="square" anchor="ctr">
              <a:spAutoFit/>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07</a:t>
              </a:r>
            </a:p>
          </p:txBody>
        </p:sp>
      </p:grpSp>
      <p:grpSp>
        <p:nvGrpSpPr>
          <p:cNvPr id="13" name="Group 12">
            <a:extLst>
              <a:ext uri="{FF2B5EF4-FFF2-40B4-BE49-F238E27FC236}">
                <a16:creationId xmlns:a16="http://schemas.microsoft.com/office/drawing/2014/main" id="{3974C595-E2FE-431D-A835-FA5F84533496}"/>
              </a:ext>
            </a:extLst>
          </p:cNvPr>
          <p:cNvGrpSpPr/>
          <p:nvPr/>
        </p:nvGrpSpPr>
        <p:grpSpPr>
          <a:xfrm>
            <a:off x="2034886" y="4829088"/>
            <a:ext cx="4416714" cy="400110"/>
            <a:chOff x="510886" y="4829088"/>
            <a:chExt cx="4416714" cy="400110"/>
          </a:xfrm>
        </p:grpSpPr>
        <p:grpSp>
          <p:nvGrpSpPr>
            <p:cNvPr id="79" name="Group 78">
              <a:extLst>
                <a:ext uri="{FF2B5EF4-FFF2-40B4-BE49-F238E27FC236}">
                  <a16:creationId xmlns:a16="http://schemas.microsoft.com/office/drawing/2014/main" id="{DF1BC64D-4AD8-4432-AEBE-E2D88AFBE29B}"/>
                </a:ext>
              </a:extLst>
            </p:cNvPr>
            <p:cNvGrpSpPr/>
            <p:nvPr/>
          </p:nvGrpSpPr>
          <p:grpSpPr>
            <a:xfrm>
              <a:off x="588937" y="4829088"/>
              <a:ext cx="4338663" cy="400110"/>
              <a:chOff x="691985" y="2631722"/>
              <a:chExt cx="7824640" cy="721584"/>
            </a:xfrm>
          </p:grpSpPr>
          <p:sp>
            <p:nvSpPr>
              <p:cNvPr id="80" name="TextBox 79">
                <a:extLst>
                  <a:ext uri="{FF2B5EF4-FFF2-40B4-BE49-F238E27FC236}">
                    <a16:creationId xmlns:a16="http://schemas.microsoft.com/office/drawing/2014/main" id="{53428C42-8E4C-42A4-9BDB-E304DB8624AD}"/>
                  </a:ext>
                </a:extLst>
              </p:cNvPr>
              <p:cNvSpPr txBox="1"/>
              <p:nvPr/>
            </p:nvSpPr>
            <p:spPr>
              <a:xfrm>
                <a:off x="1399954" y="2631722"/>
                <a:ext cx="7116671" cy="721584"/>
              </a:xfrm>
              <a:prstGeom prst="rect">
                <a:avLst/>
              </a:prstGeom>
              <a:noFill/>
            </p:spPr>
            <p:txBody>
              <a:bodyPr wrap="square" anchor="ctr">
                <a:spAutoFit/>
              </a:bodyPr>
              <a:lstStyle/>
              <a:p>
                <a:r>
                  <a:rPr lang="en-US" sz="2000" dirty="0">
                    <a:solidFill>
                      <a:schemeClr val="tx1">
                        <a:lumMod val="75000"/>
                        <a:lumOff val="25000"/>
                      </a:schemeClr>
                    </a:solidFill>
                    <a:latin typeface="Lato" panose="020F0502020204030203" pitchFamily="34" charset="0"/>
                    <a:ea typeface="Roboto Slab Light" pitchFamily="2" charset="0"/>
                  </a:rPr>
                  <a:t>Removes work barriers</a:t>
                </a:r>
              </a:p>
            </p:txBody>
          </p:sp>
          <p:sp>
            <p:nvSpPr>
              <p:cNvPr id="81" name="Rectangle 80">
                <a:extLst>
                  <a:ext uri="{FF2B5EF4-FFF2-40B4-BE49-F238E27FC236}">
                    <a16:creationId xmlns:a16="http://schemas.microsoft.com/office/drawing/2014/main" id="{5F5EC591-C056-4B66-B5FC-947AFC29F579}"/>
                  </a:ext>
                </a:extLst>
              </p:cNvPr>
              <p:cNvSpPr/>
              <p:nvPr/>
            </p:nvSpPr>
            <p:spPr>
              <a:xfrm>
                <a:off x="691985" y="270136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grpSp>
        <p:sp>
          <p:nvSpPr>
            <p:cNvPr id="45" name="TextBox 44">
              <a:extLst>
                <a:ext uri="{FF2B5EF4-FFF2-40B4-BE49-F238E27FC236}">
                  <a16:creationId xmlns:a16="http://schemas.microsoft.com/office/drawing/2014/main" id="{F91FC7E3-1C26-4DDE-A623-AAAA3C2F110A}"/>
                </a:ext>
              </a:extLst>
            </p:cNvPr>
            <p:cNvSpPr txBox="1"/>
            <p:nvPr/>
          </p:nvSpPr>
          <p:spPr>
            <a:xfrm>
              <a:off x="510886" y="4859867"/>
              <a:ext cx="487404" cy="338554"/>
            </a:xfrm>
            <a:prstGeom prst="rect">
              <a:avLst/>
            </a:prstGeom>
            <a:noFill/>
          </p:spPr>
          <p:txBody>
            <a:bodyPr wrap="square" anchor="ctr">
              <a:spAutoFit/>
            </a:bodyPr>
            <a:lstStyle/>
            <a:p>
              <a:pPr algn="ctr"/>
              <a:r>
                <a:rPr lang="en-US" sz="1600" b="1" dirty="0">
                  <a:solidFill>
                    <a:schemeClr val="bg1"/>
                  </a:solidFill>
                  <a:latin typeface="Lato" panose="020F0502020204030203" pitchFamily="34" charset="0"/>
                  <a:ea typeface="Roboto Slab Light" pitchFamily="2" charset="0"/>
                </a:rPr>
                <a:t>08</a:t>
              </a:r>
            </a:p>
          </p:txBody>
        </p:sp>
      </p:grpSp>
      <p:grpSp>
        <p:nvGrpSpPr>
          <p:cNvPr id="16" name="Group 15">
            <a:extLst>
              <a:ext uri="{FF2B5EF4-FFF2-40B4-BE49-F238E27FC236}">
                <a16:creationId xmlns:a16="http://schemas.microsoft.com/office/drawing/2014/main" id="{B1D4E623-F548-46A2-97B3-388BCD01A753}"/>
              </a:ext>
            </a:extLst>
          </p:cNvPr>
          <p:cNvGrpSpPr/>
          <p:nvPr/>
        </p:nvGrpSpPr>
        <p:grpSpPr>
          <a:xfrm>
            <a:off x="2043274" y="5243017"/>
            <a:ext cx="4408326" cy="400110"/>
            <a:chOff x="519274" y="5243017"/>
            <a:chExt cx="4408326" cy="400110"/>
          </a:xfrm>
        </p:grpSpPr>
        <p:grpSp>
          <p:nvGrpSpPr>
            <p:cNvPr id="82" name="Group 81">
              <a:extLst>
                <a:ext uri="{FF2B5EF4-FFF2-40B4-BE49-F238E27FC236}">
                  <a16:creationId xmlns:a16="http://schemas.microsoft.com/office/drawing/2014/main" id="{5CAFD174-7A47-4FB6-9C4A-3BF26229CC63}"/>
                </a:ext>
              </a:extLst>
            </p:cNvPr>
            <p:cNvGrpSpPr/>
            <p:nvPr/>
          </p:nvGrpSpPr>
          <p:grpSpPr>
            <a:xfrm>
              <a:off x="588937" y="5243017"/>
              <a:ext cx="4338663" cy="400110"/>
              <a:chOff x="691985" y="2631722"/>
              <a:chExt cx="7824640" cy="721584"/>
            </a:xfrm>
          </p:grpSpPr>
          <p:sp>
            <p:nvSpPr>
              <p:cNvPr id="83" name="TextBox 82">
                <a:extLst>
                  <a:ext uri="{FF2B5EF4-FFF2-40B4-BE49-F238E27FC236}">
                    <a16:creationId xmlns:a16="http://schemas.microsoft.com/office/drawing/2014/main" id="{0EDE616A-0531-495E-80B6-E5C68F743D65}"/>
                  </a:ext>
                </a:extLst>
              </p:cNvPr>
              <p:cNvSpPr txBox="1"/>
              <p:nvPr/>
            </p:nvSpPr>
            <p:spPr>
              <a:xfrm>
                <a:off x="1399954" y="2631722"/>
                <a:ext cx="7116671" cy="721584"/>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Equips followers</a:t>
                </a:r>
              </a:p>
            </p:txBody>
          </p:sp>
          <p:sp>
            <p:nvSpPr>
              <p:cNvPr id="84" name="Rectangle 83">
                <a:extLst>
                  <a:ext uri="{FF2B5EF4-FFF2-40B4-BE49-F238E27FC236}">
                    <a16:creationId xmlns:a16="http://schemas.microsoft.com/office/drawing/2014/main" id="{024F1D59-291B-4516-82AF-F8DB09F93063}"/>
                  </a:ext>
                </a:extLst>
              </p:cNvPr>
              <p:cNvSpPr/>
              <p:nvPr/>
            </p:nvSpPr>
            <p:spPr>
              <a:xfrm>
                <a:off x="691985" y="270136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Box 45">
              <a:extLst>
                <a:ext uri="{FF2B5EF4-FFF2-40B4-BE49-F238E27FC236}">
                  <a16:creationId xmlns:a16="http://schemas.microsoft.com/office/drawing/2014/main" id="{EBB8DC14-D95E-4271-86F7-7159B8AE280A}"/>
                </a:ext>
              </a:extLst>
            </p:cNvPr>
            <p:cNvSpPr txBox="1"/>
            <p:nvPr/>
          </p:nvSpPr>
          <p:spPr>
            <a:xfrm>
              <a:off x="519274" y="5273796"/>
              <a:ext cx="483981" cy="338554"/>
            </a:xfrm>
            <a:prstGeom prst="rect">
              <a:avLst/>
            </a:prstGeom>
            <a:noFill/>
          </p:spPr>
          <p:txBody>
            <a:bodyPr wrap="square" anchor="ctr">
              <a:spAutoFit/>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09</a:t>
              </a:r>
            </a:p>
          </p:txBody>
        </p:sp>
      </p:grpSp>
      <p:grpSp>
        <p:nvGrpSpPr>
          <p:cNvPr id="17" name="Group 16">
            <a:extLst>
              <a:ext uri="{FF2B5EF4-FFF2-40B4-BE49-F238E27FC236}">
                <a16:creationId xmlns:a16="http://schemas.microsoft.com/office/drawing/2014/main" id="{6943E911-3E0B-499C-809B-00F0B3FFC32A}"/>
              </a:ext>
            </a:extLst>
          </p:cNvPr>
          <p:cNvGrpSpPr/>
          <p:nvPr/>
        </p:nvGrpSpPr>
        <p:grpSpPr>
          <a:xfrm>
            <a:off x="2034885" y="5656946"/>
            <a:ext cx="5071208" cy="400110"/>
            <a:chOff x="510885" y="5656946"/>
            <a:chExt cx="5071208" cy="400110"/>
          </a:xfrm>
        </p:grpSpPr>
        <p:grpSp>
          <p:nvGrpSpPr>
            <p:cNvPr id="85" name="Group 84">
              <a:extLst>
                <a:ext uri="{FF2B5EF4-FFF2-40B4-BE49-F238E27FC236}">
                  <a16:creationId xmlns:a16="http://schemas.microsoft.com/office/drawing/2014/main" id="{8885A404-1A35-43A1-9D56-BE7FF47358DB}"/>
                </a:ext>
              </a:extLst>
            </p:cNvPr>
            <p:cNvGrpSpPr/>
            <p:nvPr/>
          </p:nvGrpSpPr>
          <p:grpSpPr>
            <a:xfrm>
              <a:off x="588937" y="5656946"/>
              <a:ext cx="4993156" cy="400110"/>
              <a:chOff x="691985" y="2631723"/>
              <a:chExt cx="9004997" cy="721584"/>
            </a:xfrm>
          </p:grpSpPr>
          <p:sp>
            <p:nvSpPr>
              <p:cNvPr id="86" name="TextBox 85">
                <a:extLst>
                  <a:ext uri="{FF2B5EF4-FFF2-40B4-BE49-F238E27FC236}">
                    <a16:creationId xmlns:a16="http://schemas.microsoft.com/office/drawing/2014/main" id="{DF6C51A1-5C2A-4F5D-88BA-9AF6A02B0BEE}"/>
                  </a:ext>
                </a:extLst>
              </p:cNvPr>
              <p:cNvSpPr txBox="1"/>
              <p:nvPr/>
            </p:nvSpPr>
            <p:spPr>
              <a:xfrm>
                <a:off x="1399954" y="2631723"/>
                <a:ext cx="8297028" cy="721584"/>
              </a:xfrm>
              <a:prstGeom prst="rect">
                <a:avLst/>
              </a:prstGeom>
              <a:noFill/>
            </p:spPr>
            <p:txBody>
              <a:bodyPr wrap="square" anchor="ctr">
                <a:spAutoFit/>
              </a:bodyPr>
              <a:lstStyle/>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Emphasizes principles not just rules</a:t>
                </a:r>
              </a:p>
            </p:txBody>
          </p:sp>
          <p:sp>
            <p:nvSpPr>
              <p:cNvPr id="87" name="Rectangle 86">
                <a:extLst>
                  <a:ext uri="{FF2B5EF4-FFF2-40B4-BE49-F238E27FC236}">
                    <a16:creationId xmlns:a16="http://schemas.microsoft.com/office/drawing/2014/main" id="{02DA3E84-CFCE-43D7-91AB-029D1CE348DD}"/>
                  </a:ext>
                </a:extLst>
              </p:cNvPr>
              <p:cNvSpPr/>
              <p:nvPr/>
            </p:nvSpPr>
            <p:spPr>
              <a:xfrm>
                <a:off x="691985" y="2701365"/>
                <a:ext cx="582304" cy="5823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47" name="TextBox 46">
              <a:extLst>
                <a:ext uri="{FF2B5EF4-FFF2-40B4-BE49-F238E27FC236}">
                  <a16:creationId xmlns:a16="http://schemas.microsoft.com/office/drawing/2014/main" id="{006CFB2A-6D0B-4FEA-9A9C-8E6C59FC8240}"/>
                </a:ext>
              </a:extLst>
            </p:cNvPr>
            <p:cNvSpPr txBox="1"/>
            <p:nvPr/>
          </p:nvSpPr>
          <p:spPr>
            <a:xfrm>
              <a:off x="510885" y="5687725"/>
              <a:ext cx="483981" cy="338554"/>
            </a:xfrm>
            <a:prstGeom prst="rect">
              <a:avLst/>
            </a:prstGeom>
            <a:noFill/>
          </p:spPr>
          <p:txBody>
            <a:bodyPr wrap="square" anchor="ctr">
              <a:spAutoFit/>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10</a:t>
              </a:r>
            </a:p>
          </p:txBody>
        </p:sp>
      </p:grpSp>
    </p:spTree>
    <p:extLst>
      <p:ext uri="{BB962C8B-B14F-4D97-AF65-F5344CB8AC3E}">
        <p14:creationId xmlns:p14="http://schemas.microsoft.com/office/powerpoint/2010/main" val="256354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3205-5C20-B912-6AA9-35FB6DD7835E}"/>
              </a:ext>
            </a:extLst>
          </p:cNvPr>
          <p:cNvSpPr>
            <a:spLocks noGrp="1"/>
          </p:cNvSpPr>
          <p:nvPr>
            <p:ph type="title"/>
          </p:nvPr>
        </p:nvSpPr>
        <p:spPr>
          <a:xfrm>
            <a:off x="8188036" y="685800"/>
            <a:ext cx="4003964" cy="1737360"/>
          </a:xfrm>
        </p:spPr>
        <p:txBody>
          <a:bodyPr anchor="ctr"/>
          <a:lstStyle/>
          <a:p>
            <a:pPr algn="ctr"/>
            <a:r>
              <a:rPr lang="en-US" dirty="0"/>
              <a:t>Level 3 Leadership</a:t>
            </a:r>
          </a:p>
        </p:txBody>
      </p:sp>
      <p:pic>
        <p:nvPicPr>
          <p:cNvPr id="8" name="Picture Placeholder 7">
            <a:extLst>
              <a:ext uri="{FF2B5EF4-FFF2-40B4-BE49-F238E27FC236}">
                <a16:creationId xmlns:a16="http://schemas.microsoft.com/office/drawing/2014/main" id="{F95CEB84-9D95-890C-9852-464CF66D09F4}"/>
              </a:ext>
            </a:extLst>
          </p:cNvPr>
          <p:cNvPicPr>
            <a:picLocks noGrp="1" noChangeAspect="1"/>
          </p:cNvPicPr>
          <p:nvPr>
            <p:ph type="pic" idx="1"/>
          </p:nvPr>
        </p:nvPicPr>
        <p:blipFill>
          <a:blip r:embed="rId2"/>
          <a:srcRect t="19031" b="19031"/>
          <a:stretch>
            <a:fillRect/>
          </a:stretch>
        </p:blipFill>
        <p:spPr/>
      </p:pic>
      <p:sp>
        <p:nvSpPr>
          <p:cNvPr id="4" name="Text Placeholder 3">
            <a:extLst>
              <a:ext uri="{FF2B5EF4-FFF2-40B4-BE49-F238E27FC236}">
                <a16:creationId xmlns:a16="http://schemas.microsoft.com/office/drawing/2014/main" id="{D8DE5AD4-831C-CEB5-FC7A-B5BC854A6FCB}"/>
              </a:ext>
            </a:extLst>
          </p:cNvPr>
          <p:cNvSpPr>
            <a:spLocks noGrp="1"/>
          </p:cNvSpPr>
          <p:nvPr>
            <p:ph type="body" sz="half" idx="2"/>
          </p:nvPr>
        </p:nvSpPr>
        <p:spPr/>
        <p:txBody>
          <a:bodyPr/>
          <a:lstStyle/>
          <a:p>
            <a:endParaRPr lang="en-US"/>
          </a:p>
        </p:txBody>
      </p:sp>
      <p:sp>
        <p:nvSpPr>
          <p:cNvPr id="5" name="Date Placeholder 4">
            <a:extLst>
              <a:ext uri="{FF2B5EF4-FFF2-40B4-BE49-F238E27FC236}">
                <a16:creationId xmlns:a16="http://schemas.microsoft.com/office/drawing/2014/main" id="{84E657D6-813B-7E73-9DEB-F4610065005D}"/>
              </a:ext>
            </a:extLst>
          </p:cNvPr>
          <p:cNvSpPr>
            <a:spLocks noGrp="1"/>
          </p:cNvSpPr>
          <p:nvPr>
            <p:ph type="dt" sz="half" idx="10"/>
          </p:nvPr>
        </p:nvSpPr>
        <p:spPr/>
        <p:txBody>
          <a:bodyPr/>
          <a:lstStyle/>
          <a:p>
            <a:fld id="{B48C6C68-52C8-8F43-B271-6CDA5C548C93}" type="datetime1">
              <a:rPr lang="en-US" smtClean="0"/>
              <a:t>9/9/24</a:t>
            </a:fld>
            <a:endParaRPr lang="en-US" dirty="0"/>
          </a:p>
        </p:txBody>
      </p:sp>
      <p:sp>
        <p:nvSpPr>
          <p:cNvPr id="6" name="Slide Number Placeholder 5">
            <a:extLst>
              <a:ext uri="{FF2B5EF4-FFF2-40B4-BE49-F238E27FC236}">
                <a16:creationId xmlns:a16="http://schemas.microsoft.com/office/drawing/2014/main" id="{A17F02B3-D0C6-416B-3523-C3792CEE1F63}"/>
              </a:ext>
            </a:extLst>
          </p:cNvPr>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11127308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AA46-9259-3AD5-A5A6-F3AEB42581DF}"/>
              </a:ext>
            </a:extLst>
          </p:cNvPr>
          <p:cNvSpPr>
            <a:spLocks noGrp="1"/>
          </p:cNvSpPr>
          <p:nvPr>
            <p:ph type="title"/>
          </p:nvPr>
        </p:nvSpPr>
        <p:spPr>
          <a:xfrm>
            <a:off x="2032000" y="771144"/>
            <a:ext cx="10049164" cy="3121983"/>
          </a:xfrm>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p:spPr>
        <p:txBody>
          <a:bodyPr>
            <a:normAutofit/>
          </a:bodyPr>
          <a:lstStyle/>
          <a:p>
            <a:r>
              <a:rPr lang="en-US" sz="4800" dirty="0"/>
              <a:t>Inspirational Leaders maintain </a:t>
            </a:r>
            <a:r>
              <a:rPr lang="en-US" sz="4800" u="sng" dirty="0"/>
              <a:t>Perspective</a:t>
            </a:r>
            <a:br>
              <a:rPr lang="en-US" sz="4800" u="sng" dirty="0"/>
            </a:br>
            <a:r>
              <a:rPr lang="en-US" sz="3200" dirty="0"/>
              <a:t>*The Job AND The People</a:t>
            </a:r>
            <a:endParaRPr lang="en-US" sz="4800" u="sng" dirty="0"/>
          </a:p>
        </p:txBody>
      </p:sp>
      <p:sp>
        <p:nvSpPr>
          <p:cNvPr id="7" name="Text Placeholder 6">
            <a:extLst>
              <a:ext uri="{FF2B5EF4-FFF2-40B4-BE49-F238E27FC236}">
                <a16:creationId xmlns:a16="http://schemas.microsoft.com/office/drawing/2014/main" id="{8A74A0F5-0BF9-DA4A-6F2E-F142B020EB28}"/>
              </a:ext>
            </a:extLst>
          </p:cNvPr>
          <p:cNvSpPr>
            <a:spLocks noGrp="1"/>
          </p:cNvSpPr>
          <p:nvPr>
            <p:ph type="body" idx="1"/>
          </p:nvPr>
        </p:nvSpPr>
        <p:spPr>
          <a:noFill/>
        </p:spPr>
        <p:txBody>
          <a:bodyPr>
            <a:normAutofit lnSpcReduction="10000"/>
          </a:bodyPr>
          <a:lstStyle/>
          <a:p>
            <a:r>
              <a:rPr lang="en-US" sz="3200" dirty="0"/>
              <a:t>Do you see the bigger picture?</a:t>
            </a:r>
          </a:p>
          <a:p>
            <a:r>
              <a:rPr lang="en-US" sz="3200" dirty="0"/>
              <a:t>*Bad News Welcome Here</a:t>
            </a:r>
          </a:p>
        </p:txBody>
      </p:sp>
      <p:sp>
        <p:nvSpPr>
          <p:cNvPr id="4" name="Date Placeholder 3">
            <a:extLst>
              <a:ext uri="{FF2B5EF4-FFF2-40B4-BE49-F238E27FC236}">
                <a16:creationId xmlns:a16="http://schemas.microsoft.com/office/drawing/2014/main" id="{5E9C7B3E-C27B-A276-43A5-3C407BEA38C2}"/>
              </a:ext>
            </a:extLst>
          </p:cNvPr>
          <p:cNvSpPr>
            <a:spLocks noGrp="1"/>
          </p:cNvSpPr>
          <p:nvPr>
            <p:ph type="dt" sz="half" idx="10"/>
          </p:nvPr>
        </p:nvSpPr>
        <p:spPr/>
        <p:txBody>
          <a:bodyPr/>
          <a:lstStyle/>
          <a:p>
            <a:fld id="{2D4D7CAD-B5CA-E84C-B812-9240CD9B2D7F}" type="datetime1">
              <a:rPr lang="en-US" smtClean="0"/>
              <a:t>8/31/24</a:t>
            </a:fld>
            <a:endParaRPr lang="en-US" dirty="0"/>
          </a:p>
        </p:txBody>
      </p:sp>
      <p:sp>
        <p:nvSpPr>
          <p:cNvPr id="5" name="Footer Placeholder 4">
            <a:extLst>
              <a:ext uri="{FF2B5EF4-FFF2-40B4-BE49-F238E27FC236}">
                <a16:creationId xmlns:a16="http://schemas.microsoft.com/office/drawing/2014/main" id="{A0D162CA-0676-B5F1-3186-0EF94FFAA6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895AB5-6DFB-61CC-66E2-CEA7B28E5B82}"/>
              </a:ext>
            </a:extLst>
          </p:cNvPr>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2647093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BE7A-8869-F4F3-A74B-7424CD6A9559}"/>
              </a:ext>
            </a:extLst>
          </p:cNvPr>
          <p:cNvSpPr>
            <a:spLocks noGrp="1"/>
          </p:cNvSpPr>
          <p:nvPr>
            <p:ph type="title"/>
          </p:nvPr>
        </p:nvSpPr>
        <p:spPr>
          <a:xfrm>
            <a:off x="304800" y="167269"/>
            <a:ext cx="8618675" cy="1383133"/>
          </a:xfrm>
        </p:spPr>
        <p:txBody>
          <a:bodyPr anchor="ctr">
            <a:normAutofit/>
          </a:bodyPr>
          <a:lstStyle/>
          <a:p>
            <a:r>
              <a:rPr lang="en-US" sz="4400" b="1" dirty="0"/>
              <a:t>Expect the Unexpected</a:t>
            </a:r>
            <a:br>
              <a:rPr lang="en-US" dirty="0"/>
            </a:br>
            <a:r>
              <a:rPr lang="en-US" sz="2800" i="1" dirty="0"/>
              <a:t>Iceland March 2010</a:t>
            </a:r>
          </a:p>
        </p:txBody>
      </p:sp>
      <p:pic>
        <p:nvPicPr>
          <p:cNvPr id="8" name="Content Placeholder 7">
            <a:extLst>
              <a:ext uri="{FF2B5EF4-FFF2-40B4-BE49-F238E27FC236}">
                <a16:creationId xmlns:a16="http://schemas.microsoft.com/office/drawing/2014/main" id="{1C241D82-FD7D-C77F-0835-0E0A09011497}"/>
              </a:ext>
            </a:extLst>
          </p:cNvPr>
          <p:cNvPicPr>
            <a:picLocks noGrp="1" noChangeAspect="1"/>
          </p:cNvPicPr>
          <p:nvPr>
            <p:ph idx="1"/>
          </p:nvPr>
        </p:nvPicPr>
        <p:blipFill>
          <a:blip r:embed="rId2"/>
          <a:stretch>
            <a:fillRect/>
          </a:stretch>
        </p:blipFill>
        <p:spPr>
          <a:xfrm>
            <a:off x="2730775" y="1550401"/>
            <a:ext cx="6730450" cy="4937760"/>
          </a:xfrm>
        </p:spPr>
      </p:pic>
      <p:sp>
        <p:nvSpPr>
          <p:cNvPr id="4" name="Date Placeholder 3">
            <a:extLst>
              <a:ext uri="{FF2B5EF4-FFF2-40B4-BE49-F238E27FC236}">
                <a16:creationId xmlns:a16="http://schemas.microsoft.com/office/drawing/2014/main" id="{C4C73BE5-E3D6-7923-2396-10B7D21814CF}"/>
              </a:ext>
            </a:extLst>
          </p:cNvPr>
          <p:cNvSpPr>
            <a:spLocks noGrp="1"/>
          </p:cNvSpPr>
          <p:nvPr>
            <p:ph type="dt" sz="half" idx="10"/>
          </p:nvPr>
        </p:nvSpPr>
        <p:spPr/>
        <p:txBody>
          <a:bodyPr/>
          <a:lstStyle/>
          <a:p>
            <a:fld id="{72B56FB2-814D-3240-B395-07BE6F1F63F9}" type="datetime1">
              <a:rPr lang="en-US" smtClean="0"/>
              <a:t>8/30/24</a:t>
            </a:fld>
            <a:endParaRPr lang="en-US" dirty="0"/>
          </a:p>
        </p:txBody>
      </p:sp>
      <p:sp>
        <p:nvSpPr>
          <p:cNvPr id="5" name="Footer Placeholder 4">
            <a:extLst>
              <a:ext uri="{FF2B5EF4-FFF2-40B4-BE49-F238E27FC236}">
                <a16:creationId xmlns:a16="http://schemas.microsoft.com/office/drawing/2014/main" id="{0AF35F5E-114D-759E-EB0A-67E8DEC05A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2D61AB-C857-F8E7-A65E-8ABD5F167540}"/>
              </a:ext>
            </a:extLst>
          </p:cNvPr>
          <p:cNvSpPr>
            <a:spLocks noGrp="1"/>
          </p:cNvSpPr>
          <p:nvPr>
            <p:ph type="sldNum" sz="quarter" idx="12"/>
          </p:nvPr>
        </p:nvSpPr>
        <p:spPr/>
        <p:txBody>
          <a:bodyPr/>
          <a:lstStyle/>
          <a:p>
            <a:fld id="{B79E0131-7798-EC46-8565-435C1C8EA633}" type="slidenum">
              <a:rPr lang="en-US" smtClean="0"/>
              <a:t>72</a:t>
            </a:fld>
            <a:endParaRPr lang="en-US" dirty="0"/>
          </a:p>
        </p:txBody>
      </p:sp>
    </p:spTree>
    <p:extLst>
      <p:ext uri="{BB962C8B-B14F-4D97-AF65-F5344CB8AC3E}">
        <p14:creationId xmlns:p14="http://schemas.microsoft.com/office/powerpoint/2010/main" val="11960458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AA46-9259-3AD5-A5A6-F3AEB42581DF}"/>
              </a:ext>
            </a:extLst>
          </p:cNvPr>
          <p:cNvSpPr>
            <a:spLocks noGrp="1"/>
          </p:cNvSpPr>
          <p:nvPr>
            <p:ph type="title"/>
          </p:nvPr>
        </p:nvSpPr>
        <p:spPr>
          <a:xfrm>
            <a:off x="270163" y="484632"/>
            <a:ext cx="11544301" cy="1609344"/>
          </a:xfrm>
        </p:spPr>
        <p:txBody>
          <a:bodyPr>
            <a:normAutofit/>
          </a:bodyPr>
          <a:lstStyle/>
          <a:p>
            <a:pPr algn="ctr"/>
            <a:r>
              <a:rPr lang="en-US" sz="4000" dirty="0"/>
              <a:t>Inspirational Leaders Love the People</a:t>
            </a:r>
            <a:br>
              <a:rPr lang="en-US" sz="4000" dirty="0"/>
            </a:br>
            <a:r>
              <a:rPr lang="en-US" sz="4000" i="1" dirty="0"/>
              <a:t>“</a:t>
            </a:r>
            <a:r>
              <a:rPr lang="en-US" sz="2800" i="1" dirty="0"/>
              <a:t>Teach those that don’t know and discipline those that don’t care.”</a:t>
            </a:r>
            <a:endParaRPr lang="en-US" sz="4000" i="1" dirty="0"/>
          </a:p>
        </p:txBody>
      </p:sp>
      <p:sp>
        <p:nvSpPr>
          <p:cNvPr id="7" name="Content Placeholder 6">
            <a:extLst>
              <a:ext uri="{FF2B5EF4-FFF2-40B4-BE49-F238E27FC236}">
                <a16:creationId xmlns:a16="http://schemas.microsoft.com/office/drawing/2014/main" id="{E3AAE2A2-32AA-CBDE-AC44-34ED5219B5D2}"/>
              </a:ext>
            </a:extLst>
          </p:cNvPr>
          <p:cNvSpPr>
            <a:spLocks noGrp="1"/>
          </p:cNvSpPr>
          <p:nvPr>
            <p:ph sz="half" idx="1"/>
          </p:nvPr>
        </p:nvSpPr>
        <p:spPr/>
        <p:txBody>
          <a:bodyPr anchor="ctr">
            <a:normAutofit/>
          </a:bodyPr>
          <a:lstStyle/>
          <a:p>
            <a:r>
              <a:rPr lang="en-US" sz="2400" dirty="0"/>
              <a:t>Patient</a:t>
            </a:r>
          </a:p>
          <a:p>
            <a:r>
              <a:rPr lang="en-US" sz="2400" dirty="0"/>
              <a:t>Kind</a:t>
            </a:r>
          </a:p>
          <a:p>
            <a:pPr lvl="1"/>
            <a:r>
              <a:rPr lang="en-US" sz="2400" dirty="0"/>
              <a:t>Treat others the way you want to be treated</a:t>
            </a:r>
          </a:p>
          <a:p>
            <a:r>
              <a:rPr lang="en-US" sz="2400" dirty="0"/>
              <a:t>Supports Others</a:t>
            </a:r>
          </a:p>
          <a:p>
            <a:r>
              <a:rPr lang="en-US" sz="2400" dirty="0"/>
              <a:t>Listens with Humility</a:t>
            </a:r>
          </a:p>
        </p:txBody>
      </p:sp>
      <p:sp>
        <p:nvSpPr>
          <p:cNvPr id="8" name="Content Placeholder 7">
            <a:extLst>
              <a:ext uri="{FF2B5EF4-FFF2-40B4-BE49-F238E27FC236}">
                <a16:creationId xmlns:a16="http://schemas.microsoft.com/office/drawing/2014/main" id="{93E5CACF-2289-0F7A-9958-2150FD233AE2}"/>
              </a:ext>
            </a:extLst>
          </p:cNvPr>
          <p:cNvSpPr>
            <a:spLocks noGrp="1"/>
          </p:cNvSpPr>
          <p:nvPr>
            <p:ph sz="half" idx="2"/>
          </p:nvPr>
        </p:nvSpPr>
        <p:spPr/>
        <p:txBody>
          <a:bodyPr anchor="ctr"/>
          <a:lstStyle/>
          <a:p>
            <a:r>
              <a:rPr lang="en-US" sz="2400" dirty="0"/>
              <a:t>Not Irritated</a:t>
            </a:r>
          </a:p>
          <a:p>
            <a:pPr lvl="1"/>
            <a:r>
              <a:rPr lang="en-US" sz="2400" dirty="0"/>
              <a:t>Teaches, Corrects &amp; Disciplines</a:t>
            </a:r>
          </a:p>
          <a:p>
            <a:r>
              <a:rPr lang="en-US" sz="2400" dirty="0"/>
              <a:t>Looks for Expected Behavior &amp; Reinforces it</a:t>
            </a:r>
          </a:p>
          <a:p>
            <a:r>
              <a:rPr lang="en-US" sz="2400" dirty="0"/>
              <a:t>Treats each Honestly</a:t>
            </a:r>
          </a:p>
          <a:p>
            <a:endParaRPr lang="en-US" dirty="0"/>
          </a:p>
        </p:txBody>
      </p:sp>
      <p:sp>
        <p:nvSpPr>
          <p:cNvPr id="4" name="Date Placeholder 3">
            <a:extLst>
              <a:ext uri="{FF2B5EF4-FFF2-40B4-BE49-F238E27FC236}">
                <a16:creationId xmlns:a16="http://schemas.microsoft.com/office/drawing/2014/main" id="{5E9C7B3E-C27B-A276-43A5-3C407BEA38C2}"/>
              </a:ext>
            </a:extLst>
          </p:cNvPr>
          <p:cNvSpPr>
            <a:spLocks noGrp="1"/>
          </p:cNvSpPr>
          <p:nvPr>
            <p:ph type="dt" sz="half" idx="10"/>
          </p:nvPr>
        </p:nvSpPr>
        <p:spPr/>
        <p:txBody>
          <a:bodyPr/>
          <a:lstStyle/>
          <a:p>
            <a:fld id="{2D4D7CAD-B5CA-E84C-B812-9240CD9B2D7F}" type="datetime1">
              <a:rPr lang="en-US" smtClean="0"/>
              <a:t>9/4/24</a:t>
            </a:fld>
            <a:endParaRPr lang="en-US" dirty="0"/>
          </a:p>
        </p:txBody>
      </p:sp>
      <p:sp>
        <p:nvSpPr>
          <p:cNvPr id="5" name="Footer Placeholder 4">
            <a:extLst>
              <a:ext uri="{FF2B5EF4-FFF2-40B4-BE49-F238E27FC236}">
                <a16:creationId xmlns:a16="http://schemas.microsoft.com/office/drawing/2014/main" id="{A0D162CA-0676-B5F1-3186-0EF94FFAA6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895AB5-6DFB-61CC-66E2-CEA7B28E5B82}"/>
              </a:ext>
            </a:extLst>
          </p:cNvPr>
          <p:cNvSpPr>
            <a:spLocks noGrp="1"/>
          </p:cNvSpPr>
          <p:nvPr>
            <p:ph type="sldNum" sz="quarter" idx="12"/>
          </p:nvPr>
        </p:nvSpPr>
        <p:spPr/>
        <p:txBody>
          <a:bodyPr/>
          <a:lstStyle/>
          <a:p>
            <a:fld id="{D57F1E4F-1CFF-5643-939E-217C01CDF565}" type="slidenum">
              <a:rPr lang="en-US" smtClean="0"/>
              <a:pPr/>
              <a:t>73</a:t>
            </a:fld>
            <a:endParaRPr lang="en-US" dirty="0"/>
          </a:p>
        </p:txBody>
      </p:sp>
    </p:spTree>
    <p:extLst>
      <p:ext uri="{BB962C8B-B14F-4D97-AF65-F5344CB8AC3E}">
        <p14:creationId xmlns:p14="http://schemas.microsoft.com/office/powerpoint/2010/main" val="23610017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5D1E5-205C-1CCD-5BD0-067B00E2BFE4}"/>
              </a:ext>
            </a:extLst>
          </p:cNvPr>
          <p:cNvSpPr>
            <a:spLocks noGrp="1"/>
          </p:cNvSpPr>
          <p:nvPr>
            <p:ph type="title"/>
          </p:nvPr>
        </p:nvSpPr>
        <p:spPr>
          <a:xfrm>
            <a:off x="8549640" y="685800"/>
            <a:ext cx="3401568" cy="1737360"/>
          </a:xfrm>
        </p:spPr>
        <p:txBody>
          <a:bodyPr anchor="ctr"/>
          <a:lstStyle/>
          <a:p>
            <a:r>
              <a:rPr lang="en-US" dirty="0"/>
              <a:t>Personal with the Personnel</a:t>
            </a:r>
          </a:p>
        </p:txBody>
      </p:sp>
      <p:pic>
        <p:nvPicPr>
          <p:cNvPr id="9" name="Content Placeholder 8">
            <a:extLst>
              <a:ext uri="{FF2B5EF4-FFF2-40B4-BE49-F238E27FC236}">
                <a16:creationId xmlns:a16="http://schemas.microsoft.com/office/drawing/2014/main" id="{E4F9354E-D76A-C5B3-7119-C31B6AE4653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40792" y="1087437"/>
            <a:ext cx="7674436" cy="4297680"/>
          </a:xfrm>
        </p:spPr>
      </p:pic>
      <p:sp>
        <p:nvSpPr>
          <p:cNvPr id="7" name="Text Placeholder 6">
            <a:extLst>
              <a:ext uri="{FF2B5EF4-FFF2-40B4-BE49-F238E27FC236}">
                <a16:creationId xmlns:a16="http://schemas.microsoft.com/office/drawing/2014/main" id="{F83E953F-1B87-E6FC-6B4E-8071BCA1429F}"/>
              </a:ext>
            </a:extLst>
          </p:cNvPr>
          <p:cNvSpPr>
            <a:spLocks noGrp="1"/>
          </p:cNvSpPr>
          <p:nvPr>
            <p:ph type="body" sz="half" idx="2"/>
          </p:nvPr>
        </p:nvSpPr>
        <p:spPr>
          <a:xfrm>
            <a:off x="7964424" y="2423160"/>
            <a:ext cx="4227576" cy="3291840"/>
          </a:xfrm>
        </p:spPr>
        <p:txBody>
          <a:bodyPr anchor="ctr">
            <a:normAutofit/>
          </a:bodyPr>
          <a:lstStyle/>
          <a:p>
            <a:pPr algn="ctr"/>
            <a:r>
              <a:rPr lang="en-US" sz="2400" b="1" i="1" dirty="0">
                <a:solidFill>
                  <a:schemeClr val="accent2">
                    <a:lumMod val="75000"/>
                  </a:schemeClr>
                </a:solidFill>
              </a:rPr>
              <a:t>Impactful Leaders are present in the moment</a:t>
            </a:r>
          </a:p>
        </p:txBody>
      </p:sp>
      <p:sp>
        <p:nvSpPr>
          <p:cNvPr id="4" name="Date Placeholder 3">
            <a:extLst>
              <a:ext uri="{FF2B5EF4-FFF2-40B4-BE49-F238E27FC236}">
                <a16:creationId xmlns:a16="http://schemas.microsoft.com/office/drawing/2014/main" id="{660E07A5-DFBD-8872-099B-8C599612733D}"/>
              </a:ext>
            </a:extLst>
          </p:cNvPr>
          <p:cNvSpPr>
            <a:spLocks noGrp="1"/>
          </p:cNvSpPr>
          <p:nvPr>
            <p:ph type="dt" sz="half" idx="10"/>
          </p:nvPr>
        </p:nvSpPr>
        <p:spPr/>
        <p:txBody>
          <a:bodyPr/>
          <a:lstStyle/>
          <a:p>
            <a:fld id="{2DE21A00-FBE5-0046-88F1-4A5F1BECC2E7}" type="datetime1">
              <a:rPr lang="en-US" smtClean="0"/>
              <a:t>8/31/24</a:t>
            </a:fld>
            <a:endParaRPr lang="en-US" dirty="0"/>
          </a:p>
        </p:txBody>
      </p:sp>
      <p:sp>
        <p:nvSpPr>
          <p:cNvPr id="5" name="Footer Placeholder 4">
            <a:extLst>
              <a:ext uri="{FF2B5EF4-FFF2-40B4-BE49-F238E27FC236}">
                <a16:creationId xmlns:a16="http://schemas.microsoft.com/office/drawing/2014/main" id="{BD449276-F40B-5F30-5BD9-3CBE192CD3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79B662-0CD1-FC9C-1E8D-7CD8D16DE3D0}"/>
              </a:ext>
            </a:extLst>
          </p:cNvPr>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22049938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2200E06-D651-BC88-D716-5E606DE0A739}"/>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5263" r="25263"/>
          <a:stretch/>
        </p:blipFill>
        <p:spPr/>
      </p:pic>
      <p:sp>
        <p:nvSpPr>
          <p:cNvPr id="8" name="TextBox 7">
            <a:extLst>
              <a:ext uri="{FF2B5EF4-FFF2-40B4-BE49-F238E27FC236}">
                <a16:creationId xmlns:a16="http://schemas.microsoft.com/office/drawing/2014/main" id="{4774CAC4-3C04-7F79-6CE1-D7062C641EAB}"/>
              </a:ext>
            </a:extLst>
          </p:cNvPr>
          <p:cNvSpPr txBox="1"/>
          <p:nvPr/>
        </p:nvSpPr>
        <p:spPr>
          <a:xfrm>
            <a:off x="5590308" y="461523"/>
            <a:ext cx="4727865" cy="6340197"/>
          </a:xfrm>
          <a:prstGeom prst="rect">
            <a:avLst/>
          </a:prstGeom>
          <a:noFill/>
        </p:spPr>
        <p:txBody>
          <a:bodyPr wrap="square" rtlCol="0" anchor="ctr">
            <a:spAutoFit/>
          </a:bodyPr>
          <a:lstStyle/>
          <a:p>
            <a:pPr marL="285750" indent="-285750">
              <a:buFont typeface="Arial" panose="020B0604020202020204" pitchFamily="34" charset="0"/>
              <a:buChar char="•"/>
            </a:pPr>
            <a:r>
              <a:rPr lang="en-US" sz="3200" dirty="0"/>
              <a:t>Prepared</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Process (Ongoing)</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Principled</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Perseverance</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Professional</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Perspective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32579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6019803-08A3-E622-7E9E-BD5C6C0104B2}"/>
              </a:ext>
            </a:extLst>
          </p:cNvPr>
          <p:cNvPicPr>
            <a:picLocks noGrp="1" noChangeAspect="1"/>
          </p:cNvPicPr>
          <p:nvPr>
            <p:ph type="pic" sz="quarter" idx="10"/>
          </p:nvPr>
        </p:nvPicPr>
        <p:blipFill rotWithShape="1">
          <a:blip r:embed="rId2"/>
          <a:srcRect l="15678" t="14237" r="6481" b="5654"/>
          <a:stretch/>
        </p:blipFill>
        <p:spPr>
          <a:xfrm rot="5400000">
            <a:off x="6359236" y="1226128"/>
            <a:ext cx="5708074" cy="4405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117BC325-F203-B2FE-CF1F-109B5AA27D72}"/>
              </a:ext>
            </a:extLst>
          </p:cNvPr>
          <p:cNvSpPr txBox="1"/>
          <p:nvPr/>
        </p:nvSpPr>
        <p:spPr>
          <a:xfrm>
            <a:off x="290946" y="1454726"/>
            <a:ext cx="6386946" cy="3262432"/>
          </a:xfrm>
          <a:prstGeom prst="rect">
            <a:avLst/>
          </a:prstGeom>
          <a:noFill/>
        </p:spPr>
        <p:txBody>
          <a:bodyPr wrap="square" rtlCol="0">
            <a:spAutoFit/>
          </a:bodyPr>
          <a:lstStyle/>
          <a:p>
            <a:r>
              <a:rPr lang="en-US" sz="2400" b="1" dirty="0">
                <a:solidFill>
                  <a:schemeClr val="accent2">
                    <a:lumMod val="75000"/>
                  </a:schemeClr>
                </a:solidFill>
              </a:rPr>
              <a:t>“The best you can hope for at the end of your career</a:t>
            </a:r>
          </a:p>
          <a:p>
            <a:r>
              <a:rPr lang="en-US" sz="2400" b="1" dirty="0">
                <a:solidFill>
                  <a:schemeClr val="accent2">
                    <a:lumMod val="75000"/>
                  </a:schemeClr>
                </a:solidFill>
              </a:rPr>
              <a:t>Is to be respected. If you’re liked that’s a bonus. When </a:t>
            </a:r>
          </a:p>
          <a:p>
            <a:r>
              <a:rPr lang="en-US" sz="2400" b="1" dirty="0">
                <a:solidFill>
                  <a:schemeClr val="accent2">
                    <a:lumMod val="75000"/>
                  </a:schemeClr>
                </a:solidFill>
              </a:rPr>
              <a:t>You’re in Leadership the decisions you make will impact</a:t>
            </a:r>
          </a:p>
          <a:p>
            <a:r>
              <a:rPr lang="en-US" sz="2400" b="1" dirty="0">
                <a:solidFill>
                  <a:schemeClr val="accent2">
                    <a:lumMod val="75000"/>
                  </a:schemeClr>
                </a:solidFill>
              </a:rPr>
              <a:t>many and some will simply not like you.”</a:t>
            </a:r>
          </a:p>
          <a:p>
            <a:endParaRPr lang="en-US" dirty="0"/>
          </a:p>
          <a:p>
            <a:pPr algn="r"/>
            <a:r>
              <a:rPr lang="en-US" sz="2000" i="1" dirty="0"/>
              <a:t>Asst. Chief (retd.) Bob Vernon LAPD</a:t>
            </a:r>
          </a:p>
        </p:txBody>
      </p:sp>
    </p:spTree>
    <p:extLst>
      <p:ext uri="{BB962C8B-B14F-4D97-AF65-F5344CB8AC3E}">
        <p14:creationId xmlns:p14="http://schemas.microsoft.com/office/powerpoint/2010/main" val="284073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C7E0-21CE-DDF3-1D47-8230962CB8E5}"/>
              </a:ext>
            </a:extLst>
          </p:cNvPr>
          <p:cNvSpPr>
            <a:spLocks noGrp="1"/>
          </p:cNvSpPr>
          <p:nvPr>
            <p:ph type="title"/>
          </p:nvPr>
        </p:nvSpPr>
        <p:spPr>
          <a:xfrm>
            <a:off x="808384" y="220092"/>
            <a:ext cx="8534399" cy="877188"/>
          </a:xfrm>
        </p:spPr>
        <p:txBody>
          <a:bodyPr anchor="t"/>
          <a:lstStyle/>
          <a:p>
            <a:r>
              <a:rPr lang="en-US" dirty="0"/>
              <a:t>Peaceful Passage</a:t>
            </a:r>
          </a:p>
        </p:txBody>
      </p:sp>
      <p:pic>
        <p:nvPicPr>
          <p:cNvPr id="8" name="Content Placeholder 7">
            <a:extLst>
              <a:ext uri="{FF2B5EF4-FFF2-40B4-BE49-F238E27FC236}">
                <a16:creationId xmlns:a16="http://schemas.microsoft.com/office/drawing/2014/main" id="{9071344A-AD3C-65F3-A422-4B433625AEED}"/>
              </a:ext>
            </a:extLst>
          </p:cNvPr>
          <p:cNvPicPr>
            <a:picLocks noGrp="1" noChangeAspect="1"/>
          </p:cNvPicPr>
          <p:nvPr>
            <p:ph idx="1"/>
          </p:nvPr>
        </p:nvPicPr>
        <p:blipFill>
          <a:blip r:embed="rId2"/>
          <a:stretch>
            <a:fillRect/>
          </a:stretch>
        </p:blipFill>
        <p:spPr>
          <a:xfrm>
            <a:off x="7251524" y="1097280"/>
            <a:ext cx="4015488" cy="5029200"/>
          </a:xfrm>
        </p:spPr>
      </p:pic>
      <p:sp>
        <p:nvSpPr>
          <p:cNvPr id="4" name="Date Placeholder 3">
            <a:extLst>
              <a:ext uri="{FF2B5EF4-FFF2-40B4-BE49-F238E27FC236}">
                <a16:creationId xmlns:a16="http://schemas.microsoft.com/office/drawing/2014/main" id="{08432B60-99E4-20AE-CF28-F1CD89EC5FD5}"/>
              </a:ext>
            </a:extLst>
          </p:cNvPr>
          <p:cNvSpPr>
            <a:spLocks noGrp="1"/>
          </p:cNvSpPr>
          <p:nvPr>
            <p:ph type="dt" sz="half" idx="10"/>
          </p:nvPr>
        </p:nvSpPr>
        <p:spPr/>
        <p:txBody>
          <a:bodyPr/>
          <a:lstStyle/>
          <a:p>
            <a:fld id="{B255C201-61F0-8245-BD8B-1B722CD8E3CC}" type="datetime1">
              <a:rPr lang="en-US" smtClean="0"/>
              <a:t>8/30/24</a:t>
            </a:fld>
            <a:endParaRPr lang="en-US" dirty="0"/>
          </a:p>
        </p:txBody>
      </p:sp>
      <p:sp>
        <p:nvSpPr>
          <p:cNvPr id="5" name="Footer Placeholder 4">
            <a:extLst>
              <a:ext uri="{FF2B5EF4-FFF2-40B4-BE49-F238E27FC236}">
                <a16:creationId xmlns:a16="http://schemas.microsoft.com/office/drawing/2014/main" id="{06F4C6EB-9A77-E45C-04B9-9C9705336F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F121FE-7C56-EA27-D005-FCD6E8B998A8}"/>
              </a:ext>
            </a:extLst>
          </p:cNvPr>
          <p:cNvSpPr>
            <a:spLocks noGrp="1"/>
          </p:cNvSpPr>
          <p:nvPr>
            <p:ph type="sldNum" sz="quarter" idx="12"/>
          </p:nvPr>
        </p:nvSpPr>
        <p:spPr/>
        <p:txBody>
          <a:bodyPr/>
          <a:lstStyle/>
          <a:p>
            <a:fld id="{B79E0131-7798-EC46-8565-435C1C8EA633}" type="slidenum">
              <a:rPr lang="en-US" smtClean="0"/>
              <a:t>77</a:t>
            </a:fld>
            <a:endParaRPr lang="en-US" dirty="0"/>
          </a:p>
        </p:txBody>
      </p:sp>
      <p:sp>
        <p:nvSpPr>
          <p:cNvPr id="3" name="TextBox 2">
            <a:extLst>
              <a:ext uri="{FF2B5EF4-FFF2-40B4-BE49-F238E27FC236}">
                <a16:creationId xmlns:a16="http://schemas.microsoft.com/office/drawing/2014/main" id="{736D7E7B-79B1-92FA-D3D5-4C0AADEBA1ED}"/>
              </a:ext>
            </a:extLst>
          </p:cNvPr>
          <p:cNvSpPr txBox="1"/>
          <p:nvPr/>
        </p:nvSpPr>
        <p:spPr>
          <a:xfrm>
            <a:off x="92765" y="1444488"/>
            <a:ext cx="7158759" cy="3231654"/>
          </a:xfrm>
          <a:prstGeom prst="rect">
            <a:avLst/>
          </a:prstGeom>
          <a:noFill/>
        </p:spPr>
        <p:txBody>
          <a:bodyPr wrap="square" rtlCol="0">
            <a:spAutoFit/>
          </a:bodyPr>
          <a:lstStyle/>
          <a:p>
            <a:r>
              <a:rPr lang="en-US" sz="2800" b="1" dirty="0"/>
              <a:t>“It’s just as important how you leave the room as how you enter it.</a:t>
            </a:r>
          </a:p>
          <a:p>
            <a:r>
              <a:rPr lang="en-US" sz="2800" b="1" dirty="0"/>
              <a:t>Your LEGACY begins the moment you arrive and it’s etched</a:t>
            </a:r>
          </a:p>
          <a:p>
            <a:r>
              <a:rPr lang="en-US" sz="2800" b="1" dirty="0"/>
              <a:t>into stone how you exit. How do you want to be remembered?” </a:t>
            </a:r>
          </a:p>
          <a:p>
            <a:pPr algn="r"/>
            <a:r>
              <a:rPr lang="en-US" sz="3600" i="1" dirty="0"/>
              <a:t> </a:t>
            </a:r>
            <a:r>
              <a:rPr lang="en-US" sz="2000" i="1" dirty="0"/>
              <a:t>Sheriff (retd.) Russ Martin</a:t>
            </a:r>
          </a:p>
        </p:txBody>
      </p:sp>
    </p:spTree>
    <p:extLst>
      <p:ext uri="{BB962C8B-B14F-4D97-AF65-F5344CB8AC3E}">
        <p14:creationId xmlns:p14="http://schemas.microsoft.com/office/powerpoint/2010/main" val="18399296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BAE5-F4EC-F9D4-D80A-FDDDAAF38760}"/>
              </a:ext>
            </a:extLst>
          </p:cNvPr>
          <p:cNvSpPr>
            <a:spLocks noGrp="1"/>
          </p:cNvSpPr>
          <p:nvPr>
            <p:ph type="title"/>
          </p:nvPr>
        </p:nvSpPr>
        <p:spPr>
          <a:xfrm>
            <a:off x="581892" y="220091"/>
            <a:ext cx="7543799" cy="1193073"/>
          </a:xfrm>
        </p:spPr>
        <p:txBody>
          <a:bodyPr/>
          <a:lstStyle/>
          <a:p>
            <a:pPr algn="ctr"/>
            <a:r>
              <a:rPr lang="en-US" sz="2800" b="1" dirty="0"/>
              <a:t>A Life Well Lived…</a:t>
            </a:r>
            <a:br>
              <a:rPr lang="en-US" sz="2800" b="1" dirty="0"/>
            </a:br>
            <a:r>
              <a:rPr lang="en-US" sz="2400" i="1" dirty="0"/>
              <a:t>What I Learned in Life, Law Enforcement, Leadership and Love</a:t>
            </a:r>
          </a:p>
        </p:txBody>
      </p:sp>
      <p:pic>
        <p:nvPicPr>
          <p:cNvPr id="8" name="Content Placeholder 7">
            <a:extLst>
              <a:ext uri="{FF2B5EF4-FFF2-40B4-BE49-F238E27FC236}">
                <a16:creationId xmlns:a16="http://schemas.microsoft.com/office/drawing/2014/main" id="{6B927C66-92A7-71A2-82CA-F80776FF668D}"/>
              </a:ext>
            </a:extLst>
          </p:cNvPr>
          <p:cNvPicPr>
            <a:picLocks noGrp="1" noChangeAspect="1"/>
          </p:cNvPicPr>
          <p:nvPr>
            <p:ph idx="1"/>
          </p:nvPr>
        </p:nvPicPr>
        <p:blipFill>
          <a:blip r:embed="rId2"/>
          <a:stretch>
            <a:fillRect/>
          </a:stretch>
        </p:blipFill>
        <p:spPr>
          <a:xfrm>
            <a:off x="1088136" y="1413164"/>
            <a:ext cx="5487614" cy="4389120"/>
          </a:xfrm>
        </p:spPr>
      </p:pic>
      <p:sp>
        <p:nvSpPr>
          <p:cNvPr id="4" name="Date Placeholder 3">
            <a:extLst>
              <a:ext uri="{FF2B5EF4-FFF2-40B4-BE49-F238E27FC236}">
                <a16:creationId xmlns:a16="http://schemas.microsoft.com/office/drawing/2014/main" id="{21A171D8-000A-F086-B2DD-048FD387F5A3}"/>
              </a:ext>
            </a:extLst>
          </p:cNvPr>
          <p:cNvSpPr>
            <a:spLocks noGrp="1"/>
          </p:cNvSpPr>
          <p:nvPr>
            <p:ph type="dt" sz="half" idx="10"/>
          </p:nvPr>
        </p:nvSpPr>
        <p:spPr/>
        <p:txBody>
          <a:bodyPr/>
          <a:lstStyle/>
          <a:p>
            <a:fld id="{DEFAC2E6-6183-1E4E-8EA8-A88C4F4FEB8F}" type="datetime1">
              <a:rPr lang="en-US" smtClean="0"/>
              <a:t>9/5/24</a:t>
            </a:fld>
            <a:endParaRPr lang="en-US"/>
          </a:p>
        </p:txBody>
      </p:sp>
      <p:sp>
        <p:nvSpPr>
          <p:cNvPr id="5" name="Footer Placeholder 4">
            <a:extLst>
              <a:ext uri="{FF2B5EF4-FFF2-40B4-BE49-F238E27FC236}">
                <a16:creationId xmlns:a16="http://schemas.microsoft.com/office/drawing/2014/main" id="{462FD297-1CF9-1FDE-E4C2-07BDB647FE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FD68E7-6092-7385-6C0D-5219CB7E1863}"/>
              </a:ext>
            </a:extLst>
          </p:cNvPr>
          <p:cNvSpPr>
            <a:spLocks noGrp="1"/>
          </p:cNvSpPr>
          <p:nvPr>
            <p:ph type="sldNum" sz="quarter" idx="12"/>
          </p:nvPr>
        </p:nvSpPr>
        <p:spPr/>
        <p:txBody>
          <a:bodyPr/>
          <a:lstStyle/>
          <a:p>
            <a:fld id="{B79E0131-7798-EC46-8565-435C1C8EA633}" type="slidenum">
              <a:rPr lang="en-US" smtClean="0"/>
              <a:t>78</a:t>
            </a:fld>
            <a:endParaRPr lang="en-US"/>
          </a:p>
        </p:txBody>
      </p:sp>
      <p:sp>
        <p:nvSpPr>
          <p:cNvPr id="3" name="TextBox 2">
            <a:extLst>
              <a:ext uri="{FF2B5EF4-FFF2-40B4-BE49-F238E27FC236}">
                <a16:creationId xmlns:a16="http://schemas.microsoft.com/office/drawing/2014/main" id="{1EC35E9F-85CE-3CE6-9256-F838DC4E5B25}"/>
              </a:ext>
            </a:extLst>
          </p:cNvPr>
          <p:cNvSpPr txBox="1"/>
          <p:nvPr/>
        </p:nvSpPr>
        <p:spPr>
          <a:xfrm>
            <a:off x="6743700" y="2473036"/>
            <a:ext cx="3765774" cy="923330"/>
          </a:xfrm>
          <a:prstGeom prst="rect">
            <a:avLst/>
          </a:prstGeom>
          <a:noFill/>
        </p:spPr>
        <p:txBody>
          <a:bodyPr wrap="none" rtlCol="0">
            <a:spAutoFit/>
          </a:bodyPr>
          <a:lstStyle/>
          <a:p>
            <a:r>
              <a:rPr lang="en-US" dirty="0">
                <a:hlinkClick r:id="rId3"/>
              </a:rPr>
              <a:t>rmartin@leadershipdeveloped.com</a:t>
            </a:r>
            <a:endParaRPr lang="en-US" dirty="0"/>
          </a:p>
          <a:p>
            <a:endParaRPr lang="en-US" dirty="0"/>
          </a:p>
          <a:p>
            <a:pPr algn="ctr"/>
            <a:r>
              <a:rPr lang="en-US" b="1" dirty="0"/>
              <a:t>740.272.3087</a:t>
            </a:r>
          </a:p>
        </p:txBody>
      </p:sp>
      <p:sp>
        <p:nvSpPr>
          <p:cNvPr id="7" name="TextBox 6">
            <a:extLst>
              <a:ext uri="{FF2B5EF4-FFF2-40B4-BE49-F238E27FC236}">
                <a16:creationId xmlns:a16="http://schemas.microsoft.com/office/drawing/2014/main" id="{463A4631-8F3D-520A-E41E-EB32EFB59091}"/>
              </a:ext>
            </a:extLst>
          </p:cNvPr>
          <p:cNvSpPr txBox="1"/>
          <p:nvPr/>
        </p:nvSpPr>
        <p:spPr>
          <a:xfrm>
            <a:off x="1482436" y="5802284"/>
            <a:ext cx="3121367" cy="523220"/>
          </a:xfrm>
          <a:prstGeom prst="rect">
            <a:avLst/>
          </a:prstGeom>
          <a:noFill/>
        </p:spPr>
        <p:txBody>
          <a:bodyPr wrap="none" rtlCol="0">
            <a:spAutoFit/>
          </a:bodyPr>
          <a:lstStyle/>
          <a:p>
            <a:r>
              <a:rPr lang="en-US" sz="2800" dirty="0"/>
              <a:t>It worked for me…</a:t>
            </a:r>
          </a:p>
        </p:txBody>
      </p:sp>
    </p:spTree>
    <p:extLst>
      <p:ext uri="{BB962C8B-B14F-4D97-AF65-F5344CB8AC3E}">
        <p14:creationId xmlns:p14="http://schemas.microsoft.com/office/powerpoint/2010/main" val="20429280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CDAB3-3CB7-7A4F-EBA6-FA7482D1C9C7}"/>
              </a:ext>
            </a:extLst>
          </p:cNvPr>
          <p:cNvSpPr>
            <a:spLocks noGrp="1"/>
          </p:cNvSpPr>
          <p:nvPr>
            <p:ph type="title"/>
          </p:nvPr>
        </p:nvSpPr>
        <p:spPr/>
        <p:txBody>
          <a:bodyPr anchor="ctr">
            <a:normAutofit/>
          </a:bodyPr>
          <a:lstStyle/>
          <a:p>
            <a:pPr algn="ctr"/>
            <a:r>
              <a:rPr lang="en-US" sz="4000" dirty="0"/>
              <a:t>Legacy</a:t>
            </a:r>
          </a:p>
        </p:txBody>
      </p:sp>
      <p:pic>
        <p:nvPicPr>
          <p:cNvPr id="9" name="Content Placeholder 8">
            <a:extLst>
              <a:ext uri="{FF2B5EF4-FFF2-40B4-BE49-F238E27FC236}">
                <a16:creationId xmlns:a16="http://schemas.microsoft.com/office/drawing/2014/main" id="{F150E009-0FFE-3D04-6FD9-C128AF322564}"/>
              </a:ext>
            </a:extLst>
          </p:cNvPr>
          <p:cNvPicPr>
            <a:picLocks noGrp="1" noChangeAspect="1"/>
          </p:cNvPicPr>
          <p:nvPr>
            <p:ph idx="1"/>
          </p:nvPr>
        </p:nvPicPr>
        <p:blipFill>
          <a:blip r:embed="rId3"/>
          <a:stretch>
            <a:fillRect/>
          </a:stretch>
        </p:blipFill>
        <p:spPr>
          <a:xfrm>
            <a:off x="1828801" y="447260"/>
            <a:ext cx="4480559" cy="5760720"/>
          </a:xfrm>
        </p:spPr>
      </p:pic>
      <p:sp>
        <p:nvSpPr>
          <p:cNvPr id="4" name="Text Placeholder 3">
            <a:extLst>
              <a:ext uri="{FF2B5EF4-FFF2-40B4-BE49-F238E27FC236}">
                <a16:creationId xmlns:a16="http://schemas.microsoft.com/office/drawing/2014/main" id="{73C0A918-52C0-9541-D7D1-FECBF8436003}"/>
              </a:ext>
            </a:extLst>
          </p:cNvPr>
          <p:cNvSpPr>
            <a:spLocks noGrp="1"/>
          </p:cNvSpPr>
          <p:nvPr>
            <p:ph type="body" sz="half" idx="2"/>
          </p:nvPr>
        </p:nvSpPr>
        <p:spPr/>
        <p:txBody>
          <a:bodyPr anchor="ctr">
            <a:normAutofit fontScale="92500"/>
          </a:bodyPr>
          <a:lstStyle/>
          <a:p>
            <a:pPr marL="285750" indent="-285750">
              <a:buFont typeface="Arial" panose="020B0604020202020204" pitchFamily="34" charset="0"/>
              <a:buChar char="•"/>
            </a:pPr>
            <a:r>
              <a:rPr lang="en-US" sz="2400" b="1" i="1" dirty="0">
                <a:solidFill>
                  <a:schemeClr val="accent5"/>
                </a:solidFill>
              </a:rPr>
              <a:t>Who has invested in you?</a:t>
            </a:r>
          </a:p>
          <a:p>
            <a:pPr marL="285750" indent="-285750">
              <a:buFont typeface="Arial" panose="020B0604020202020204" pitchFamily="34" charset="0"/>
              <a:buChar char="•"/>
            </a:pPr>
            <a:r>
              <a:rPr lang="en-US" sz="2400" b="1" i="1" dirty="0">
                <a:solidFill>
                  <a:schemeClr val="accent5"/>
                </a:solidFill>
              </a:rPr>
              <a:t>Who is currently invested in you?</a:t>
            </a:r>
          </a:p>
          <a:p>
            <a:pPr marL="285750" indent="-285750">
              <a:buFont typeface="Arial" panose="020B0604020202020204" pitchFamily="34" charset="0"/>
              <a:buChar char="•"/>
            </a:pPr>
            <a:r>
              <a:rPr lang="en-US" sz="2400" b="1" i="1" dirty="0">
                <a:solidFill>
                  <a:schemeClr val="accent5"/>
                </a:solidFill>
              </a:rPr>
              <a:t>Who are you investing in?</a:t>
            </a:r>
          </a:p>
          <a:p>
            <a:pPr marL="285750" indent="-285750">
              <a:buFont typeface="Arial" panose="020B0604020202020204" pitchFamily="34" charset="0"/>
              <a:buChar char="•"/>
            </a:pPr>
            <a:r>
              <a:rPr lang="en-US" sz="2400" b="1" i="1" dirty="0">
                <a:solidFill>
                  <a:schemeClr val="accent5"/>
                </a:solidFill>
              </a:rPr>
              <a:t>How do you want to be remembered?</a:t>
            </a:r>
          </a:p>
        </p:txBody>
      </p:sp>
      <p:sp>
        <p:nvSpPr>
          <p:cNvPr id="5" name="Date Placeholder 4">
            <a:extLst>
              <a:ext uri="{FF2B5EF4-FFF2-40B4-BE49-F238E27FC236}">
                <a16:creationId xmlns:a16="http://schemas.microsoft.com/office/drawing/2014/main" id="{FD37B5E2-C832-6454-09F9-6853D8DF5C63}"/>
              </a:ext>
            </a:extLst>
          </p:cNvPr>
          <p:cNvSpPr>
            <a:spLocks noGrp="1"/>
          </p:cNvSpPr>
          <p:nvPr>
            <p:ph type="dt" sz="half" idx="10"/>
          </p:nvPr>
        </p:nvSpPr>
        <p:spPr/>
        <p:txBody>
          <a:bodyPr/>
          <a:lstStyle/>
          <a:p>
            <a:fld id="{B40C9623-5BFB-1F42-86CB-8DB38BE50B6F}" type="datetime1">
              <a:rPr lang="en-US" smtClean="0"/>
              <a:t>8/30/24</a:t>
            </a:fld>
            <a:endParaRPr lang="en-US" dirty="0"/>
          </a:p>
        </p:txBody>
      </p:sp>
      <p:sp>
        <p:nvSpPr>
          <p:cNvPr id="6" name="Footer Placeholder 5">
            <a:extLst>
              <a:ext uri="{FF2B5EF4-FFF2-40B4-BE49-F238E27FC236}">
                <a16:creationId xmlns:a16="http://schemas.microsoft.com/office/drawing/2014/main" id="{7C19607B-E6F4-9E7D-5544-482BA4DC5F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7C3631-AC95-669B-32B0-6B50A987AAC3}"/>
              </a:ext>
            </a:extLst>
          </p:cNvPr>
          <p:cNvSpPr>
            <a:spLocks noGrp="1"/>
          </p:cNvSpPr>
          <p:nvPr>
            <p:ph type="sldNum" sz="quarter" idx="12"/>
          </p:nvPr>
        </p:nvSpPr>
        <p:spPr/>
        <p:txBody>
          <a:bodyPr/>
          <a:lstStyle/>
          <a:p>
            <a:fld id="{2754ED01-E2A0-4C1E-8E21-014B99041579}" type="slidenum">
              <a:rPr lang="en-US" smtClean="0"/>
              <a:pPr/>
              <a:t>79</a:t>
            </a:fld>
            <a:endParaRPr lang="en-US" dirty="0"/>
          </a:p>
        </p:txBody>
      </p:sp>
    </p:spTree>
    <p:extLst>
      <p:ext uri="{BB962C8B-B14F-4D97-AF65-F5344CB8AC3E}">
        <p14:creationId xmlns:p14="http://schemas.microsoft.com/office/powerpoint/2010/main" val="3559370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074" name="Picture 2" descr="7 Questions Every Plumber Should Ask | Contractor">
            <a:extLst>
              <a:ext uri="{FF2B5EF4-FFF2-40B4-BE49-F238E27FC236}">
                <a16:creationId xmlns:a16="http://schemas.microsoft.com/office/drawing/2014/main" id="{16C5ED3D-DC3B-4D6B-BF7E-2EFA5D2D97A0}"/>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25089" t="30274" r="12933" b="-1"/>
          <a:stretch/>
        </p:blipFill>
        <p:spPr>
          <a:xfrm>
            <a:off x="1524000" y="0"/>
            <a:ext cx="9144000" cy="6858000"/>
          </a:xfrm>
        </p:spPr>
      </p:pic>
      <p:sp>
        <p:nvSpPr>
          <p:cNvPr id="4" name="Rectangle 3">
            <a:extLst>
              <a:ext uri="{FF2B5EF4-FFF2-40B4-BE49-F238E27FC236}">
                <a16:creationId xmlns:a16="http://schemas.microsoft.com/office/drawing/2014/main" id="{C2903EA6-ECB4-461C-B3D4-BA9BD218D3FB}"/>
              </a:ext>
            </a:extLst>
          </p:cNvPr>
          <p:cNvSpPr/>
          <p:nvPr/>
        </p:nvSpPr>
        <p:spPr>
          <a:xfrm>
            <a:off x="626533" y="0"/>
            <a:ext cx="10972799" cy="6858000"/>
          </a:xfrm>
          <a:prstGeom prst="rect">
            <a:avLst/>
          </a:prstGeom>
          <a:gradFill flip="none" rotWithShape="1">
            <a:gsLst>
              <a:gs pos="0">
                <a:schemeClr val="accent3">
                  <a:alpha val="35000"/>
                </a:schemeClr>
              </a:gs>
              <a:gs pos="100000">
                <a:schemeClr val="accent1">
                  <a:alpha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 name="Straight Connector 6">
            <a:extLst>
              <a:ext uri="{FF2B5EF4-FFF2-40B4-BE49-F238E27FC236}">
                <a16:creationId xmlns:a16="http://schemas.microsoft.com/office/drawing/2014/main" id="{46C5D043-48D2-4495-9D0D-AA88C64641C5}"/>
              </a:ext>
            </a:extLst>
          </p:cNvPr>
          <p:cNvCxnSpPr>
            <a:cxnSpLocks/>
          </p:cNvCxnSpPr>
          <p:nvPr/>
        </p:nvCxnSpPr>
        <p:spPr>
          <a:xfrm>
            <a:off x="10081808" y="6461739"/>
            <a:ext cx="0" cy="20775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6B488B8-E57F-4B09-8920-435650A2217C}"/>
              </a:ext>
            </a:extLst>
          </p:cNvPr>
          <p:cNvSpPr txBox="1">
            <a:spLocks/>
          </p:cNvSpPr>
          <p:nvPr/>
        </p:nvSpPr>
        <p:spPr>
          <a:xfrm>
            <a:off x="10081810" y="6423661"/>
            <a:ext cx="399903" cy="2839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1"/>
              </a:buClr>
              <a:buSzPts val="3600"/>
            </a:pPr>
            <a:fld id="{EFBA73A0-1202-44F8-B41A-A621450BD3B5}" type="slidenum">
              <a:rPr lang="en-US" sz="1100" b="1">
                <a:solidFill>
                  <a:schemeClr val="bg1"/>
                </a:solidFill>
                <a:latin typeface="Montserrat" panose="00000500000000000000" pitchFamily="2" charset="0"/>
                <a:ea typeface="Open Sans" panose="020B0606030504020204" pitchFamily="34" charset="0"/>
                <a:cs typeface="Open Sans" panose="020B0606030504020204" pitchFamily="34" charset="0"/>
                <a:sym typeface="Aharoni"/>
              </a:rPr>
              <a:pPr>
                <a:buClr>
                  <a:schemeClr val="accent1"/>
                </a:buClr>
                <a:buSzPts val="3600"/>
              </a:pPr>
              <a:t>8</a:t>
            </a:fld>
            <a:endParaRPr lang="en-US" sz="1100" b="1" dirty="0">
              <a:solidFill>
                <a:schemeClr val="bg1"/>
              </a:solidFill>
              <a:latin typeface="Montserrat" panose="00000500000000000000" pitchFamily="2" charset="0"/>
              <a:ea typeface="Open Sans" panose="020B0606030504020204" pitchFamily="34" charset="0"/>
              <a:cs typeface="Open Sans" panose="020B0606030504020204" pitchFamily="34" charset="0"/>
              <a:sym typeface="Aharoni"/>
            </a:endParaRPr>
          </a:p>
        </p:txBody>
      </p:sp>
      <p:grpSp>
        <p:nvGrpSpPr>
          <p:cNvPr id="10" name="Group 9">
            <a:extLst>
              <a:ext uri="{FF2B5EF4-FFF2-40B4-BE49-F238E27FC236}">
                <a16:creationId xmlns:a16="http://schemas.microsoft.com/office/drawing/2014/main" id="{A32C9984-14DC-4943-A2EF-B6CE5C3645D0}"/>
              </a:ext>
            </a:extLst>
          </p:cNvPr>
          <p:cNvGrpSpPr/>
          <p:nvPr/>
        </p:nvGrpSpPr>
        <p:grpSpPr>
          <a:xfrm>
            <a:off x="2353713" y="1192993"/>
            <a:ext cx="7992555" cy="4472015"/>
            <a:chOff x="508000" y="1585885"/>
            <a:chExt cx="8128000" cy="4472015"/>
          </a:xfrm>
        </p:grpSpPr>
        <p:sp>
          <p:nvSpPr>
            <p:cNvPr id="6" name="TextBox 5">
              <a:extLst>
                <a:ext uri="{FF2B5EF4-FFF2-40B4-BE49-F238E27FC236}">
                  <a16:creationId xmlns:a16="http://schemas.microsoft.com/office/drawing/2014/main" id="{A9C20FDF-E2C3-4561-9E23-13C8380C5548}"/>
                </a:ext>
              </a:extLst>
            </p:cNvPr>
            <p:cNvSpPr txBox="1"/>
            <p:nvPr/>
          </p:nvSpPr>
          <p:spPr>
            <a:xfrm>
              <a:off x="508000" y="1585885"/>
              <a:ext cx="7933002" cy="1384995"/>
            </a:xfrm>
            <a:prstGeom prst="rect">
              <a:avLst/>
            </a:prstGeom>
            <a:noFill/>
          </p:spPr>
          <p:txBody>
            <a:bodyPr wrap="square">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Why is there significant agreement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on the </a:t>
              </a:r>
              <a:r>
                <a:rPr lang="en-US" sz="2800" b="1" dirty="0">
                  <a:latin typeface="Tahoma" panose="020B0604030504040204" pitchFamily="34" charset="0"/>
                  <a:ea typeface="Tahoma" panose="020B0604030504040204" pitchFamily="34" charset="0"/>
                  <a:cs typeface="Tahoma" panose="020B0604030504040204" pitchFamily="34" charset="0"/>
                </a:rPr>
                <a:t>VISIBLE BEHAVIORS </a:t>
              </a:r>
              <a:r>
                <a:rPr lang="en-US" sz="2800" dirty="0">
                  <a:latin typeface="Tahoma" panose="020B0604030504040204" pitchFamily="34" charset="0"/>
                  <a:ea typeface="Tahoma" panose="020B0604030504040204" pitchFamily="34" charset="0"/>
                  <a:cs typeface="Tahoma" panose="020B0604030504040204" pitchFamily="34" charset="0"/>
                </a:rPr>
                <a:t>of effective leaders . . .</a:t>
              </a:r>
            </a:p>
          </p:txBody>
        </p:sp>
        <p:sp>
          <p:nvSpPr>
            <p:cNvPr id="9" name="TextBox 8">
              <a:extLst>
                <a:ext uri="{FF2B5EF4-FFF2-40B4-BE49-F238E27FC236}">
                  <a16:creationId xmlns:a16="http://schemas.microsoft.com/office/drawing/2014/main" id="{18BEA63E-3E03-4270-A9CC-2E5D1D9D4A35}"/>
                </a:ext>
              </a:extLst>
            </p:cNvPr>
            <p:cNvSpPr txBox="1"/>
            <p:nvPr/>
          </p:nvSpPr>
          <p:spPr>
            <a:xfrm>
              <a:off x="508000" y="4980682"/>
              <a:ext cx="8128000" cy="1077218"/>
            </a:xfrm>
            <a:prstGeom prst="rect">
              <a:avLst/>
            </a:prstGeom>
            <a:noFill/>
          </p:spPr>
          <p:txBody>
            <a:bodyPr wrap="square">
              <a:spAutoFit/>
            </a:bodyPr>
            <a:lstStyle/>
            <a:p>
              <a:pPr algn="ctr"/>
              <a:r>
                <a:rPr lang="en-US" sz="32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BUT VERY LITTLE DEMONSTRATION IN OUR EXPERIENCE?</a:t>
              </a:r>
            </a:p>
          </p:txBody>
        </p:sp>
      </p:grpSp>
      <p:sp>
        <p:nvSpPr>
          <p:cNvPr id="12" name="Freeform: Shape 11">
            <a:extLst>
              <a:ext uri="{FF2B5EF4-FFF2-40B4-BE49-F238E27FC236}">
                <a16:creationId xmlns:a16="http://schemas.microsoft.com/office/drawing/2014/main" id="{81BAD4CA-EB26-4260-A299-19F667AA45E0}"/>
              </a:ext>
            </a:extLst>
          </p:cNvPr>
          <p:cNvSpPr/>
          <p:nvPr/>
        </p:nvSpPr>
        <p:spPr>
          <a:xfrm>
            <a:off x="1972960" y="2719360"/>
            <a:ext cx="2211449" cy="1752654"/>
          </a:xfrm>
          <a:custGeom>
            <a:avLst/>
            <a:gdLst/>
            <a:ahLst/>
            <a:cxnLst/>
            <a:rect l="l" t="t" r="r" b="b"/>
            <a:pathLst>
              <a:path w="175708" h="139255">
                <a:moveTo>
                  <a:pt x="131474" y="0"/>
                </a:moveTo>
                <a:lnTo>
                  <a:pt x="172022" y="0"/>
                </a:lnTo>
                <a:lnTo>
                  <a:pt x="154001" y="65122"/>
                </a:lnTo>
                <a:cubicBezTo>
                  <a:pt x="160827" y="68126"/>
                  <a:pt x="166151" y="72631"/>
                  <a:pt x="169974" y="78638"/>
                </a:cubicBezTo>
                <a:cubicBezTo>
                  <a:pt x="173796" y="84645"/>
                  <a:pt x="175708" y="91744"/>
                  <a:pt x="175708" y="99936"/>
                </a:cubicBezTo>
                <a:cubicBezTo>
                  <a:pt x="175708" y="111677"/>
                  <a:pt x="172022" y="121166"/>
                  <a:pt x="164649" y="128401"/>
                </a:cubicBezTo>
                <a:cubicBezTo>
                  <a:pt x="157277" y="135637"/>
                  <a:pt x="147857" y="139255"/>
                  <a:pt x="136389" y="139255"/>
                </a:cubicBezTo>
                <a:cubicBezTo>
                  <a:pt x="124921" y="139255"/>
                  <a:pt x="115432" y="135569"/>
                  <a:pt x="107923" y="128197"/>
                </a:cubicBezTo>
                <a:cubicBezTo>
                  <a:pt x="100414" y="120824"/>
                  <a:pt x="96660" y="111404"/>
                  <a:pt x="96660" y="99936"/>
                </a:cubicBezTo>
                <a:cubicBezTo>
                  <a:pt x="96660" y="94475"/>
                  <a:pt x="97343" y="89014"/>
                  <a:pt x="98708" y="83553"/>
                </a:cubicBezTo>
                <a:cubicBezTo>
                  <a:pt x="100073" y="78092"/>
                  <a:pt x="103077" y="69900"/>
                  <a:pt x="107718" y="58978"/>
                </a:cubicBezTo>
                <a:close/>
                <a:moveTo>
                  <a:pt x="34814" y="0"/>
                </a:moveTo>
                <a:lnTo>
                  <a:pt x="75362" y="0"/>
                </a:lnTo>
                <a:lnTo>
                  <a:pt x="57341" y="65122"/>
                </a:lnTo>
                <a:cubicBezTo>
                  <a:pt x="64167" y="68126"/>
                  <a:pt x="69491" y="72631"/>
                  <a:pt x="73314" y="78638"/>
                </a:cubicBezTo>
                <a:cubicBezTo>
                  <a:pt x="77137" y="84645"/>
                  <a:pt x="79048" y="91744"/>
                  <a:pt x="79048" y="99936"/>
                </a:cubicBezTo>
                <a:cubicBezTo>
                  <a:pt x="79048" y="111677"/>
                  <a:pt x="75362" y="121166"/>
                  <a:pt x="67990" y="128401"/>
                </a:cubicBezTo>
                <a:cubicBezTo>
                  <a:pt x="60617" y="135637"/>
                  <a:pt x="51197" y="139255"/>
                  <a:pt x="39729" y="139255"/>
                </a:cubicBezTo>
                <a:cubicBezTo>
                  <a:pt x="28261" y="139255"/>
                  <a:pt x="18772" y="135569"/>
                  <a:pt x="11264" y="128197"/>
                </a:cubicBezTo>
                <a:cubicBezTo>
                  <a:pt x="3755" y="120824"/>
                  <a:pt x="0" y="111404"/>
                  <a:pt x="0" y="99936"/>
                </a:cubicBezTo>
                <a:cubicBezTo>
                  <a:pt x="0" y="94475"/>
                  <a:pt x="683" y="89014"/>
                  <a:pt x="2048" y="83553"/>
                </a:cubicBezTo>
                <a:cubicBezTo>
                  <a:pt x="3413" y="78092"/>
                  <a:pt x="6417" y="69900"/>
                  <a:pt x="11059" y="5897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83730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3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A6CF6-C509-9868-80A1-EA5B5A5B122F}"/>
              </a:ext>
            </a:extLst>
          </p:cNvPr>
          <p:cNvSpPr>
            <a:spLocks noGrp="1"/>
          </p:cNvSpPr>
          <p:nvPr>
            <p:ph type="title"/>
          </p:nvPr>
        </p:nvSpPr>
        <p:spPr>
          <a:xfrm>
            <a:off x="397565" y="484632"/>
            <a:ext cx="5857461" cy="873716"/>
          </a:xfrm>
        </p:spPr>
        <p:txBody>
          <a:bodyPr/>
          <a:lstStyle/>
          <a:p>
            <a:r>
              <a:rPr lang="en-US" dirty="0"/>
              <a:t>PREPARATION</a:t>
            </a:r>
          </a:p>
        </p:txBody>
      </p:sp>
      <p:sp>
        <p:nvSpPr>
          <p:cNvPr id="3" name="Content Placeholder 2">
            <a:extLst>
              <a:ext uri="{FF2B5EF4-FFF2-40B4-BE49-F238E27FC236}">
                <a16:creationId xmlns:a16="http://schemas.microsoft.com/office/drawing/2014/main" id="{8BA422B4-2AF0-72F3-9F9D-5DE239D868E3}"/>
              </a:ext>
            </a:extLst>
          </p:cNvPr>
          <p:cNvSpPr>
            <a:spLocks noGrp="1"/>
          </p:cNvSpPr>
          <p:nvPr>
            <p:ph idx="1"/>
          </p:nvPr>
        </p:nvSpPr>
        <p:spPr>
          <a:xfrm>
            <a:off x="1069848" y="1630017"/>
            <a:ext cx="4846320" cy="3869635"/>
          </a:xfrm>
        </p:spPr>
        <p:txBody>
          <a:bodyPr anchor="ctr"/>
          <a:lstStyle/>
          <a:p>
            <a:r>
              <a:rPr lang="en-US" sz="2400" dirty="0"/>
              <a:t>Do we use the past as an excuse or lessons learned?</a:t>
            </a:r>
          </a:p>
          <a:p>
            <a:endParaRPr lang="en-US" dirty="0"/>
          </a:p>
          <a:p>
            <a:r>
              <a:rPr lang="en-US" sz="2400" dirty="0"/>
              <a:t>Are we Victims or Survivors?</a:t>
            </a:r>
          </a:p>
          <a:p>
            <a:endParaRPr lang="en-US" dirty="0"/>
          </a:p>
          <a:p>
            <a:r>
              <a:rPr lang="en-US" sz="2400" dirty="0"/>
              <a:t>Are we Givers or Takers?</a:t>
            </a:r>
          </a:p>
        </p:txBody>
      </p:sp>
      <p:sp>
        <p:nvSpPr>
          <p:cNvPr id="4" name="Date Placeholder 3">
            <a:extLst>
              <a:ext uri="{FF2B5EF4-FFF2-40B4-BE49-F238E27FC236}">
                <a16:creationId xmlns:a16="http://schemas.microsoft.com/office/drawing/2014/main" id="{AE962D8F-5C88-ACA4-3301-B19BEE92CF92}"/>
              </a:ext>
            </a:extLst>
          </p:cNvPr>
          <p:cNvSpPr>
            <a:spLocks noGrp="1"/>
          </p:cNvSpPr>
          <p:nvPr>
            <p:ph type="dt" sz="half" idx="10"/>
          </p:nvPr>
        </p:nvSpPr>
        <p:spPr/>
        <p:txBody>
          <a:bodyPr/>
          <a:lstStyle/>
          <a:p>
            <a:fld id="{A6471F21-E1BB-A346-8F86-2BAF4BEFF7B3}" type="datetime1">
              <a:rPr lang="en-US" smtClean="0"/>
              <a:t>8/30/24</a:t>
            </a:fld>
            <a:endParaRPr lang="en-US" dirty="0"/>
          </a:p>
        </p:txBody>
      </p:sp>
      <p:sp>
        <p:nvSpPr>
          <p:cNvPr id="5" name="Footer Placeholder 4">
            <a:extLst>
              <a:ext uri="{FF2B5EF4-FFF2-40B4-BE49-F238E27FC236}">
                <a16:creationId xmlns:a16="http://schemas.microsoft.com/office/drawing/2014/main" id="{852E2850-E9CA-B15D-F60E-8861CC2C89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3921F-E6F3-E837-FD03-CF24B5B89B85}"/>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7" name="Content Placeholder 7">
            <a:extLst>
              <a:ext uri="{FF2B5EF4-FFF2-40B4-BE49-F238E27FC236}">
                <a16:creationId xmlns:a16="http://schemas.microsoft.com/office/drawing/2014/main" id="{7D64D42A-9AFF-EB59-A832-68E07939212F}"/>
              </a:ext>
            </a:extLst>
          </p:cNvPr>
          <p:cNvPicPr>
            <a:picLocks noChangeAspect="1"/>
          </p:cNvPicPr>
          <p:nvPr/>
        </p:nvPicPr>
        <p:blipFill rotWithShape="1">
          <a:blip r:embed="rId2"/>
          <a:srcRect t="3418" r="17176"/>
          <a:stretch/>
        </p:blipFill>
        <p:spPr>
          <a:xfrm rot="5400000">
            <a:off x="6044162" y="978386"/>
            <a:ext cx="5541308" cy="4846320"/>
          </a:xfrm>
          <a:prstGeom prst="rect">
            <a:avLst/>
          </a:prstGeom>
        </p:spPr>
      </p:pic>
    </p:spTree>
    <p:extLst>
      <p:ext uri="{BB962C8B-B14F-4D97-AF65-F5344CB8AC3E}">
        <p14:creationId xmlns:p14="http://schemas.microsoft.com/office/powerpoint/2010/main" val="6211853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{DFF0DEA6-6AC5-F64C-BAA3-0715E7C768F8}tf10001070</Template>
  <TotalTime>15051</TotalTime>
  <Words>2568</Words>
  <Application>Microsoft Macintosh PowerPoint</Application>
  <PresentationFormat>Widescreen</PresentationFormat>
  <Paragraphs>583</Paragraphs>
  <Slides>79</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79</vt:i4>
      </vt:variant>
    </vt:vector>
  </HeadingPairs>
  <TitlesOfParts>
    <vt:vector size="90" baseType="lpstr">
      <vt:lpstr>Abadi MT Condensed Light</vt:lpstr>
      <vt:lpstr>Arial</vt:lpstr>
      <vt:lpstr>Arial Black</vt:lpstr>
      <vt:lpstr>Arial Rounded</vt:lpstr>
      <vt:lpstr>Calibri</vt:lpstr>
      <vt:lpstr>Lato</vt:lpstr>
      <vt:lpstr>Montserrat</vt:lpstr>
      <vt:lpstr>Rockwell Extra Bold</vt:lpstr>
      <vt:lpstr>Tahoma</vt:lpstr>
      <vt:lpstr>Wingdings</vt:lpstr>
      <vt:lpstr>Wood Type</vt:lpstr>
      <vt:lpstr>Purposeful Principled Leadership </vt:lpstr>
      <vt:lpstr>May We Never Forget</vt:lpstr>
      <vt:lpstr>2011 </vt:lpstr>
      <vt:lpstr>8 Essentials of Effective Leadership</vt:lpstr>
      <vt:lpstr>Inspirational Leaders are Prepared</vt:lpstr>
      <vt:lpstr>PowerPoint Presentation</vt:lpstr>
      <vt:lpstr>PowerPoint Presentation</vt:lpstr>
      <vt:lpstr>PowerPoint Presentation</vt:lpstr>
      <vt:lpstr>PREPARATION</vt:lpstr>
      <vt:lpstr>Preparation Was it Modeled?</vt:lpstr>
      <vt:lpstr>Preparation What We Witness Matters</vt:lpstr>
      <vt:lpstr>PowerPoint Presentation</vt:lpstr>
      <vt:lpstr>It Begins with You</vt:lpstr>
      <vt:lpstr>Inspirational Leaders are Principled</vt:lpstr>
      <vt:lpstr>Inspirational Trustworthy Leaders are PRINCIPLED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Inspirational Leaders understand the Process</vt:lpstr>
      <vt:lpstr>PROCESS</vt:lpstr>
      <vt:lpstr>Process &amp; Self Deception Vienna General Hospital 1800’s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Moral Courage matters as much as Physical Courage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 of Leadership</vt:lpstr>
      <vt:lpstr>Inspirational Leaders Persevere</vt:lpstr>
      <vt:lpstr>“It is what it is. It will become what I make of it.” Coach Pat Summit</vt:lpstr>
      <vt:lpstr>Resilience</vt:lpstr>
      <vt:lpstr>William E. YOUNG – Stalker</vt:lpstr>
      <vt:lpstr>PowerPoint Presentation</vt:lpstr>
      <vt:lpstr>Marcus Aurelius “Meditations”</vt:lpstr>
      <vt:lpstr>The Apostle James</vt:lpstr>
      <vt:lpstr>PowerPoint Presentation</vt:lpstr>
      <vt:lpstr>Inspirational Leaders are Professional</vt:lpstr>
      <vt:lpstr>Roman Statesman</vt:lpstr>
      <vt:lpstr>PowerPoint Presentation</vt:lpstr>
      <vt:lpstr>Level 3 Leadership</vt:lpstr>
      <vt:lpstr>Inspirational Leaders maintain Perspective *The Job AND The People</vt:lpstr>
      <vt:lpstr>Expect the Unexpected Iceland March 2010</vt:lpstr>
      <vt:lpstr>Inspirational Leaders Love the People “Teach those that don’t know and discipline those that don’t care.”</vt:lpstr>
      <vt:lpstr>Personal with the Personnel</vt:lpstr>
      <vt:lpstr>PowerPoint Presentation</vt:lpstr>
      <vt:lpstr>PowerPoint Presentation</vt:lpstr>
      <vt:lpstr>Peaceful Passage</vt:lpstr>
      <vt:lpstr>A Life Well Lived… What I Learned in Life, Law Enforcement, Leadership and Love</vt:lpstr>
      <vt:lpstr>Legacy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Purposeful Principled Leadership</dc:title>
  <dc:creator>Russ  Martin</dc:creator>
  <cp:lastModifiedBy>Russ  Martin</cp:lastModifiedBy>
  <cp:revision>63</cp:revision>
  <dcterms:created xsi:type="dcterms:W3CDTF">2024-08-28T16:02:58Z</dcterms:created>
  <dcterms:modified xsi:type="dcterms:W3CDTF">2024-09-09T20:15:30Z</dcterms:modified>
</cp:coreProperties>
</file>